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2" r:id="rId4"/>
    <p:sldId id="273" r:id="rId5"/>
    <p:sldId id="274" r:id="rId6"/>
    <p:sldId id="277" r:id="rId7"/>
    <p:sldId id="278" r:id="rId8"/>
    <p:sldId id="279" r:id="rId9"/>
    <p:sldId id="280" r:id="rId10"/>
    <p:sldId id="281" r:id="rId11"/>
    <p:sldId id="291" r:id="rId12"/>
    <p:sldId id="309" r:id="rId13"/>
    <p:sldId id="310" r:id="rId14"/>
    <p:sldId id="292" r:id="rId15"/>
    <p:sldId id="293" r:id="rId16"/>
    <p:sldId id="307" r:id="rId17"/>
    <p:sldId id="319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CAB6B-E362-4B0F-9087-5E35D4933D45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910DB-3F52-4331-A74E-88399FCE553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CAB6B-E362-4B0F-9087-5E35D4933D45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910DB-3F52-4331-A74E-88399FCE553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CAB6B-E362-4B0F-9087-5E35D4933D45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910DB-3F52-4331-A74E-88399FCE553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CAB6B-E362-4B0F-9087-5E35D4933D45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910DB-3F52-4331-A74E-88399FCE553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CAB6B-E362-4B0F-9087-5E35D4933D45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910DB-3F52-4331-A74E-88399FCE553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CAB6B-E362-4B0F-9087-5E35D4933D45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910DB-3F52-4331-A74E-88399FCE553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CAB6B-E362-4B0F-9087-5E35D4933D45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910DB-3F52-4331-A74E-88399FCE553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CAB6B-E362-4B0F-9087-5E35D4933D45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910DB-3F52-4331-A74E-88399FCE553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CAB6B-E362-4B0F-9087-5E35D4933D45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910DB-3F52-4331-A74E-88399FCE553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CAB6B-E362-4B0F-9087-5E35D4933D45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910DB-3F52-4331-A74E-88399FCE553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CAB6B-E362-4B0F-9087-5E35D4933D45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910DB-3F52-4331-A74E-88399FCE553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CAB6B-E362-4B0F-9087-5E35D4933D45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910DB-3F52-4331-A74E-88399FCE553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TRANSACTIONAL ANALYSIS – TA</a:t>
            </a:r>
            <a:br>
              <a:rPr lang="tr-TR" b="1" dirty="0"/>
            </a:br>
            <a:r>
              <a:rPr lang="tr-TR" b="1" dirty="0"/>
              <a:t>İŞLEMSEL ÇÖZÜMLE YAKLAŞIMI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1520" y="1916832"/>
            <a:ext cx="8229600" cy="1143000"/>
          </a:xfrm>
        </p:spPr>
        <p:txBody>
          <a:bodyPr>
            <a:noAutofit/>
          </a:bodyPr>
          <a:lstStyle/>
          <a:p>
            <a:r>
              <a:rPr lang="en-US" sz="8000" b="1" dirty="0" smtClean="0"/>
              <a:t>Ben OK </a:t>
            </a:r>
            <a:r>
              <a:rPr lang="en-US" sz="8000" b="1" dirty="0" err="1" smtClean="0"/>
              <a:t>değilim</a:t>
            </a:r>
            <a:r>
              <a:rPr lang="en-US" sz="8000" b="1" dirty="0" smtClean="0"/>
              <a:t> - Sen OK </a:t>
            </a:r>
            <a:r>
              <a:rPr lang="en-US" sz="8000" b="1" dirty="0" err="1" smtClean="0"/>
              <a:t>değilsin</a:t>
            </a:r>
            <a:endParaRPr lang="tr-TR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214290"/>
            <a:ext cx="8929718" cy="6643710"/>
          </a:xfrm>
        </p:spPr>
        <p:txBody>
          <a:bodyPr>
            <a:normAutofit/>
          </a:bodyPr>
          <a:lstStyle/>
          <a:p>
            <a:r>
              <a:rPr lang="tr-TR" sz="8000" dirty="0" smtClean="0"/>
              <a:t>Amaç </a:t>
            </a:r>
            <a:r>
              <a:rPr lang="tr-TR" sz="8000" dirty="0"/>
              <a:t>ve </a:t>
            </a:r>
            <a:r>
              <a:rPr lang="tr-TR" sz="8000" dirty="0" smtClean="0"/>
              <a:t>ilişkiye verilen  öneme bağlı olarak çatışma çözme stratejileri farklılık gösterir: </a:t>
            </a:r>
            <a:endParaRPr lang="tr-TR" sz="8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972072"/>
          </a:xfrm>
        </p:spPr>
        <p:txBody>
          <a:bodyPr/>
          <a:lstStyle/>
          <a:p>
            <a:r>
              <a:rPr lang="tr-TR" sz="5400" dirty="0" smtClean="0"/>
              <a:t>Çatışmadan kaçınmak için geri çekilme.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6600" dirty="0" smtClean="0"/>
              <a:t>Çatışmada karşı tarafın isteklerine uyma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285728"/>
            <a:ext cx="9144000" cy="6572272"/>
          </a:xfrm>
        </p:spPr>
        <p:txBody>
          <a:bodyPr>
            <a:normAutofit/>
          </a:bodyPr>
          <a:lstStyle/>
          <a:p>
            <a:r>
              <a:rPr lang="tr-TR" sz="7200" dirty="0" smtClean="0"/>
              <a:t>Kendi </a:t>
            </a:r>
            <a:r>
              <a:rPr lang="tr-TR" sz="7200" dirty="0"/>
              <a:t>çözüm </a:t>
            </a:r>
            <a:r>
              <a:rPr lang="tr-TR" sz="7200" dirty="0" smtClean="0"/>
              <a:t>önerilerini kabul </a:t>
            </a:r>
            <a:r>
              <a:rPr lang="tr-TR" sz="7200" dirty="0" smtClean="0"/>
              <a:t>ettirme</a:t>
            </a:r>
            <a:endParaRPr lang="tr-TR" sz="7200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455070"/>
          </a:xfrm>
        </p:spPr>
        <p:txBody>
          <a:bodyPr>
            <a:normAutofit/>
          </a:bodyPr>
          <a:lstStyle/>
          <a:p>
            <a:r>
              <a:rPr lang="tr-TR" sz="8000" dirty="0" smtClean="0"/>
              <a:t>karşılıklı </a:t>
            </a:r>
            <a:r>
              <a:rPr lang="tr-TR" sz="8000" dirty="0" smtClean="0"/>
              <a:t>olarak kabul </a:t>
            </a:r>
            <a:r>
              <a:rPr lang="tr-TR" sz="8000" dirty="0"/>
              <a:t>edilebilir, uygun bazı çözümler </a:t>
            </a:r>
            <a:r>
              <a:rPr lang="tr-TR" sz="8000" dirty="0" smtClean="0"/>
              <a:t>bulma</a:t>
            </a:r>
            <a:endParaRPr lang="tr-TR" sz="8000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tr-TR" sz="8000" dirty="0" smtClean="0"/>
              <a:t>Hem </a:t>
            </a:r>
            <a:r>
              <a:rPr lang="tr-TR" sz="8000" dirty="0" smtClean="0"/>
              <a:t>kendilerinin hem de diğer kişinin amaçlarına ulaşabileceği bir çözüm </a:t>
            </a:r>
            <a:r>
              <a:rPr lang="tr-TR" sz="8000" dirty="0" smtClean="0"/>
              <a:t>arama</a:t>
            </a:r>
            <a:endParaRPr lang="tr-TR" sz="8000" dirty="0" smtClean="0"/>
          </a:p>
          <a:p>
            <a:endParaRPr lang="tr-TR" sz="4800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Kitap önerisi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/>
              <a:t>Eric</a:t>
            </a:r>
            <a:r>
              <a:rPr lang="tr-TR" b="1" dirty="0" smtClean="0"/>
              <a:t> </a:t>
            </a:r>
            <a:r>
              <a:rPr lang="tr-TR" b="1" dirty="0" err="1" smtClean="0"/>
              <a:t>Berne</a:t>
            </a:r>
            <a:r>
              <a:rPr lang="tr-TR" b="1" smtClean="0"/>
              <a:t>, Hayat denen oyun</a:t>
            </a:r>
          </a:p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85720" y="0"/>
            <a:ext cx="8229600" cy="928694"/>
          </a:xfrm>
        </p:spPr>
        <p:txBody>
          <a:bodyPr>
            <a:noAutofit/>
          </a:bodyPr>
          <a:lstStyle/>
          <a:p>
            <a:r>
              <a:rPr lang="tr-TR" sz="6600" b="1" dirty="0" err="1" smtClean="0"/>
              <a:t>Transaksiyon</a:t>
            </a:r>
            <a:endParaRPr lang="tr-TR" sz="66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>
            <a:noAutofit/>
          </a:bodyPr>
          <a:lstStyle/>
          <a:p>
            <a:r>
              <a:rPr lang="tr-TR" sz="7200" dirty="0" smtClean="0"/>
              <a:t>Tüm </a:t>
            </a:r>
            <a:r>
              <a:rPr lang="tr-TR" sz="7200" dirty="0"/>
              <a:t>sosyal değişim </a:t>
            </a:r>
            <a:r>
              <a:rPr lang="tr-TR" sz="7200" dirty="0" smtClean="0"/>
              <a:t>işaretleri</a:t>
            </a:r>
          </a:p>
          <a:p>
            <a:r>
              <a:rPr lang="tr-TR" sz="7200" dirty="0" smtClean="0"/>
              <a:t>İletişim</a:t>
            </a:r>
          </a:p>
          <a:p>
            <a:r>
              <a:rPr lang="tr-TR" sz="7200" dirty="0" smtClean="0"/>
              <a:t>Sözel ve sözel olmayan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TAMAMLAYICI (COMPLEMENTARY) TRANSAKSİYONLAR: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5500702"/>
          </a:xfrm>
        </p:spPr>
        <p:txBody>
          <a:bodyPr>
            <a:normAutofit/>
          </a:bodyPr>
          <a:lstStyle/>
          <a:p>
            <a:r>
              <a:rPr lang="tr-TR" sz="6600" dirty="0" smtClean="0"/>
              <a:t>Uygun ego durumunda iletişim</a:t>
            </a:r>
          </a:p>
          <a:p>
            <a:r>
              <a:rPr lang="tr-TR" sz="6600" dirty="0" smtClean="0"/>
              <a:t>Paralel iletişim </a:t>
            </a:r>
            <a:endParaRPr lang="tr-TR" sz="6600" dirty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8572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ÇAPRAZ TRANSAKSİYONLAR: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836712"/>
            <a:ext cx="9144000" cy="6021288"/>
          </a:xfrm>
        </p:spPr>
        <p:txBody>
          <a:bodyPr>
            <a:normAutofit/>
          </a:bodyPr>
          <a:lstStyle/>
          <a:p>
            <a:r>
              <a:rPr lang="tr-TR" sz="4800" dirty="0"/>
              <a:t> </a:t>
            </a:r>
            <a:r>
              <a:rPr lang="tr-TR" sz="8000" dirty="0" smtClean="0"/>
              <a:t>Farklı ego durumlarında iletişim </a:t>
            </a:r>
          </a:p>
          <a:p>
            <a:r>
              <a:rPr lang="tr-TR" sz="8000" dirty="0" smtClean="0"/>
              <a:t>Çatışma</a:t>
            </a:r>
            <a:endParaRPr lang="tr-TR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b="1" dirty="0" smtClean="0"/>
              <a:t>GİZİL TRANSAKSİYONLAR: </a:t>
            </a:r>
            <a:r>
              <a:rPr lang="tr-TR" sz="5400" dirty="0" smtClean="0"/>
              <a:t/>
            </a:r>
            <a:br>
              <a:rPr lang="tr-TR" sz="5400" dirty="0" smtClean="0"/>
            </a:br>
            <a:endParaRPr lang="tr-TR" sz="54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700808"/>
            <a:ext cx="9144000" cy="5157192"/>
          </a:xfrm>
        </p:spPr>
        <p:txBody>
          <a:bodyPr>
            <a:normAutofit/>
          </a:bodyPr>
          <a:lstStyle/>
          <a:p>
            <a:r>
              <a:rPr lang="tr-TR" sz="6600" dirty="0"/>
              <a:t> </a:t>
            </a:r>
            <a:r>
              <a:rPr lang="tr-TR" sz="8000" dirty="0" smtClean="0"/>
              <a:t>Mesaj </a:t>
            </a:r>
            <a:r>
              <a:rPr lang="tr-TR" sz="8000" dirty="0"/>
              <a:t>ile </a:t>
            </a:r>
            <a:r>
              <a:rPr lang="tr-TR" sz="8000" dirty="0" smtClean="0"/>
              <a:t>gizil olan psikolojik </a:t>
            </a:r>
            <a:r>
              <a:rPr lang="tr-TR" sz="8000" dirty="0"/>
              <a:t>mesaj </a:t>
            </a:r>
            <a:r>
              <a:rPr lang="tr-TR" sz="8000" dirty="0" smtClean="0"/>
              <a:t>uyuşmamaktadır.</a:t>
            </a:r>
          </a:p>
          <a:p>
            <a:endParaRPr lang="tr-T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YAŞAM POZİSYONLARI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5500726"/>
          </a:xfrm>
        </p:spPr>
        <p:txBody>
          <a:bodyPr>
            <a:noAutofit/>
          </a:bodyPr>
          <a:lstStyle/>
          <a:p>
            <a:r>
              <a:rPr lang="tr-TR" sz="7200" dirty="0" smtClean="0"/>
              <a:t>Bireyin kendi </a:t>
            </a:r>
            <a:r>
              <a:rPr lang="tr-TR" sz="7200" dirty="0"/>
              <a:t>ve başkalarına ilişkin </a:t>
            </a:r>
            <a:r>
              <a:rPr lang="tr-TR" sz="7200" dirty="0" smtClean="0"/>
              <a:t>algıları, duygu</a:t>
            </a:r>
            <a:r>
              <a:rPr lang="tr-TR" sz="7200" dirty="0"/>
              <a:t>, düşünce ve </a:t>
            </a:r>
            <a:r>
              <a:rPr lang="tr-TR" sz="7200" dirty="0" smtClean="0"/>
              <a:t>davranışlar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2132856"/>
            <a:ext cx="8229600" cy="1143000"/>
          </a:xfrm>
        </p:spPr>
        <p:txBody>
          <a:bodyPr>
            <a:noAutofit/>
          </a:bodyPr>
          <a:lstStyle/>
          <a:p>
            <a:r>
              <a:rPr lang="tr-TR" sz="8000" b="1" dirty="0" smtClean="0"/>
              <a:t>Dört Yaşam Pozisyonu </a:t>
            </a:r>
            <a:r>
              <a:rPr lang="tr-TR" sz="8000" dirty="0" smtClean="0"/>
              <a:t/>
            </a:r>
            <a:br>
              <a:rPr lang="tr-TR" sz="8000" dirty="0" smtClean="0"/>
            </a:br>
            <a:r>
              <a:rPr lang="tr-TR" sz="8000" b="1" dirty="0" smtClean="0"/>
              <a:t>Ben </a:t>
            </a:r>
            <a:r>
              <a:rPr lang="tr-TR" sz="8000" b="1" dirty="0" err="1" smtClean="0"/>
              <a:t>OK'im</a:t>
            </a:r>
            <a:r>
              <a:rPr lang="tr-TR" sz="8000" b="1" dirty="0" smtClean="0"/>
              <a:t> - Sen OK' sin:</a:t>
            </a:r>
            <a:r>
              <a:rPr lang="tr-TR" sz="8000" dirty="0" smtClean="0"/>
              <a:t> </a:t>
            </a:r>
            <a:endParaRPr lang="tr-TR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3528" y="2204864"/>
            <a:ext cx="8229600" cy="908720"/>
          </a:xfrm>
        </p:spPr>
        <p:txBody>
          <a:bodyPr>
            <a:normAutofit fontScale="90000"/>
          </a:bodyPr>
          <a:lstStyle/>
          <a:p>
            <a:r>
              <a:rPr lang="tr-TR" sz="8000" b="1" dirty="0" smtClean="0"/>
              <a:t>Ben </a:t>
            </a:r>
            <a:r>
              <a:rPr lang="tr-TR" sz="8000" b="1" dirty="0" err="1" smtClean="0"/>
              <a:t>OK'im</a:t>
            </a:r>
            <a:r>
              <a:rPr lang="tr-TR" sz="8000" b="1" dirty="0" smtClean="0"/>
              <a:t> - Sen OK </a:t>
            </a:r>
            <a:r>
              <a:rPr lang="tr-TR" sz="8000" b="1" dirty="0" smtClean="0"/>
              <a:t>değilsin</a:t>
            </a:r>
            <a:endParaRPr lang="tr-TR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3568" y="2276872"/>
            <a:ext cx="8229600" cy="1143000"/>
          </a:xfrm>
        </p:spPr>
        <p:txBody>
          <a:bodyPr>
            <a:noAutofit/>
          </a:bodyPr>
          <a:lstStyle/>
          <a:p>
            <a:r>
              <a:rPr lang="en-US" sz="8000" b="1" dirty="0" smtClean="0"/>
              <a:t>Ben OK </a:t>
            </a:r>
            <a:r>
              <a:rPr lang="en-US" sz="8000" b="1" dirty="0" err="1" smtClean="0"/>
              <a:t>değilim</a:t>
            </a:r>
            <a:r>
              <a:rPr lang="en-US" sz="8000" b="1" dirty="0" smtClean="0"/>
              <a:t> - Sen </a:t>
            </a:r>
            <a:r>
              <a:rPr lang="en-US" sz="8000" b="1" dirty="0" err="1" smtClean="0"/>
              <a:t>OK'sin</a:t>
            </a:r>
            <a:endParaRPr lang="tr-TR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125</Words>
  <Application>Microsoft Office PowerPoint</Application>
  <PresentationFormat>Ekran Gösterisi (4:3)</PresentationFormat>
  <Paragraphs>27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0" baseType="lpstr">
      <vt:lpstr>Arial</vt:lpstr>
      <vt:lpstr>Calibri</vt:lpstr>
      <vt:lpstr>Ofis Teması</vt:lpstr>
      <vt:lpstr>TRANSACTIONAL ANALYSIS – TA İŞLEMSEL ÇÖZÜMLE YAKLAŞIMI </vt:lpstr>
      <vt:lpstr>Transaksiyon</vt:lpstr>
      <vt:lpstr>TAMAMLAYICI (COMPLEMENTARY) TRANSAKSİYONLAR: </vt:lpstr>
      <vt:lpstr>ÇAPRAZ TRANSAKSİYONLAR:  </vt:lpstr>
      <vt:lpstr>GİZİL TRANSAKSİYONLAR:  </vt:lpstr>
      <vt:lpstr>YAŞAM POZİSYONLARI </vt:lpstr>
      <vt:lpstr>Dört Yaşam Pozisyonu  Ben OK'im - Sen OK' sin: </vt:lpstr>
      <vt:lpstr>Ben OK'im - Sen OK değilsin</vt:lpstr>
      <vt:lpstr>Ben OK değilim - Sen OK'sin</vt:lpstr>
      <vt:lpstr>Ben OK değilim - Sen OK değilsin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Kitap önerisi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TRANSACTIONAL ANALYSIS – TA İŞLEMSEL ÇÖZÜMLE YAKLAŞIMI</dc:title>
  <dc:creator>EGE</dc:creator>
  <cp:lastModifiedBy>EGE_AKGUN</cp:lastModifiedBy>
  <cp:revision>51</cp:revision>
  <dcterms:created xsi:type="dcterms:W3CDTF">2013-01-28T12:45:11Z</dcterms:created>
  <dcterms:modified xsi:type="dcterms:W3CDTF">2018-01-29T08:28:58Z</dcterms:modified>
</cp:coreProperties>
</file>