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4"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dirty="0"/>
              <a:t>Asıl başlık stilini düzenlemek için tıklayın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tıklayın</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6788226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78424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dirty="0"/>
              <a:t>Asıl başlık stilini düzenlemek için tıklayın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27872885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dirty="0"/>
              <a:t>Asıl başlık stilini düzenlemek için tıklayın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dirty="0"/>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64298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955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3781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54724973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34076241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dirty="0"/>
              <a:t>Asıl başlık stilini düzenlemek için tıklayın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2210974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6224355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a:t>
            </a:r>
          </a:p>
        </p:txBody>
      </p:sp>
      <p:sp>
        <p:nvSpPr>
          <p:cNvPr id="4" name="Date Placeholder 3"/>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0825159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0950622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7" name="Date Placeholder 6"/>
          <p:cNvSpPr>
            <a:spLocks noGrp="1"/>
          </p:cNvSpPr>
          <p:nvPr>
            <p:ph type="dt" sz="half" idx="10"/>
          </p:nvPr>
        </p:nvSpPr>
        <p:spPr/>
        <p:txBody>
          <a:bodyPr/>
          <a:lstStyle/>
          <a:p>
            <a:fld id="{E2072480-10DA-4FB4-BEAE-2A1DEA90F248}" type="datetimeFigureOut">
              <a:rPr lang="tr-TR" smtClean="0"/>
              <a:t>23.3.2018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159300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stilini düzenlemek için tıklayın</a:t>
            </a:r>
            <a:endParaRPr lang="en-US" dirty="0"/>
          </a:p>
        </p:txBody>
      </p:sp>
      <p:sp>
        <p:nvSpPr>
          <p:cNvPr id="7" name="Date Placeholder 2"/>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75247859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50846205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dirty="0"/>
              <a:t>Asıl başlık stilini düzenlemek için tıklayın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7"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74789808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dirty="0"/>
              <a:t>Asıl başlık stilini düzenlemek için tıklayın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5" name="Date Placeholder 4"/>
          <p:cNvSpPr>
            <a:spLocks noGrp="1"/>
          </p:cNvSpPr>
          <p:nvPr>
            <p:ph type="dt" sz="half" idx="10"/>
          </p:nvPr>
        </p:nvSpPr>
        <p:spPr/>
        <p:txBody>
          <a:bodyPr/>
          <a:lstStyle/>
          <a:p>
            <a:fld id="{E2072480-10DA-4FB4-BEAE-2A1DEA90F248}" type="datetimeFigureOut">
              <a:rPr lang="tr-TR" smtClean="0"/>
              <a:t>23.3.2018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5124285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dirty="0"/>
              <a:t>Asıl başlık stilini düzenlemek için tıklayın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072480-10DA-4FB4-BEAE-2A1DEA90F248}" type="datetimeFigureOut">
              <a:rPr lang="tr-TR" smtClean="0"/>
              <a:t>23.3.2018</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122628935"/>
      </p:ext>
    </p:extLst>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Lst>
  <p:transition spd="slow">
    <p:push dir="u"/>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teknikbilimlermyo.istanbul.edu.tr/elektrik/wp-content/uploads/2015/03/B%C3%B6l%C3%BCm-7.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a:extLst>
              <a:ext uri="{FF2B5EF4-FFF2-40B4-BE49-F238E27FC236}">
                <a16:creationId xmlns:a16="http://schemas.microsoft.com/office/drawing/2014/main" id="{8C364892-9598-4A30-B999-E8045B60A259}"/>
              </a:ext>
            </a:extLst>
          </p:cNvPr>
          <p:cNvSpPr>
            <a:spLocks noGrp="1"/>
          </p:cNvSpPr>
          <p:nvPr>
            <p:ph type="subTitle" idx="1"/>
          </p:nvPr>
        </p:nvSpPr>
        <p:spPr/>
        <p:txBody>
          <a:bodyPr/>
          <a:lstStyle/>
          <a:p>
            <a:endParaRPr lang="tr-TR"/>
          </a:p>
        </p:txBody>
      </p:sp>
      <p:sp>
        <p:nvSpPr>
          <p:cNvPr id="14" name="Başlık 1">
            <a:extLst>
              <a:ext uri="{FF2B5EF4-FFF2-40B4-BE49-F238E27FC236}">
                <a16:creationId xmlns:a16="http://schemas.microsoft.com/office/drawing/2014/main" id="{73E3F541-1A34-43BD-8091-1EB8CB5A8AA4}"/>
              </a:ext>
            </a:extLst>
          </p:cNvPr>
          <p:cNvSpPr>
            <a:spLocks noGrp="1"/>
          </p:cNvSpPr>
          <p:nvPr/>
        </p:nvSpPr>
        <p:spPr>
          <a:xfrm>
            <a:off x="0" y="1943100"/>
            <a:ext cx="9129712" cy="1047135"/>
          </a:xfrm>
          <a:prstGeom prst="rect">
            <a:avLst/>
          </a:prstGeom>
        </p:spPr>
        <p:txBody>
          <a:bodyPr vert="horz" lIns="91440" tIns="45720" rIns="91440" bIns="45720" rtlCol="0" anchor="b">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5400" b="1" u="sng" dirty="0">
                <a:latin typeface="Constantia"/>
                <a:cs typeface="Calibri Light"/>
              </a:rPr>
              <a:t>A.Ü</a:t>
            </a:r>
            <a:r>
              <a:rPr lang="tr-TR" sz="5400" b="1" u="sng" dirty="0">
                <a:latin typeface="Constantia"/>
              </a:rPr>
              <a:t>. GAMA MYO. Elektrik ve Enerji Bölümü </a:t>
            </a:r>
          </a:p>
        </p:txBody>
      </p:sp>
      <p:sp>
        <p:nvSpPr>
          <p:cNvPr id="15" name="Alt Başlık 2">
            <a:extLst>
              <a:ext uri="{FF2B5EF4-FFF2-40B4-BE49-F238E27FC236}">
                <a16:creationId xmlns:a16="http://schemas.microsoft.com/office/drawing/2014/main" id="{028AF805-78D0-4B08-883E-59022AE4EF79}"/>
              </a:ext>
            </a:extLst>
          </p:cNvPr>
          <p:cNvSpPr>
            <a:spLocks noGrp="1"/>
          </p:cNvSpPr>
          <p:nvPr/>
        </p:nvSpPr>
        <p:spPr>
          <a:xfrm>
            <a:off x="178104" y="3335535"/>
            <a:ext cx="9116697" cy="3043535"/>
          </a:xfrm>
          <a:prstGeom prst="rect">
            <a:avLst/>
          </a:prstGeom>
        </p:spPr>
        <p:txBody>
          <a:bodyPr vert="horz" lIns="68580" tIns="34290" rIns="68580" bIns="34290" rtlCol="0" anchor="t">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4000" b="1" dirty="0">
                <a:solidFill>
                  <a:srgbClr val="4FB8C1"/>
                </a:solidFill>
                <a:latin typeface="Cambria"/>
              </a:rPr>
              <a:t>ALTERNATİF AKIM DEVRE ANALİZİ </a:t>
            </a:r>
          </a:p>
          <a:p>
            <a:pPr algn="l"/>
            <a:r>
              <a:rPr lang="tr-TR" sz="4000" b="1" dirty="0">
                <a:solidFill>
                  <a:srgbClr val="4FB8C1"/>
                </a:solidFill>
                <a:latin typeface="Cambria"/>
                <a:cs typeface="Calibri"/>
              </a:rPr>
              <a:t>1. HAFTA </a:t>
            </a:r>
          </a:p>
          <a:p>
            <a:pPr algn="l"/>
            <a:endParaRPr lang="tr-TR" sz="4000" dirty="0">
              <a:latin typeface="Cambria"/>
              <a:cs typeface="Calibri"/>
            </a:endParaRPr>
          </a:p>
        </p:txBody>
      </p:sp>
      <p:pic>
        <p:nvPicPr>
          <p:cNvPr id="16" name="Resim 15" descr="açık hava içeren bir resim&#10;&#10;Yüksek güvenilirlikle oluşturulmuş açıklama">
            <a:extLst>
              <a:ext uri="{FF2B5EF4-FFF2-40B4-BE49-F238E27FC236}">
                <a16:creationId xmlns:a16="http://schemas.microsoft.com/office/drawing/2014/main" id="{D9B9564D-1287-40F2-92F0-FA9A737623F0}"/>
              </a:ext>
            </a:extLst>
          </p:cNvPr>
          <p:cNvPicPr>
            <a:picLocks noChangeAspect="1"/>
          </p:cNvPicPr>
          <p:nvPr/>
        </p:nvPicPr>
        <p:blipFill>
          <a:blip r:embed="rId2"/>
          <a:stretch>
            <a:fillRect/>
          </a:stretch>
        </p:blipFill>
        <p:spPr>
          <a:xfrm>
            <a:off x="0" y="0"/>
            <a:ext cx="1322344" cy="1322835"/>
          </a:xfrm>
          <a:prstGeom prst="ellipse">
            <a:avLst/>
          </a:prstGeom>
          <a:ln>
            <a:noFill/>
          </a:ln>
          <a:effectLst>
            <a:softEdge rad="112500"/>
          </a:effectLst>
        </p:spPr>
      </p:pic>
      <p:pic>
        <p:nvPicPr>
          <p:cNvPr id="17" name="Resim 16" descr="açık hava içeren bir resim&#10;&#10;Yüksek güvenilirlikle oluşturulmuş açıklama">
            <a:extLst>
              <a:ext uri="{FF2B5EF4-FFF2-40B4-BE49-F238E27FC236}">
                <a16:creationId xmlns:a16="http://schemas.microsoft.com/office/drawing/2014/main" id="{2DAB8920-BFC2-4315-B353-C0B4140F0820}"/>
              </a:ext>
            </a:extLst>
          </p:cNvPr>
          <p:cNvPicPr>
            <a:picLocks noChangeAspect="1"/>
          </p:cNvPicPr>
          <p:nvPr/>
        </p:nvPicPr>
        <p:blipFill>
          <a:blip r:embed="rId2"/>
          <a:stretch>
            <a:fillRect/>
          </a:stretch>
        </p:blipFill>
        <p:spPr>
          <a:xfrm>
            <a:off x="7829589" y="0"/>
            <a:ext cx="1322344" cy="1322835"/>
          </a:xfrm>
          <a:prstGeom prst="ellipse">
            <a:avLst/>
          </a:prstGeom>
          <a:ln>
            <a:noFill/>
          </a:ln>
          <a:effectLst>
            <a:softEdge rad="112500"/>
          </a:effectLst>
        </p:spPr>
      </p:pic>
    </p:spTree>
    <p:extLst>
      <p:ext uri="{BB962C8B-B14F-4D97-AF65-F5344CB8AC3E}">
        <p14:creationId xmlns:p14="http://schemas.microsoft.com/office/powerpoint/2010/main" val="1674425800"/>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EDF22B-8624-4096-BFF7-141227391533}"/>
              </a:ext>
            </a:extLst>
          </p:cNvPr>
          <p:cNvSpPr>
            <a:spLocks noGrp="1"/>
          </p:cNvSpPr>
          <p:nvPr/>
        </p:nvSpPr>
        <p:spPr>
          <a:xfrm>
            <a:off x="571850" y="1152525"/>
            <a:ext cx="8783179" cy="140017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u="sng" dirty="0">
                <a:solidFill>
                  <a:srgbClr val="4FB8C1"/>
                </a:solidFill>
              </a:rPr>
              <a:t>Sinüs dalgasının ortalama değeri</a:t>
            </a:r>
            <a:r>
              <a:rPr lang="tr-TR" sz="4000" b="1" dirty="0">
                <a:solidFill>
                  <a:srgbClr val="4FB8C1"/>
                </a:solidFill>
              </a:rPr>
              <a:t> </a:t>
            </a:r>
            <a:br>
              <a:rPr lang="tr-TR" sz="4000" b="1" dirty="0">
                <a:solidFill>
                  <a:srgbClr val="4FB8C1"/>
                </a:solidFill>
                <a:ea typeface="+mj-lt"/>
                <a:cs typeface="+mj-lt"/>
              </a:rPr>
            </a:br>
            <a:endParaRPr lang="tr-TR" sz="4000"/>
          </a:p>
        </p:txBody>
      </p:sp>
      <p:sp>
        <p:nvSpPr>
          <p:cNvPr id="3" name="Metin Yer Tutucusu 2">
            <a:extLst>
              <a:ext uri="{FF2B5EF4-FFF2-40B4-BE49-F238E27FC236}">
                <a16:creationId xmlns:a16="http://schemas.microsoft.com/office/drawing/2014/main" id="{2AE46ECF-BA45-4131-B113-1CFDCDA0B13B}"/>
              </a:ext>
            </a:extLst>
          </p:cNvPr>
          <p:cNvSpPr>
            <a:spLocks noGrp="1"/>
          </p:cNvSpPr>
          <p:nvPr/>
        </p:nvSpPr>
        <p:spPr>
          <a:xfrm>
            <a:off x="771914" y="3581400"/>
            <a:ext cx="6896181" cy="1916113"/>
          </a:xfrm>
          <a:prstGeom prst="rect">
            <a:avLst/>
          </a:prstGeom>
        </p:spPr>
        <p:txBody>
          <a:bodyPr vert="horz" lIns="91440" tIns="45720" rIns="91440" bIns="45720" rtlCol="0" anchor="b">
            <a:noAutofit/>
          </a:bodyPr>
          <a:lstStyle>
            <a:lvl1pPr marL="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tr-TR" sz="1800" b="1" dirty="0">
                <a:solidFill>
                  <a:srgbClr val="FFFFFF"/>
                </a:solidFill>
              </a:rPr>
              <a:t>       Sinüs dalgasının ortalama değeri hesaplanmak istenirse bütün periyotlar birbirinin aynısı olduğu için sadece bir periyodun  ortalama değerini bulmak yeterli olacaktır . Ancak ortalama değer hesaplanırken aşağıdaki şekil de olduğu gibi periyot boyunca bütün genlik değerleri toplanmalı ve hesaba katılan genlik sayısına bölünmelidir. Toplama işlemi yapıldığında periyodun yarısı pozitif , diğer yarısı negatif değerler aldığından sonuç sıfır çıkacaktır. </a:t>
            </a:r>
          </a:p>
          <a:p>
            <a:r>
              <a:rPr lang="tr-TR" sz="1800" b="1" dirty="0">
                <a:solidFill>
                  <a:srgbClr val="FFFFFF"/>
                </a:solidFill>
              </a:rPr>
              <a:t>      Ancak uygulamada A.C akım ya da gerilimin ortalama değeri bulunurken şekilde olduğu gibi bütün </a:t>
            </a:r>
            <a:r>
              <a:rPr lang="tr-TR" sz="1800" b="1" dirty="0" err="1">
                <a:solidFill>
                  <a:srgbClr val="FFFFFF"/>
                </a:solidFill>
              </a:rPr>
              <a:t>alternanslar</a:t>
            </a:r>
            <a:r>
              <a:rPr lang="tr-TR" sz="1800" b="1" dirty="0">
                <a:solidFill>
                  <a:srgbClr val="FFFFFF"/>
                </a:solidFill>
              </a:rPr>
              <a:t> pozitif olarak kabul edilir . </a:t>
            </a:r>
          </a:p>
          <a:p>
            <a:endParaRPr lang="tr-TR" dirty="0">
              <a:solidFill>
                <a:srgbClr val="FFFFFF"/>
              </a:solidFill>
            </a:endParaRPr>
          </a:p>
        </p:txBody>
      </p:sp>
      <p:pic>
        <p:nvPicPr>
          <p:cNvPr id="4" name="Resim 3">
            <a:extLst>
              <a:ext uri="{FF2B5EF4-FFF2-40B4-BE49-F238E27FC236}">
                <a16:creationId xmlns:a16="http://schemas.microsoft.com/office/drawing/2014/main" id="{89CB3CE1-6158-454D-843A-D9BDEEFAEAD4}"/>
              </a:ext>
            </a:extLst>
          </p:cNvPr>
          <p:cNvPicPr>
            <a:picLocks noChangeAspect="1"/>
          </p:cNvPicPr>
          <p:nvPr/>
        </p:nvPicPr>
        <p:blipFill>
          <a:blip r:embed="rId2"/>
          <a:stretch>
            <a:fillRect/>
          </a:stretch>
        </p:blipFill>
        <p:spPr>
          <a:xfrm>
            <a:off x="0" y="0"/>
            <a:ext cx="1323975" cy="1323975"/>
          </a:xfrm>
          <a:prstGeom prst="rect">
            <a:avLst/>
          </a:prstGeom>
        </p:spPr>
      </p:pic>
      <p:pic>
        <p:nvPicPr>
          <p:cNvPr id="5" name="Resim 4">
            <a:extLst>
              <a:ext uri="{FF2B5EF4-FFF2-40B4-BE49-F238E27FC236}">
                <a16:creationId xmlns:a16="http://schemas.microsoft.com/office/drawing/2014/main" id="{A330D4E6-F8B5-462A-8350-1AC622AE7D94}"/>
              </a:ext>
            </a:extLst>
          </p:cNvPr>
          <p:cNvPicPr>
            <a:picLocks noChangeAspect="1"/>
          </p:cNvPicPr>
          <p:nvPr/>
        </p:nvPicPr>
        <p:blipFill>
          <a:blip r:embed="rId2"/>
          <a:stretch>
            <a:fillRect/>
          </a:stretch>
        </p:blipFill>
        <p:spPr>
          <a:xfrm>
            <a:off x="7805746" y="0"/>
            <a:ext cx="1323975" cy="1323975"/>
          </a:xfrm>
          <a:prstGeom prst="rect">
            <a:avLst/>
          </a:prstGeom>
        </p:spPr>
      </p:pic>
      <p:pic>
        <p:nvPicPr>
          <p:cNvPr id="6" name="Resim 5" descr="harita, gök içeren bir resim&#10;&#10;Yüksek güvenilirlikle oluşturulmuş açıklama">
            <a:extLst>
              <a:ext uri="{FF2B5EF4-FFF2-40B4-BE49-F238E27FC236}">
                <a16:creationId xmlns:a16="http://schemas.microsoft.com/office/drawing/2014/main" id="{77C63A38-907D-48B7-B986-060C0CB9D687}"/>
              </a:ext>
            </a:extLst>
          </p:cNvPr>
          <p:cNvPicPr>
            <a:picLocks noChangeAspect="1"/>
          </p:cNvPicPr>
          <p:nvPr/>
        </p:nvPicPr>
        <p:blipFill>
          <a:blip r:embed="rId3"/>
          <a:stretch>
            <a:fillRect/>
          </a:stretch>
        </p:blipFill>
        <p:spPr>
          <a:xfrm>
            <a:off x="845756" y="5048250"/>
            <a:ext cx="2912464" cy="1447800"/>
          </a:xfrm>
          <a:prstGeom prst="rect">
            <a:avLst/>
          </a:prstGeom>
        </p:spPr>
      </p:pic>
      <p:pic>
        <p:nvPicPr>
          <p:cNvPr id="7" name="Resim 6" descr="nesne içeren bir resim&#10;&#10;Yüksek güvenilirlikle oluşturulmuş açıklama">
            <a:extLst>
              <a:ext uri="{FF2B5EF4-FFF2-40B4-BE49-F238E27FC236}">
                <a16:creationId xmlns:a16="http://schemas.microsoft.com/office/drawing/2014/main" id="{3D205669-BE09-4660-9CD8-F1965C8CE821}"/>
              </a:ext>
            </a:extLst>
          </p:cNvPr>
          <p:cNvPicPr>
            <a:picLocks noChangeAspect="1"/>
          </p:cNvPicPr>
          <p:nvPr/>
        </p:nvPicPr>
        <p:blipFill>
          <a:blip r:embed="rId4"/>
          <a:stretch>
            <a:fillRect/>
          </a:stretch>
        </p:blipFill>
        <p:spPr>
          <a:xfrm>
            <a:off x="5251450" y="5035550"/>
            <a:ext cx="2978150" cy="1478231"/>
          </a:xfrm>
          <a:prstGeom prst="rect">
            <a:avLst/>
          </a:prstGeom>
        </p:spPr>
      </p:pic>
    </p:spTree>
    <p:extLst>
      <p:ext uri="{BB962C8B-B14F-4D97-AF65-F5344CB8AC3E}">
        <p14:creationId xmlns:p14="http://schemas.microsoft.com/office/powerpoint/2010/main" val="11472464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8589C5-2BD3-4253-A858-F2471411A594}"/>
              </a:ext>
            </a:extLst>
          </p:cNvPr>
          <p:cNvSpPr>
            <a:spLocks noGrp="1"/>
          </p:cNvSpPr>
          <p:nvPr/>
        </p:nvSpPr>
        <p:spPr>
          <a:xfrm>
            <a:off x="781304" y="1047750"/>
            <a:ext cx="8061325" cy="1701809"/>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u="sng" dirty="0">
                <a:solidFill>
                  <a:srgbClr val="4FB8C1"/>
                </a:solidFill>
              </a:rPr>
              <a:t>Sinüs dalgasının etkin değeri</a:t>
            </a:r>
            <a:r>
              <a:rPr lang="tr-TR" sz="4000" b="1" dirty="0">
                <a:solidFill>
                  <a:srgbClr val="4FB8C1"/>
                </a:solidFill>
              </a:rPr>
              <a:t> </a:t>
            </a:r>
          </a:p>
        </p:txBody>
      </p:sp>
      <p:pic>
        <p:nvPicPr>
          <p:cNvPr id="3" name="Resim 2">
            <a:extLst>
              <a:ext uri="{FF2B5EF4-FFF2-40B4-BE49-F238E27FC236}">
                <a16:creationId xmlns:a16="http://schemas.microsoft.com/office/drawing/2014/main" id="{71F130A7-DBC1-40F6-9BEA-3B530AB402A8}"/>
              </a:ext>
            </a:extLst>
          </p:cNvPr>
          <p:cNvPicPr>
            <a:picLocks noChangeAspect="1"/>
          </p:cNvPicPr>
          <p:nvPr/>
        </p:nvPicPr>
        <p:blipFill>
          <a:blip r:embed="rId2"/>
          <a:stretch>
            <a:fillRect/>
          </a:stretch>
        </p:blipFill>
        <p:spPr>
          <a:xfrm>
            <a:off x="0" y="0"/>
            <a:ext cx="1323975" cy="1323975"/>
          </a:xfrm>
          <a:prstGeom prst="rect">
            <a:avLst/>
          </a:prstGeom>
        </p:spPr>
      </p:pic>
      <p:pic>
        <p:nvPicPr>
          <p:cNvPr id="4" name="Resim 3">
            <a:extLst>
              <a:ext uri="{FF2B5EF4-FFF2-40B4-BE49-F238E27FC236}">
                <a16:creationId xmlns:a16="http://schemas.microsoft.com/office/drawing/2014/main" id="{36A5A504-5957-4DD3-8299-1A8E1FD02AC5}"/>
              </a:ext>
            </a:extLst>
          </p:cNvPr>
          <p:cNvPicPr>
            <a:picLocks noChangeAspect="1"/>
          </p:cNvPicPr>
          <p:nvPr/>
        </p:nvPicPr>
        <p:blipFill>
          <a:blip r:embed="rId2"/>
          <a:stretch>
            <a:fillRect/>
          </a:stretch>
        </p:blipFill>
        <p:spPr>
          <a:xfrm>
            <a:off x="7841783" y="0"/>
            <a:ext cx="1323975" cy="1323975"/>
          </a:xfrm>
          <a:prstGeom prst="rect">
            <a:avLst/>
          </a:prstGeom>
        </p:spPr>
      </p:pic>
      <p:pic>
        <p:nvPicPr>
          <p:cNvPr id="5" name="Resim 4" descr="metin içeren bir resim&#10;&#10;Yüksek güvenilirlikle oluşturulmuş açıklama">
            <a:extLst>
              <a:ext uri="{FF2B5EF4-FFF2-40B4-BE49-F238E27FC236}">
                <a16:creationId xmlns:a16="http://schemas.microsoft.com/office/drawing/2014/main" id="{7AD29642-09B2-417D-8B02-2F5B3765C877}"/>
              </a:ext>
            </a:extLst>
          </p:cNvPr>
          <p:cNvPicPr>
            <a:picLocks noChangeAspect="1"/>
          </p:cNvPicPr>
          <p:nvPr/>
        </p:nvPicPr>
        <p:blipFill>
          <a:blip r:embed="rId3"/>
          <a:stretch>
            <a:fillRect/>
          </a:stretch>
        </p:blipFill>
        <p:spPr>
          <a:xfrm>
            <a:off x="619441" y="1990725"/>
            <a:ext cx="7624762" cy="3090963"/>
          </a:xfrm>
          <a:prstGeom prst="rect">
            <a:avLst/>
          </a:prstGeom>
        </p:spPr>
      </p:pic>
      <p:sp>
        <p:nvSpPr>
          <p:cNvPr id="6" name="Metin kutusu 5">
            <a:extLst>
              <a:ext uri="{FF2B5EF4-FFF2-40B4-BE49-F238E27FC236}">
                <a16:creationId xmlns:a16="http://schemas.microsoft.com/office/drawing/2014/main" id="{F269089B-0AA7-4B45-B47C-8D6F96BB229A}"/>
              </a:ext>
            </a:extLst>
          </p:cNvPr>
          <p:cNvSpPr txBox="1"/>
          <p:nvPr/>
        </p:nvSpPr>
        <p:spPr>
          <a:xfrm>
            <a:off x="430444" y="5381625"/>
            <a:ext cx="8067675" cy="646331"/>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RMS=</a:t>
            </a:r>
            <a:r>
              <a:rPr lang="tr-TR" b="1" dirty="0" err="1"/>
              <a:t>Karesel</a:t>
            </a:r>
            <a:r>
              <a:rPr lang="tr-TR" b="1" dirty="0"/>
              <a:t> ortalama değer (</a:t>
            </a:r>
            <a:r>
              <a:rPr lang="tr-TR" b="1" dirty="0" err="1"/>
              <a:t>root</a:t>
            </a:r>
            <a:r>
              <a:rPr lang="tr-TR" b="1" dirty="0"/>
              <a:t> </a:t>
            </a:r>
            <a:r>
              <a:rPr lang="tr-TR" b="1" dirty="0" err="1"/>
              <a:t>mean</a:t>
            </a:r>
            <a:r>
              <a:rPr lang="tr-TR" b="1" dirty="0"/>
              <a:t> </a:t>
            </a:r>
            <a:r>
              <a:rPr lang="tr-TR" b="1" dirty="0" err="1"/>
              <a:t>square</a:t>
            </a:r>
            <a:r>
              <a:rPr lang="tr-TR" b="1" dirty="0"/>
              <a:t>) anlamına gelir ve etkin değer, efektif değer olarak da isimlendirilir. </a:t>
            </a:r>
          </a:p>
        </p:txBody>
      </p:sp>
    </p:spTree>
    <p:extLst>
      <p:ext uri="{BB962C8B-B14F-4D97-AF65-F5344CB8AC3E}">
        <p14:creationId xmlns:p14="http://schemas.microsoft.com/office/powerpoint/2010/main" val="262135495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9FF44C-390A-4E73-BE2E-642157098547}"/>
              </a:ext>
            </a:extLst>
          </p:cNvPr>
          <p:cNvSpPr>
            <a:spLocks noGrp="1"/>
          </p:cNvSpPr>
          <p:nvPr/>
        </p:nvSpPr>
        <p:spPr>
          <a:xfrm>
            <a:off x="705281" y="1114425"/>
            <a:ext cx="8280480" cy="1400175"/>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u="sng" dirty="0">
                <a:solidFill>
                  <a:srgbClr val="4FB8C1"/>
                </a:solidFill>
              </a:rPr>
              <a:t>Sinüs dalgasının etkin değeri</a:t>
            </a:r>
            <a:r>
              <a:rPr lang="tr-TR" sz="4000" b="1" dirty="0">
                <a:solidFill>
                  <a:srgbClr val="4FB8C1"/>
                </a:solidFill>
              </a:rPr>
              <a:t> </a:t>
            </a:r>
            <a:endParaRPr lang="tr-TR" sz="4000">
              <a:solidFill>
                <a:srgbClr val="4FB8C1"/>
              </a:solidFill>
            </a:endParaRPr>
          </a:p>
        </p:txBody>
      </p:sp>
      <p:pic>
        <p:nvPicPr>
          <p:cNvPr id="3" name="Resim 2">
            <a:extLst>
              <a:ext uri="{FF2B5EF4-FFF2-40B4-BE49-F238E27FC236}">
                <a16:creationId xmlns:a16="http://schemas.microsoft.com/office/drawing/2014/main" id="{CF5C948C-C938-4962-AD84-9C512C03DD99}"/>
              </a:ext>
            </a:extLst>
          </p:cNvPr>
          <p:cNvPicPr>
            <a:picLocks noChangeAspect="1"/>
          </p:cNvPicPr>
          <p:nvPr/>
        </p:nvPicPr>
        <p:blipFill>
          <a:blip r:embed="rId2"/>
          <a:stretch>
            <a:fillRect/>
          </a:stretch>
        </p:blipFill>
        <p:spPr>
          <a:xfrm>
            <a:off x="0" y="0"/>
            <a:ext cx="1323975" cy="1323975"/>
          </a:xfrm>
          <a:prstGeom prst="rect">
            <a:avLst/>
          </a:prstGeom>
        </p:spPr>
      </p:pic>
      <p:pic>
        <p:nvPicPr>
          <p:cNvPr id="4" name="Resim 3">
            <a:extLst>
              <a:ext uri="{FF2B5EF4-FFF2-40B4-BE49-F238E27FC236}">
                <a16:creationId xmlns:a16="http://schemas.microsoft.com/office/drawing/2014/main" id="{15B3C258-89D9-423E-8D0B-507E2EF9BEBA}"/>
              </a:ext>
            </a:extLst>
          </p:cNvPr>
          <p:cNvPicPr>
            <a:picLocks noChangeAspect="1"/>
          </p:cNvPicPr>
          <p:nvPr/>
        </p:nvPicPr>
        <p:blipFill>
          <a:blip r:embed="rId2"/>
          <a:stretch>
            <a:fillRect/>
          </a:stretch>
        </p:blipFill>
        <p:spPr>
          <a:xfrm>
            <a:off x="7821283" y="14377"/>
            <a:ext cx="1323975" cy="1323975"/>
          </a:xfrm>
          <a:prstGeom prst="rect">
            <a:avLst/>
          </a:prstGeom>
        </p:spPr>
      </p:pic>
      <p:sp>
        <p:nvSpPr>
          <p:cNvPr id="5" name="Metin kutusu 4">
            <a:extLst>
              <a:ext uri="{FF2B5EF4-FFF2-40B4-BE49-F238E27FC236}">
                <a16:creationId xmlns:a16="http://schemas.microsoft.com/office/drawing/2014/main" id="{CA05A511-6F0C-4704-BD83-5BD0F28C6023}"/>
              </a:ext>
            </a:extLst>
          </p:cNvPr>
          <p:cNvSpPr txBox="1"/>
          <p:nvPr/>
        </p:nvSpPr>
        <p:spPr>
          <a:xfrm>
            <a:off x="976916" y="2266950"/>
            <a:ext cx="7194550" cy="1754326"/>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Etkin (efektif) değer elektrikte çok önemli bir büyüklüktür. Alternatif akım ölçen aletler çoğunlukla etkin değer gösterecek şekilde dizayn edilmişlerdir. Örneğin evlerde ve işyerlerinde kullanılan 220 ve 380 </a:t>
            </a:r>
            <a:r>
              <a:rPr lang="tr-TR" b="1" dirty="0" err="1"/>
              <a:t>volt'luk</a:t>
            </a:r>
            <a:r>
              <a:rPr lang="tr-TR" b="1" dirty="0"/>
              <a:t> gerilim değerleri etkin gerilim değerleridir . RMS değeri olarak bilinir .</a:t>
            </a:r>
          </a:p>
          <a:p>
            <a:pPr algn="ctr"/>
            <a:endParaRPr lang="tr-TR" dirty="0"/>
          </a:p>
        </p:txBody>
      </p:sp>
      <p:sp>
        <p:nvSpPr>
          <p:cNvPr id="7" name="Metin kutusu 6">
            <a:extLst>
              <a:ext uri="{FF2B5EF4-FFF2-40B4-BE49-F238E27FC236}">
                <a16:creationId xmlns:a16="http://schemas.microsoft.com/office/drawing/2014/main" id="{EC2C228C-CFD6-4249-9586-E730F08D0890}"/>
              </a:ext>
            </a:extLst>
          </p:cNvPr>
          <p:cNvSpPr txBox="1"/>
          <p:nvPr/>
        </p:nvSpPr>
        <p:spPr>
          <a:xfrm>
            <a:off x="705281" y="5762625"/>
            <a:ext cx="7940675"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t>Sinüs dalgasının etkin değeri yukardaki şekildeki gibi hesaplanır . </a:t>
            </a:r>
          </a:p>
        </p:txBody>
      </p:sp>
      <p:pic>
        <p:nvPicPr>
          <p:cNvPr id="6" name="Resim 7" descr="nesne içeren bir resim&#10;&#10;Çok yüksek güvenilirlikle oluşturulmuş açıklama">
            <a:extLst>
              <a:ext uri="{FF2B5EF4-FFF2-40B4-BE49-F238E27FC236}">
                <a16:creationId xmlns:a16="http://schemas.microsoft.com/office/drawing/2014/main" id="{EBE6EE3E-DF9B-4918-A77C-A61D20C8F1FC}"/>
              </a:ext>
            </a:extLst>
          </p:cNvPr>
          <p:cNvPicPr>
            <a:picLocks noChangeAspect="1"/>
          </p:cNvPicPr>
          <p:nvPr/>
        </p:nvPicPr>
        <p:blipFill>
          <a:blip r:embed="rId3"/>
          <a:stretch>
            <a:fillRect/>
          </a:stretch>
        </p:blipFill>
        <p:spPr>
          <a:xfrm>
            <a:off x="2667000" y="4018213"/>
            <a:ext cx="3478213" cy="1330492"/>
          </a:xfrm>
          <a:prstGeom prst="rect">
            <a:avLst/>
          </a:prstGeom>
        </p:spPr>
      </p:pic>
    </p:spTree>
    <p:extLst>
      <p:ext uri="{BB962C8B-B14F-4D97-AF65-F5344CB8AC3E}">
        <p14:creationId xmlns:p14="http://schemas.microsoft.com/office/powerpoint/2010/main" val="41284132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BE7B6F-3028-42B8-8A3D-FDADBDC7AB1A}"/>
              </a:ext>
            </a:extLst>
          </p:cNvPr>
          <p:cNvSpPr>
            <a:spLocks noGrp="1"/>
          </p:cNvSpPr>
          <p:nvPr>
            <p:ph type="title"/>
          </p:nvPr>
        </p:nvSpPr>
        <p:spPr>
          <a:xfrm>
            <a:off x="1111012" y="1861896"/>
            <a:ext cx="7055380" cy="1400530"/>
          </a:xfrm>
        </p:spPr>
        <p:txBody>
          <a:bodyPr/>
          <a:lstStyle/>
          <a:p>
            <a:pPr algn="ctr"/>
            <a:r>
              <a:rPr lang="tr-TR" sz="5400" b="1" u="sng" dirty="0">
                <a:solidFill>
                  <a:srgbClr val="4FB8C1"/>
                </a:solidFill>
              </a:rPr>
              <a:t>KAYNAKÇA</a:t>
            </a:r>
            <a:r>
              <a:rPr lang="tr-TR" sz="5400" b="1" dirty="0">
                <a:solidFill>
                  <a:srgbClr val="4FB8C1"/>
                </a:solidFill>
              </a:rPr>
              <a:t> </a:t>
            </a:r>
            <a:br>
              <a:rPr lang="tr-TR" sz="5400" b="1" dirty="0">
                <a:solidFill>
                  <a:srgbClr val="4FB8C1"/>
                </a:solidFill>
              </a:rPr>
            </a:br>
            <a:endParaRPr lang="tr-TR" sz="5400" b="1">
              <a:solidFill>
                <a:schemeClr val="tx1"/>
              </a:solidFill>
              <a:ea typeface="+mj-lt"/>
              <a:cs typeface="+mj-lt"/>
            </a:endParaRPr>
          </a:p>
        </p:txBody>
      </p:sp>
      <p:pic>
        <p:nvPicPr>
          <p:cNvPr id="4" name="Resim 4">
            <a:extLst>
              <a:ext uri="{FF2B5EF4-FFF2-40B4-BE49-F238E27FC236}">
                <a16:creationId xmlns:a16="http://schemas.microsoft.com/office/drawing/2014/main" id="{05747265-32B0-4363-9D1C-696D7F8D22FC}"/>
              </a:ext>
            </a:extLst>
          </p:cNvPr>
          <p:cNvPicPr>
            <a:picLocks noGrp="1" noChangeAspect="1"/>
          </p:cNvPicPr>
          <p:nvPr>
            <p:ph idx="1"/>
          </p:nvPr>
        </p:nvPicPr>
        <p:blipFill>
          <a:blip r:embed="rId2"/>
          <a:stretch>
            <a:fillRect/>
          </a:stretch>
        </p:blipFill>
        <p:spPr>
          <a:xfrm>
            <a:off x="8099794" y="0"/>
            <a:ext cx="1028700" cy="1028700"/>
          </a:xfrm>
          <a:prstGeom prst="rect">
            <a:avLst/>
          </a:prstGeom>
        </p:spPr>
      </p:pic>
      <p:pic>
        <p:nvPicPr>
          <p:cNvPr id="6" name="Resim 6">
            <a:extLst>
              <a:ext uri="{FF2B5EF4-FFF2-40B4-BE49-F238E27FC236}">
                <a16:creationId xmlns:a16="http://schemas.microsoft.com/office/drawing/2014/main" id="{65F7E8EF-B56E-44AA-9DFC-4F635A295D66}"/>
              </a:ext>
            </a:extLst>
          </p:cNvPr>
          <p:cNvPicPr>
            <a:picLocks noChangeAspect="1"/>
          </p:cNvPicPr>
          <p:nvPr/>
        </p:nvPicPr>
        <p:blipFill>
          <a:blip r:embed="rId2"/>
          <a:stretch>
            <a:fillRect/>
          </a:stretch>
        </p:blipFill>
        <p:spPr>
          <a:xfrm>
            <a:off x="0" y="0"/>
            <a:ext cx="1028700" cy="1028700"/>
          </a:xfrm>
          <a:prstGeom prst="rect">
            <a:avLst/>
          </a:prstGeom>
        </p:spPr>
      </p:pic>
      <p:sp>
        <p:nvSpPr>
          <p:cNvPr id="3" name="Metin kutusu 2">
            <a:extLst>
              <a:ext uri="{FF2B5EF4-FFF2-40B4-BE49-F238E27FC236}">
                <a16:creationId xmlns:a16="http://schemas.microsoft.com/office/drawing/2014/main" id="{69A894C6-23B6-415F-8619-5AA9AD85917A}"/>
              </a:ext>
            </a:extLst>
          </p:cNvPr>
          <p:cNvSpPr txBox="1"/>
          <p:nvPr/>
        </p:nvSpPr>
        <p:spPr>
          <a:xfrm>
            <a:off x="78288" y="3256500"/>
            <a:ext cx="8974898"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tr-TR" sz="2000" dirty="0">
                <a:solidFill>
                  <a:srgbClr val="FFFF00"/>
                </a:solidFill>
                <a:hlinkClick r:id="rId3"/>
              </a:rPr>
              <a:t>http://teknikbilimlermyo.istanbul.edu.tr/elektrik/wp-content/uploads/2015/03/B%C3%B6l%C3%BCm-7.pdf</a:t>
            </a:r>
            <a:endParaRPr lang="tr-TR" sz="2000" dirty="0">
              <a:solidFill>
                <a:srgbClr val="FFFF00"/>
              </a:solidFill>
            </a:endParaRPr>
          </a:p>
          <a:p>
            <a:pPr algn="ctr"/>
            <a:endParaRPr lang="tr-TR" sz="2000" dirty="0">
              <a:solidFill>
                <a:srgbClr val="FFFF00"/>
              </a:solidFill>
            </a:endParaRPr>
          </a:p>
          <a:p>
            <a:pPr algn="ctr"/>
            <a:r>
              <a:rPr lang="tr-TR" sz="2000" dirty="0">
                <a:solidFill>
                  <a:srgbClr val="FFFF00"/>
                </a:solidFill>
              </a:rPr>
              <a:t>Prof. </a:t>
            </a:r>
            <a:r>
              <a:rPr lang="tr-TR" sz="2000" dirty="0" err="1">
                <a:solidFill>
                  <a:srgbClr val="FFFF00"/>
                </a:solidFill>
              </a:rPr>
              <a:t>Dr</a:t>
            </a:r>
            <a:r>
              <a:rPr lang="tr-TR" sz="2000" dirty="0">
                <a:solidFill>
                  <a:srgbClr val="FFFF00"/>
                </a:solidFill>
              </a:rPr>
              <a:t> . Arifoğlu , U.</a:t>
            </a:r>
          </a:p>
          <a:p>
            <a:pPr algn="ctr"/>
            <a:r>
              <a:rPr lang="tr-TR" sz="2000" dirty="0">
                <a:solidFill>
                  <a:srgbClr val="FFFF00"/>
                </a:solidFill>
              </a:rPr>
              <a:t> (Elektrik-Elektronik Mühendisliğinin Temelleri </a:t>
            </a:r>
            <a:endParaRPr lang="tr-TR" dirty="0">
              <a:solidFill>
                <a:srgbClr val="FFFFFF"/>
              </a:solidFill>
            </a:endParaRPr>
          </a:p>
          <a:p>
            <a:pPr algn="ctr"/>
            <a:r>
              <a:rPr lang="tr-TR" sz="2000" dirty="0">
                <a:solidFill>
                  <a:srgbClr val="FFFF00"/>
                </a:solidFill>
              </a:rPr>
              <a:t>Alternatif Akım Devreleri Cilt-II </a:t>
            </a:r>
            <a:endParaRPr lang="tr-TR" dirty="0"/>
          </a:p>
          <a:p>
            <a:pPr algn="ctr"/>
            <a:r>
              <a:rPr lang="tr-TR" sz="2000" dirty="0">
                <a:solidFill>
                  <a:srgbClr val="FFFF00"/>
                </a:solidFill>
              </a:rPr>
              <a:t>Alfa Basım Yayın Dağıtım Ltd. Şti. </a:t>
            </a:r>
          </a:p>
          <a:p>
            <a:pPr algn="ctr"/>
            <a:r>
              <a:rPr lang="tr-TR" sz="2000" dirty="0">
                <a:solidFill>
                  <a:srgbClr val="FFFF00"/>
                </a:solidFill>
              </a:rPr>
              <a:t>5. Basım Şubat 2012 )</a:t>
            </a:r>
          </a:p>
        </p:txBody>
      </p:sp>
    </p:spTree>
    <p:extLst>
      <p:ext uri="{BB962C8B-B14F-4D97-AF65-F5344CB8AC3E}">
        <p14:creationId xmlns:p14="http://schemas.microsoft.com/office/powerpoint/2010/main" val="19784506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84B9B0-CC3C-417E-B911-2500FB30DD0B}"/>
              </a:ext>
            </a:extLst>
          </p:cNvPr>
          <p:cNvSpPr>
            <a:spLocks noGrp="1"/>
          </p:cNvSpPr>
          <p:nvPr>
            <p:ph type="title"/>
          </p:nvPr>
        </p:nvSpPr>
        <p:spPr>
          <a:xfrm>
            <a:off x="819150" y="1310105"/>
            <a:ext cx="10245329" cy="839860"/>
          </a:xfrm>
        </p:spPr>
        <p:txBody>
          <a:bodyPr vert="horz" lIns="68580" tIns="34290" rIns="68580" bIns="34290" rtlCol="0" anchor="b">
            <a:noAutofit/>
          </a:bodyPr>
          <a:lstStyle/>
          <a:p>
            <a:r>
              <a:rPr lang="tr-TR" sz="5400" b="1" u="sng" dirty="0">
                <a:latin typeface="Arial"/>
                <a:cs typeface="Arial"/>
              </a:rPr>
              <a:t>İçindekiler                         </a:t>
            </a:r>
            <a:r>
              <a:rPr lang="tr-TR" sz="5400" b="1" dirty="0">
                <a:latin typeface="Arial"/>
                <a:cs typeface="Arial"/>
              </a:rPr>
              <a:t> </a:t>
            </a:r>
          </a:p>
        </p:txBody>
      </p:sp>
      <p:sp>
        <p:nvSpPr>
          <p:cNvPr id="4" name="Metin Yer Tutucusu 3">
            <a:extLst>
              <a:ext uri="{FF2B5EF4-FFF2-40B4-BE49-F238E27FC236}">
                <a16:creationId xmlns:a16="http://schemas.microsoft.com/office/drawing/2014/main" id="{9C0B396C-FD65-4163-80CD-1CF1512E2BF0}"/>
              </a:ext>
            </a:extLst>
          </p:cNvPr>
          <p:cNvSpPr>
            <a:spLocks noGrp="1"/>
          </p:cNvSpPr>
          <p:nvPr>
            <p:ph type="body" idx="1"/>
          </p:nvPr>
        </p:nvSpPr>
        <p:spPr>
          <a:xfrm>
            <a:off x="114300" y="2701925"/>
            <a:ext cx="8697913" cy="2576136"/>
          </a:xfrm>
        </p:spPr>
        <p:txBody>
          <a:bodyPr vert="horz" lIns="68580" tIns="34290" rIns="68580" bIns="34290" rtlCol="0" anchor="t">
            <a:normAutofit fontScale="85000" lnSpcReduction="20000"/>
          </a:bodyPr>
          <a:lstStyle/>
          <a:p>
            <a:r>
              <a:rPr lang="tr-TR" sz="8000" dirty="0">
                <a:solidFill>
                  <a:srgbClr val="000000"/>
                </a:solidFill>
                <a:latin typeface="Arial Black"/>
                <a:cs typeface="Arial"/>
              </a:rPr>
              <a:t>    </a:t>
            </a:r>
            <a:endParaRPr lang="tr-TR" sz="8000">
              <a:solidFill>
                <a:srgbClr val="4FB8C1"/>
              </a:solidFill>
              <a:latin typeface="Arial Black"/>
              <a:cs typeface="Arial"/>
            </a:endParaRPr>
          </a:p>
          <a:p>
            <a:endParaRPr lang="tr-TR" dirty="0">
              <a:solidFill>
                <a:srgbClr val="FFFFFF"/>
              </a:solidFill>
              <a:latin typeface="Century Gothic"/>
              <a:cs typeface="Arial"/>
            </a:endParaRPr>
          </a:p>
          <a:p>
            <a:endParaRPr lang="tr-TR" dirty="0">
              <a:solidFill>
                <a:srgbClr val="FFFFFF"/>
              </a:solidFill>
              <a:latin typeface="Century Gothic"/>
              <a:cs typeface="Arial"/>
            </a:endParaRPr>
          </a:p>
          <a:p>
            <a:endParaRPr lang="tr-TR" sz="3000" dirty="0">
              <a:solidFill>
                <a:srgbClr val="000000"/>
              </a:solidFill>
              <a:latin typeface="Arial Black"/>
              <a:cs typeface="Arial"/>
            </a:endParaRPr>
          </a:p>
          <a:p>
            <a:r>
              <a:rPr lang="tr-TR" sz="3000" dirty="0">
                <a:solidFill>
                  <a:srgbClr val="000000"/>
                </a:solidFill>
                <a:latin typeface="Arial Black"/>
                <a:cs typeface="Arial"/>
              </a:rPr>
              <a:t>  </a:t>
            </a:r>
          </a:p>
        </p:txBody>
      </p:sp>
      <p:pic>
        <p:nvPicPr>
          <p:cNvPr id="7" name="Resim 4" descr="açık hava içeren bir resim&#10;&#10;Yüksek güvenilirlikle oluşturulmuş açıklama">
            <a:extLst>
              <a:ext uri="{FF2B5EF4-FFF2-40B4-BE49-F238E27FC236}">
                <a16:creationId xmlns:a16="http://schemas.microsoft.com/office/drawing/2014/main" id="{D97CB8A6-840C-4BDE-A3E4-903B1CEBB2DF}"/>
              </a:ext>
            </a:extLst>
          </p:cNvPr>
          <p:cNvPicPr>
            <a:picLocks noChangeAspect="1"/>
          </p:cNvPicPr>
          <p:nvPr/>
        </p:nvPicPr>
        <p:blipFill>
          <a:blip r:embed="rId2"/>
          <a:stretch>
            <a:fillRect/>
          </a:stretch>
        </p:blipFill>
        <p:spPr>
          <a:xfrm>
            <a:off x="0" y="0"/>
            <a:ext cx="1322344" cy="1322835"/>
          </a:xfrm>
          <a:prstGeom prst="ellipse">
            <a:avLst/>
          </a:prstGeom>
          <a:ln>
            <a:noFill/>
          </a:ln>
          <a:effectLst>
            <a:softEdge rad="112500"/>
          </a:effectLst>
        </p:spPr>
      </p:pic>
      <p:pic>
        <p:nvPicPr>
          <p:cNvPr id="8" name="Resim 4" descr="açık hava içeren bir resim&#10;&#10;Yüksek güvenilirlikle oluşturulmuş açıklama">
            <a:extLst>
              <a:ext uri="{FF2B5EF4-FFF2-40B4-BE49-F238E27FC236}">
                <a16:creationId xmlns:a16="http://schemas.microsoft.com/office/drawing/2014/main" id="{8C62F8C2-BCD7-4061-B831-115D97C9BC1F}"/>
              </a:ext>
            </a:extLst>
          </p:cNvPr>
          <p:cNvPicPr>
            <a:picLocks noChangeAspect="1"/>
          </p:cNvPicPr>
          <p:nvPr/>
        </p:nvPicPr>
        <p:blipFill>
          <a:blip r:embed="rId2"/>
          <a:stretch>
            <a:fillRect/>
          </a:stretch>
        </p:blipFill>
        <p:spPr>
          <a:xfrm>
            <a:off x="7829589" y="0"/>
            <a:ext cx="1322344" cy="1322835"/>
          </a:xfrm>
          <a:prstGeom prst="ellipse">
            <a:avLst/>
          </a:prstGeom>
          <a:ln>
            <a:noFill/>
          </a:ln>
          <a:effectLst>
            <a:softEdge rad="112500"/>
          </a:effectLst>
        </p:spPr>
      </p:pic>
      <p:sp>
        <p:nvSpPr>
          <p:cNvPr id="10" name="Metin kutusu 9">
            <a:extLst>
              <a:ext uri="{FF2B5EF4-FFF2-40B4-BE49-F238E27FC236}">
                <a16:creationId xmlns:a16="http://schemas.microsoft.com/office/drawing/2014/main" id="{8BD21414-52A0-452B-963A-FAD9AC5FF34D}"/>
              </a:ext>
            </a:extLst>
          </p:cNvPr>
          <p:cNvSpPr txBox="1"/>
          <p:nvPr/>
        </p:nvSpPr>
        <p:spPr>
          <a:xfrm>
            <a:off x="180975" y="2312988"/>
            <a:ext cx="8091488" cy="29495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tr-TR" b="1" cap="all" dirty="0">
                <a:solidFill>
                  <a:srgbClr val="0070C0"/>
                </a:solidFill>
              </a:rPr>
              <a:t>  </a:t>
            </a:r>
            <a:r>
              <a:rPr lang="tr-TR" b="1" cap="all" dirty="0">
                <a:solidFill>
                  <a:srgbClr val="4FB8C1"/>
                </a:solidFill>
              </a:rPr>
              <a:t> </a:t>
            </a:r>
            <a:r>
              <a:rPr lang="tr-TR" sz="2400" b="1" cap="all" dirty="0">
                <a:solidFill>
                  <a:srgbClr val="4FB8C1"/>
                </a:solidFill>
              </a:rPr>
              <a:t>   ALTERNATİF AKIMIN (AC) TANIMI </a:t>
            </a:r>
            <a:endParaRPr lang="tr-TR" sz="2400" b="1">
              <a:solidFill>
                <a:srgbClr val="4FB8C1"/>
              </a:solidFill>
            </a:endParaRPr>
          </a:p>
          <a:p>
            <a:pPr>
              <a:spcBef>
                <a:spcPts val="1000"/>
              </a:spcBef>
            </a:pPr>
            <a:r>
              <a:rPr lang="tr-TR" sz="2400" b="1" cap="all" dirty="0">
                <a:solidFill>
                  <a:srgbClr val="4FB8C1"/>
                </a:solidFill>
              </a:rPr>
              <a:t>      PERİYOT VE FREKANS TANIMLARI </a:t>
            </a:r>
            <a:endParaRPr lang="tr-TR" sz="2400" b="1">
              <a:solidFill>
                <a:srgbClr val="4FB8C1"/>
              </a:solidFill>
            </a:endParaRPr>
          </a:p>
          <a:p>
            <a:pPr>
              <a:spcBef>
                <a:spcPts val="1000"/>
              </a:spcBef>
            </a:pPr>
            <a:r>
              <a:rPr lang="tr-TR" sz="2400" b="1" cap="all" dirty="0">
                <a:solidFill>
                  <a:srgbClr val="4FB8C1"/>
                </a:solidFill>
              </a:rPr>
              <a:t>      DALGA ŞEKİLLERİ </a:t>
            </a:r>
            <a:endParaRPr lang="en-US" sz="2400" b="1">
              <a:solidFill>
                <a:srgbClr val="4FB8C1"/>
              </a:solidFill>
            </a:endParaRPr>
          </a:p>
          <a:p>
            <a:pPr>
              <a:spcBef>
                <a:spcPts val="1000"/>
              </a:spcBef>
            </a:pPr>
            <a:r>
              <a:rPr lang="tr-TR" sz="2400" b="1" cap="all" dirty="0">
                <a:solidFill>
                  <a:srgbClr val="4FB8C1"/>
                </a:solidFill>
              </a:rPr>
              <a:t>      SİNÜS DALGASININ ANİ DEĞERİ </a:t>
            </a:r>
            <a:endParaRPr lang="tr-TR" sz="2400" b="1">
              <a:solidFill>
                <a:srgbClr val="4FB8C1"/>
              </a:solidFill>
            </a:endParaRPr>
          </a:p>
          <a:p>
            <a:pPr>
              <a:spcBef>
                <a:spcPts val="1000"/>
              </a:spcBef>
            </a:pPr>
            <a:r>
              <a:rPr lang="tr-TR" sz="2400" b="1" cap="all" dirty="0">
                <a:solidFill>
                  <a:srgbClr val="4FB8C1"/>
                </a:solidFill>
              </a:rPr>
              <a:t>      SİNÜS DALGASININ ORTALAMA DEĞERİ </a:t>
            </a:r>
            <a:endParaRPr lang="en-US" sz="2400" b="1">
              <a:solidFill>
                <a:srgbClr val="4FB8C1"/>
              </a:solidFill>
            </a:endParaRPr>
          </a:p>
          <a:p>
            <a:pPr>
              <a:spcBef>
                <a:spcPts val="1000"/>
              </a:spcBef>
            </a:pPr>
            <a:r>
              <a:rPr lang="tr-TR" sz="2400" b="1" cap="all" dirty="0">
                <a:solidFill>
                  <a:srgbClr val="4FB8C1"/>
                </a:solidFill>
              </a:rPr>
              <a:t>      SİNÜS DALGASININ ETKİN DEĞERİ </a:t>
            </a:r>
            <a:endParaRPr lang="tr-TR" sz="2400" b="1" dirty="0">
              <a:solidFill>
                <a:srgbClr val="4FB8C1"/>
              </a:solidFill>
            </a:endParaRPr>
          </a:p>
        </p:txBody>
      </p:sp>
      <p:sp>
        <p:nvSpPr>
          <p:cNvPr id="13" name="Ok: Sağ 12">
            <a:extLst>
              <a:ext uri="{FF2B5EF4-FFF2-40B4-BE49-F238E27FC236}">
                <a16:creationId xmlns:a16="http://schemas.microsoft.com/office/drawing/2014/main" id="{238C7081-873A-49E0-BEC5-2C96D5C4BFB0}"/>
              </a:ext>
            </a:extLst>
          </p:cNvPr>
          <p:cNvSpPr/>
          <p:nvPr/>
        </p:nvSpPr>
        <p:spPr>
          <a:xfrm>
            <a:off x="390803" y="3390900"/>
            <a:ext cx="208360" cy="20745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350"/>
          </a:p>
        </p:txBody>
      </p:sp>
      <p:sp>
        <p:nvSpPr>
          <p:cNvPr id="14" name="Ok: Sağ 13">
            <a:extLst>
              <a:ext uri="{FF2B5EF4-FFF2-40B4-BE49-F238E27FC236}">
                <a16:creationId xmlns:a16="http://schemas.microsoft.com/office/drawing/2014/main" id="{A18DE460-643B-4388-BE84-A464FE175642}"/>
              </a:ext>
            </a:extLst>
          </p:cNvPr>
          <p:cNvSpPr/>
          <p:nvPr/>
        </p:nvSpPr>
        <p:spPr>
          <a:xfrm>
            <a:off x="390803" y="2924175"/>
            <a:ext cx="208360" cy="20745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350"/>
          </a:p>
        </p:txBody>
      </p:sp>
      <p:sp>
        <p:nvSpPr>
          <p:cNvPr id="15" name="Ok: Sağ 14">
            <a:extLst>
              <a:ext uri="{FF2B5EF4-FFF2-40B4-BE49-F238E27FC236}">
                <a16:creationId xmlns:a16="http://schemas.microsoft.com/office/drawing/2014/main" id="{DCA5F115-CCDE-41AC-8E9C-B9429E943355}"/>
              </a:ext>
            </a:extLst>
          </p:cNvPr>
          <p:cNvSpPr/>
          <p:nvPr/>
        </p:nvSpPr>
        <p:spPr>
          <a:xfrm>
            <a:off x="390803" y="2438400"/>
            <a:ext cx="208360" cy="20745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350"/>
          </a:p>
        </p:txBody>
      </p:sp>
      <p:sp>
        <p:nvSpPr>
          <p:cNvPr id="16" name="Ok: Sağ 15">
            <a:extLst>
              <a:ext uri="{FF2B5EF4-FFF2-40B4-BE49-F238E27FC236}">
                <a16:creationId xmlns:a16="http://schemas.microsoft.com/office/drawing/2014/main" id="{7EE9975A-72AA-4398-AF3D-35E93D51F3B8}"/>
              </a:ext>
            </a:extLst>
          </p:cNvPr>
          <p:cNvSpPr/>
          <p:nvPr/>
        </p:nvSpPr>
        <p:spPr>
          <a:xfrm>
            <a:off x="390803" y="4381500"/>
            <a:ext cx="208360" cy="20745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350"/>
          </a:p>
        </p:txBody>
      </p:sp>
      <p:sp>
        <p:nvSpPr>
          <p:cNvPr id="17" name="Ok: Sağ 16">
            <a:extLst>
              <a:ext uri="{FF2B5EF4-FFF2-40B4-BE49-F238E27FC236}">
                <a16:creationId xmlns:a16="http://schemas.microsoft.com/office/drawing/2014/main" id="{7E8B8B26-9343-4B9F-8792-4147610A96CA}"/>
              </a:ext>
            </a:extLst>
          </p:cNvPr>
          <p:cNvSpPr/>
          <p:nvPr/>
        </p:nvSpPr>
        <p:spPr>
          <a:xfrm>
            <a:off x="390803" y="3885030"/>
            <a:ext cx="208360" cy="20745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350"/>
          </a:p>
        </p:txBody>
      </p:sp>
      <p:sp>
        <p:nvSpPr>
          <p:cNvPr id="18" name="Ok: Sağ 17">
            <a:extLst>
              <a:ext uri="{FF2B5EF4-FFF2-40B4-BE49-F238E27FC236}">
                <a16:creationId xmlns:a16="http://schemas.microsoft.com/office/drawing/2014/main" id="{11A7487A-7549-4925-B767-113D53A70DB3}"/>
              </a:ext>
            </a:extLst>
          </p:cNvPr>
          <p:cNvSpPr/>
          <p:nvPr/>
        </p:nvSpPr>
        <p:spPr>
          <a:xfrm>
            <a:off x="361950" y="4875530"/>
            <a:ext cx="208360" cy="20745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sz="1350"/>
          </a:p>
        </p:txBody>
      </p:sp>
    </p:spTree>
    <p:extLst>
      <p:ext uri="{BB962C8B-B14F-4D97-AF65-F5344CB8AC3E}">
        <p14:creationId xmlns:p14="http://schemas.microsoft.com/office/powerpoint/2010/main" val="419675465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0C48CE-EB62-4EFB-8B78-95B65A324A23}"/>
              </a:ext>
            </a:extLst>
          </p:cNvPr>
          <p:cNvSpPr>
            <a:spLocks noGrp="1"/>
          </p:cNvSpPr>
          <p:nvPr>
            <p:ph type="title"/>
          </p:nvPr>
        </p:nvSpPr>
        <p:spPr>
          <a:xfrm>
            <a:off x="396223" y="1310105"/>
            <a:ext cx="8980885" cy="1961324"/>
          </a:xfrm>
        </p:spPr>
        <p:txBody>
          <a:bodyPr vert="horz" lIns="68580" tIns="34290" rIns="68580" bIns="34290" rtlCol="0" anchor="b">
            <a:noAutofit/>
          </a:bodyPr>
          <a:lstStyle/>
          <a:p>
            <a:r>
              <a:rPr lang="tr-TR" sz="2800" b="1" dirty="0">
                <a:solidFill>
                  <a:srgbClr val="4FB8C1"/>
                </a:solidFill>
                <a:cs typeface="Calibri Light"/>
              </a:rPr>
              <a:t>Alternatif Akım Tanım</a:t>
            </a:r>
            <a:r>
              <a:rPr lang="tr-TR" sz="2800" b="1" dirty="0">
                <a:cs typeface="Calibri Light"/>
              </a:rPr>
              <a:t> </a:t>
            </a:r>
            <a:br>
              <a:rPr lang="tr-TR" sz="2800" b="1" dirty="0">
                <a:solidFill>
                  <a:schemeClr val="tx1"/>
                </a:solidFill>
                <a:latin typeface="Century Gothic"/>
                <a:cs typeface="+mj-ea"/>
              </a:rPr>
            </a:br>
            <a:r>
              <a:rPr lang="tr-TR" sz="2000" b="1" dirty="0">
                <a:cs typeface="Calibri Light"/>
              </a:rPr>
              <a:t>    Zamanla yönü ve şiddeti değişen akıma Alternatif Akım (AC) denir. Sinüs dalgası Alternatif akım veya gerilimin en çok bilinen dalga türüdür. Farklı uygulamalarda üçgen ,dikdörtgen ,testere ,trapezoidal ve kare şeklinde dalga biçimleride kullanılabilir .</a:t>
            </a:r>
            <a:r>
              <a:rPr lang="tr-TR" sz="2000" b="1" dirty="0"/>
              <a:t> Aşağıda Doğru akım ve  Alternatif akım örnekleri  ayrı ayrı verilmiştir. </a:t>
            </a:r>
          </a:p>
        </p:txBody>
      </p:sp>
      <p:sp>
        <p:nvSpPr>
          <p:cNvPr id="4" name="Metin Yer Tutucusu 3">
            <a:extLst>
              <a:ext uri="{FF2B5EF4-FFF2-40B4-BE49-F238E27FC236}">
                <a16:creationId xmlns:a16="http://schemas.microsoft.com/office/drawing/2014/main" id="{D1F3456B-FD53-4910-A521-736B1E993726}"/>
              </a:ext>
            </a:extLst>
          </p:cNvPr>
          <p:cNvSpPr>
            <a:spLocks noGrp="1"/>
          </p:cNvSpPr>
          <p:nvPr>
            <p:ph type="body" sz="half" idx="2"/>
          </p:nvPr>
        </p:nvSpPr>
        <p:spPr>
          <a:xfrm>
            <a:off x="762000" y="3726573"/>
            <a:ext cx="2863670" cy="350738"/>
          </a:xfrm>
        </p:spPr>
        <p:txBody>
          <a:bodyPr vert="horz" lIns="68580" tIns="34290" rIns="68580" bIns="34290" rtlCol="0" anchor="t">
            <a:normAutofit/>
          </a:bodyPr>
          <a:lstStyle/>
          <a:p>
            <a:r>
              <a:rPr lang="tr-TR" sz="1800" b="1" dirty="0">
                <a:solidFill>
                  <a:srgbClr val="4FB8C1"/>
                </a:solidFill>
              </a:rPr>
              <a:t> Doğru Akım</a:t>
            </a:r>
            <a:r>
              <a:rPr lang="tr-TR" sz="1800" dirty="0">
                <a:solidFill>
                  <a:srgbClr val="4FB8C1"/>
                </a:solidFill>
              </a:rPr>
              <a:t> </a:t>
            </a:r>
          </a:p>
        </p:txBody>
      </p:sp>
      <p:sp>
        <p:nvSpPr>
          <p:cNvPr id="14" name="Metin kutusu 13">
            <a:extLst>
              <a:ext uri="{FF2B5EF4-FFF2-40B4-BE49-F238E27FC236}">
                <a16:creationId xmlns:a16="http://schemas.microsoft.com/office/drawing/2014/main" id="{E4222EDD-5DEE-43BC-B71F-F93DA8EF62D9}"/>
              </a:ext>
            </a:extLst>
          </p:cNvPr>
          <p:cNvSpPr txBox="1"/>
          <p:nvPr/>
        </p:nvSpPr>
        <p:spPr>
          <a:xfrm>
            <a:off x="4888012" y="3726573"/>
            <a:ext cx="3485360" cy="34624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tr-TR" b="1" dirty="0">
                <a:solidFill>
                  <a:srgbClr val="4FB8C1"/>
                </a:solidFill>
              </a:rPr>
              <a:t> </a:t>
            </a:r>
            <a:r>
              <a:rPr lang="tr-TR" sz="1800" b="1" dirty="0">
                <a:solidFill>
                  <a:srgbClr val="4FB8C1"/>
                </a:solidFill>
              </a:rPr>
              <a:t>Alternatif Akım </a:t>
            </a:r>
          </a:p>
        </p:txBody>
      </p:sp>
      <p:pic>
        <p:nvPicPr>
          <p:cNvPr id="19" name="Resim 19" descr="ekran görüntüsü içeren bir resim&#10;&#10;Çok yüksek güvenilirlikle oluşturulmuş açıklama">
            <a:extLst>
              <a:ext uri="{FF2B5EF4-FFF2-40B4-BE49-F238E27FC236}">
                <a16:creationId xmlns:a16="http://schemas.microsoft.com/office/drawing/2014/main" id="{789E69C8-78D5-4957-AB81-E5C6CCA4F10F}"/>
              </a:ext>
            </a:extLst>
          </p:cNvPr>
          <p:cNvPicPr>
            <a:picLocks noChangeAspect="1"/>
          </p:cNvPicPr>
          <p:nvPr/>
        </p:nvPicPr>
        <p:blipFill rotWithShape="1">
          <a:blip r:embed="rId2"/>
          <a:srcRect l="36119" t="37113" r="29214" b="30021"/>
          <a:stretch/>
        </p:blipFill>
        <p:spPr>
          <a:xfrm>
            <a:off x="4888013" y="4224338"/>
            <a:ext cx="3582146" cy="2197100"/>
          </a:xfrm>
          <a:prstGeom prst="rect">
            <a:avLst/>
          </a:prstGeom>
        </p:spPr>
      </p:pic>
      <p:pic>
        <p:nvPicPr>
          <p:cNvPr id="21" name="Resim 21" descr="ekran görüntüsü, ekran, bilgisayar, iç mekan içeren bir resim&#10;&#10;Çok yüksek güvenilirlikle oluşturulmuş açıklama">
            <a:extLst>
              <a:ext uri="{FF2B5EF4-FFF2-40B4-BE49-F238E27FC236}">
                <a16:creationId xmlns:a16="http://schemas.microsoft.com/office/drawing/2014/main" id="{22F3B917-9EA9-40B4-9871-6E0E4303A11A}"/>
              </a:ext>
            </a:extLst>
          </p:cNvPr>
          <p:cNvPicPr>
            <a:picLocks noChangeAspect="1"/>
          </p:cNvPicPr>
          <p:nvPr/>
        </p:nvPicPr>
        <p:blipFill rotWithShape="1">
          <a:blip r:embed="rId3"/>
          <a:srcRect l="29701" t="34489" r="41415" b="35216"/>
          <a:stretch/>
        </p:blipFill>
        <p:spPr>
          <a:xfrm>
            <a:off x="328613" y="4224338"/>
            <a:ext cx="3604755" cy="2247900"/>
          </a:xfrm>
          <a:prstGeom prst="rect">
            <a:avLst/>
          </a:prstGeom>
        </p:spPr>
      </p:pic>
      <p:pic>
        <p:nvPicPr>
          <p:cNvPr id="3" name="Resim 4" descr="açık hava içeren bir resim&#10;&#10;Yüksek güvenilirlikle oluşturulmuş açıklama">
            <a:extLst>
              <a:ext uri="{FF2B5EF4-FFF2-40B4-BE49-F238E27FC236}">
                <a16:creationId xmlns:a16="http://schemas.microsoft.com/office/drawing/2014/main" id="{D6206BFC-FE80-428F-B5E7-F75311958FE3}"/>
              </a:ext>
            </a:extLst>
          </p:cNvPr>
          <p:cNvPicPr>
            <a:picLocks noChangeAspect="1"/>
          </p:cNvPicPr>
          <p:nvPr/>
        </p:nvPicPr>
        <p:blipFill>
          <a:blip r:embed="rId4"/>
          <a:stretch>
            <a:fillRect/>
          </a:stretch>
        </p:blipFill>
        <p:spPr>
          <a:xfrm>
            <a:off x="0" y="0"/>
            <a:ext cx="1322344" cy="1322835"/>
          </a:xfrm>
          <a:prstGeom prst="ellipse">
            <a:avLst/>
          </a:prstGeom>
          <a:ln>
            <a:noFill/>
          </a:ln>
          <a:effectLst>
            <a:softEdge rad="112500"/>
          </a:effectLst>
        </p:spPr>
      </p:pic>
      <p:pic>
        <p:nvPicPr>
          <p:cNvPr id="5" name="Resim 4" descr="açık hava içeren bir resim&#10;&#10;Yüksek güvenilirlikle oluşturulmuş açıklama">
            <a:extLst>
              <a:ext uri="{FF2B5EF4-FFF2-40B4-BE49-F238E27FC236}">
                <a16:creationId xmlns:a16="http://schemas.microsoft.com/office/drawing/2014/main" id="{C9ACB762-3649-4C14-9019-FBDE7556C2B9}"/>
              </a:ext>
            </a:extLst>
          </p:cNvPr>
          <p:cNvPicPr>
            <a:picLocks noChangeAspect="1"/>
          </p:cNvPicPr>
          <p:nvPr/>
        </p:nvPicPr>
        <p:blipFill>
          <a:blip r:embed="rId4"/>
          <a:stretch>
            <a:fillRect/>
          </a:stretch>
        </p:blipFill>
        <p:spPr>
          <a:xfrm>
            <a:off x="7807520" y="0"/>
            <a:ext cx="1322344" cy="1322835"/>
          </a:xfrm>
          <a:prstGeom prst="ellipse">
            <a:avLst/>
          </a:prstGeom>
          <a:ln>
            <a:noFill/>
          </a:ln>
          <a:effectLst>
            <a:softEdge rad="112500"/>
          </a:effectLst>
        </p:spPr>
      </p:pic>
    </p:spTree>
    <p:extLst>
      <p:ext uri="{BB962C8B-B14F-4D97-AF65-F5344CB8AC3E}">
        <p14:creationId xmlns:p14="http://schemas.microsoft.com/office/powerpoint/2010/main" val="234002576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DF2EE4-60C2-42B5-AB01-0EA5CC57C1AE}"/>
              </a:ext>
            </a:extLst>
          </p:cNvPr>
          <p:cNvSpPr>
            <a:spLocks noGrp="1"/>
          </p:cNvSpPr>
          <p:nvPr>
            <p:ph type="title"/>
          </p:nvPr>
        </p:nvSpPr>
        <p:spPr>
          <a:xfrm>
            <a:off x="466725" y="1222375"/>
            <a:ext cx="8540425" cy="1401763"/>
          </a:xfrm>
        </p:spPr>
        <p:txBody>
          <a:bodyPr/>
          <a:lstStyle/>
          <a:p>
            <a:r>
              <a:rPr lang="tr-TR" sz="1800" b="1" dirty="0">
                <a:solidFill>
                  <a:srgbClr val="FFFFFF"/>
                </a:solidFill>
              </a:rPr>
              <a:t>          Sinüs dalgasının değeri t = 0 anında sıfırdır . Zamanın değişmesiyle birlikte gerilim veya akım değeri önce pozitif </a:t>
            </a:r>
            <a:r>
              <a:rPr lang="tr-TR" sz="1800" b="1" dirty="0" err="1">
                <a:solidFill>
                  <a:srgbClr val="FFFFFF"/>
                </a:solidFill>
              </a:rPr>
              <a:t>alternans</a:t>
            </a:r>
            <a:r>
              <a:rPr lang="tr-TR" sz="1800" b="1" dirty="0">
                <a:solidFill>
                  <a:srgbClr val="FFFFFF"/>
                </a:solidFill>
              </a:rPr>
              <a:t> süresince pozitif maksimum değere , daha sonra negatif </a:t>
            </a:r>
            <a:r>
              <a:rPr lang="tr-TR" sz="1800" b="1" dirty="0" err="1">
                <a:solidFill>
                  <a:srgbClr val="FFFFFF"/>
                </a:solidFill>
              </a:rPr>
              <a:t>alterenans</a:t>
            </a:r>
            <a:r>
              <a:rPr lang="tr-TR" sz="1800" b="1" dirty="0">
                <a:solidFill>
                  <a:srgbClr val="FFFFFF"/>
                </a:solidFill>
              </a:rPr>
              <a:t> süresince maksimum değere ulaşacaktır ve en sonunda tekrar sıfır değerini alacaktır . Değerin her sıfır anında dalga işareti ( polarite ) değişir. Tam bir sinüs dalgası pozitif ve negatif olarak iki </a:t>
            </a:r>
            <a:r>
              <a:rPr lang="tr-TR" sz="1800" b="1" dirty="0" err="1">
                <a:solidFill>
                  <a:srgbClr val="FFFFFF"/>
                </a:solidFill>
              </a:rPr>
              <a:t>alternanstan</a:t>
            </a:r>
            <a:r>
              <a:rPr lang="tr-TR" sz="1800" b="1" dirty="0">
                <a:solidFill>
                  <a:srgbClr val="FFFFFF"/>
                </a:solidFill>
              </a:rPr>
              <a:t> meydana gelir . Aşağıdaki şekilde  sinüs dalgasının pozitif ve negatif </a:t>
            </a:r>
            <a:r>
              <a:rPr lang="tr-TR" sz="1800" b="1" dirty="0" err="1">
                <a:solidFill>
                  <a:srgbClr val="FFFFFF"/>
                </a:solidFill>
              </a:rPr>
              <a:t>alternansı</a:t>
            </a:r>
            <a:r>
              <a:rPr lang="tr-TR" sz="1800" b="1" dirty="0">
                <a:solidFill>
                  <a:srgbClr val="FFFFFF"/>
                </a:solidFill>
              </a:rPr>
              <a:t> gösterilmiştir . </a:t>
            </a:r>
          </a:p>
        </p:txBody>
      </p:sp>
      <p:pic>
        <p:nvPicPr>
          <p:cNvPr id="12" name="Resim 12" descr="ekran görüntüsü içeren bir resim&#10;&#10;Çok yüksek güvenilirlikle oluşturulmuş açıklama">
            <a:extLst>
              <a:ext uri="{FF2B5EF4-FFF2-40B4-BE49-F238E27FC236}">
                <a16:creationId xmlns:a16="http://schemas.microsoft.com/office/drawing/2014/main" id="{02828BE8-4379-42CB-BE01-F1D8EC8F0F9A}"/>
              </a:ext>
            </a:extLst>
          </p:cNvPr>
          <p:cNvPicPr>
            <a:picLocks noGrp="1" noChangeAspect="1"/>
          </p:cNvPicPr>
          <p:nvPr>
            <p:ph type="pic" idx="15"/>
          </p:nvPr>
        </p:nvPicPr>
        <p:blipFill rotWithShape="1">
          <a:blip r:embed="rId2"/>
          <a:srcRect l="24470" t="31666" r="41947" b="34771"/>
          <a:stretch/>
        </p:blipFill>
        <p:spPr>
          <a:xfrm>
            <a:off x="1393825" y="3543300"/>
            <a:ext cx="5798629" cy="2540000"/>
          </a:xfrm>
          <a:prstGeom prst="rect">
            <a:avLst/>
          </a:prstGeom>
        </p:spPr>
      </p:pic>
      <p:pic>
        <p:nvPicPr>
          <p:cNvPr id="6" name="Resim 4" descr="açık hava içeren bir resim&#10;&#10;Yüksek güvenilirlikle oluşturulmuş açıklama">
            <a:extLst>
              <a:ext uri="{FF2B5EF4-FFF2-40B4-BE49-F238E27FC236}">
                <a16:creationId xmlns:a16="http://schemas.microsoft.com/office/drawing/2014/main" id="{2D4BB9A3-4117-4153-B7BD-56F2D53FB0A8}"/>
              </a:ext>
            </a:extLst>
          </p:cNvPr>
          <p:cNvPicPr>
            <a:picLocks noChangeAspect="1"/>
          </p:cNvPicPr>
          <p:nvPr/>
        </p:nvPicPr>
        <p:blipFill>
          <a:blip r:embed="rId3"/>
          <a:stretch>
            <a:fillRect/>
          </a:stretch>
        </p:blipFill>
        <p:spPr>
          <a:xfrm>
            <a:off x="0" y="0"/>
            <a:ext cx="1322344" cy="1322835"/>
          </a:xfrm>
          <a:prstGeom prst="ellipse">
            <a:avLst/>
          </a:prstGeom>
          <a:ln>
            <a:noFill/>
          </a:ln>
          <a:effectLst>
            <a:softEdge rad="112500"/>
          </a:effectLst>
        </p:spPr>
      </p:pic>
      <p:pic>
        <p:nvPicPr>
          <p:cNvPr id="8" name="Resim 4" descr="açık hava içeren bir resim&#10;&#10;Yüksek güvenilirlikle oluşturulmuş açıklama">
            <a:extLst>
              <a:ext uri="{FF2B5EF4-FFF2-40B4-BE49-F238E27FC236}">
                <a16:creationId xmlns:a16="http://schemas.microsoft.com/office/drawing/2014/main" id="{924E74AF-B186-44F9-9D98-395EB2E3EB90}"/>
              </a:ext>
            </a:extLst>
          </p:cNvPr>
          <p:cNvPicPr>
            <a:picLocks noChangeAspect="1"/>
          </p:cNvPicPr>
          <p:nvPr/>
        </p:nvPicPr>
        <p:blipFill>
          <a:blip r:embed="rId3"/>
          <a:stretch>
            <a:fillRect/>
          </a:stretch>
        </p:blipFill>
        <p:spPr>
          <a:xfrm>
            <a:off x="7851311" y="0"/>
            <a:ext cx="1322344" cy="1322835"/>
          </a:xfrm>
          <a:prstGeom prst="ellipse">
            <a:avLst/>
          </a:prstGeom>
          <a:ln>
            <a:noFill/>
          </a:ln>
          <a:effectLst>
            <a:softEdge rad="112500"/>
          </a:effectLst>
        </p:spPr>
      </p:pic>
      <p:sp>
        <p:nvSpPr>
          <p:cNvPr id="3" name="Metin kutusu 2">
            <a:extLst>
              <a:ext uri="{FF2B5EF4-FFF2-40B4-BE49-F238E27FC236}">
                <a16:creationId xmlns:a16="http://schemas.microsoft.com/office/drawing/2014/main" id="{86075FC9-CCC2-4C7F-B248-906D2D5190F9}"/>
              </a:ext>
            </a:extLst>
          </p:cNvPr>
          <p:cNvSpPr txBox="1"/>
          <p:nvPr/>
        </p:nvSpPr>
        <p:spPr>
          <a:xfrm>
            <a:off x="3048000" y="620077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tr-TR" b="1" dirty="0"/>
          </a:p>
        </p:txBody>
      </p:sp>
    </p:spTree>
    <p:extLst>
      <p:ext uri="{BB962C8B-B14F-4D97-AF65-F5344CB8AC3E}">
        <p14:creationId xmlns:p14="http://schemas.microsoft.com/office/powerpoint/2010/main" val="15945579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5" descr="nesne içeren bir resim&#10;&#10;Yüksek güvenilirlikle oluşturulmuş açıklama">
            <a:extLst>
              <a:ext uri="{FF2B5EF4-FFF2-40B4-BE49-F238E27FC236}">
                <a16:creationId xmlns:a16="http://schemas.microsoft.com/office/drawing/2014/main" id="{58643A73-DEA7-4473-A2D9-F8FAA26EB034}"/>
              </a:ext>
            </a:extLst>
          </p:cNvPr>
          <p:cNvPicPr>
            <a:picLocks noGrp="1" noChangeAspect="1"/>
          </p:cNvPicPr>
          <p:nvPr>
            <p:ph sz="half" idx="1"/>
          </p:nvPr>
        </p:nvPicPr>
        <p:blipFill>
          <a:blip r:embed="rId2"/>
          <a:stretch>
            <a:fillRect/>
          </a:stretch>
        </p:blipFill>
        <p:spPr>
          <a:xfrm>
            <a:off x="1128564" y="3394075"/>
            <a:ext cx="6131074" cy="289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Metin Yer Tutucusu 4">
            <a:extLst>
              <a:ext uri="{FF2B5EF4-FFF2-40B4-BE49-F238E27FC236}">
                <a16:creationId xmlns:a16="http://schemas.microsoft.com/office/drawing/2014/main" id="{6EB2D3ED-20BE-4146-B4A9-E57E4183D428}"/>
              </a:ext>
            </a:extLst>
          </p:cNvPr>
          <p:cNvSpPr txBox="1">
            <a:spLocks/>
          </p:cNvSpPr>
          <p:nvPr/>
        </p:nvSpPr>
        <p:spPr>
          <a:xfrm>
            <a:off x="57170" y="1562100"/>
            <a:ext cx="8947547" cy="714323"/>
          </a:xfrm>
          <a:prstGeom prst="rect">
            <a:avLst/>
          </a:prstGeom>
        </p:spPr>
        <p:txBody>
          <a:bodyPr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tr-TR" b="1" dirty="0"/>
              <a:t>        Sinüs dalgasının t=0 anından başlayarak pozitif maksimum değere ardından negatif maksimum değere ulaştıktan sonra tekrar t= 0 anına geldiği zaman dilimine periyot denir . </a:t>
            </a:r>
            <a:endParaRPr lang="tr-TR" dirty="0"/>
          </a:p>
          <a:p>
            <a:pPr marL="0" indent="0">
              <a:buNone/>
            </a:pPr>
            <a:r>
              <a:rPr lang="tr-TR" b="1" dirty="0"/>
              <a:t>        Periyot birimi (s) saniyedir . T harfi ile gösterilir . </a:t>
            </a:r>
            <a:endParaRPr lang="tr-TR" dirty="0"/>
          </a:p>
          <a:p>
            <a:endParaRPr lang="tr-TR" sz="1500" b="1" dirty="0"/>
          </a:p>
          <a:p>
            <a:endParaRPr lang="tr-TR" sz="1500" b="1" dirty="0"/>
          </a:p>
        </p:txBody>
      </p:sp>
      <p:sp>
        <p:nvSpPr>
          <p:cNvPr id="10" name="Metin kutusu 9">
            <a:extLst>
              <a:ext uri="{FF2B5EF4-FFF2-40B4-BE49-F238E27FC236}">
                <a16:creationId xmlns:a16="http://schemas.microsoft.com/office/drawing/2014/main" id="{DF3772BB-F13B-4327-B660-27C902F9D2C9}"/>
              </a:ext>
            </a:extLst>
          </p:cNvPr>
          <p:cNvSpPr txBox="1"/>
          <p:nvPr/>
        </p:nvSpPr>
        <p:spPr>
          <a:xfrm>
            <a:off x="3152136" y="790575"/>
            <a:ext cx="2057400" cy="500137"/>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tr-TR" sz="2800" b="1" dirty="0">
                <a:solidFill>
                  <a:srgbClr val="4FB8C1"/>
                </a:solidFill>
              </a:rPr>
              <a:t>Periyot</a:t>
            </a:r>
          </a:p>
        </p:txBody>
      </p:sp>
      <p:pic>
        <p:nvPicPr>
          <p:cNvPr id="3" name="Resim 4" descr="açık hava içeren bir resim&#10;&#10;Yüksek güvenilirlikle oluşturulmuş açıklama">
            <a:extLst>
              <a:ext uri="{FF2B5EF4-FFF2-40B4-BE49-F238E27FC236}">
                <a16:creationId xmlns:a16="http://schemas.microsoft.com/office/drawing/2014/main" id="{3CD39CE6-652F-4AAA-94B0-CC1420D94056}"/>
              </a:ext>
            </a:extLst>
          </p:cNvPr>
          <p:cNvPicPr>
            <a:picLocks noChangeAspect="1"/>
          </p:cNvPicPr>
          <p:nvPr/>
        </p:nvPicPr>
        <p:blipFill>
          <a:blip r:embed="rId3"/>
          <a:stretch>
            <a:fillRect/>
          </a:stretch>
        </p:blipFill>
        <p:spPr>
          <a:xfrm>
            <a:off x="0" y="0"/>
            <a:ext cx="1322344" cy="1322835"/>
          </a:xfrm>
          <a:prstGeom prst="ellipse">
            <a:avLst/>
          </a:prstGeom>
          <a:ln>
            <a:noFill/>
          </a:ln>
          <a:effectLst>
            <a:softEdge rad="112500"/>
          </a:effectLst>
        </p:spPr>
      </p:pic>
      <p:pic>
        <p:nvPicPr>
          <p:cNvPr id="4" name="Resim 4" descr="açık hava içeren bir resim&#10;&#10;Yüksek güvenilirlikle oluşturulmuş açıklama">
            <a:extLst>
              <a:ext uri="{FF2B5EF4-FFF2-40B4-BE49-F238E27FC236}">
                <a16:creationId xmlns:a16="http://schemas.microsoft.com/office/drawing/2014/main" id="{E57036D1-FEF6-42DA-9559-F46B693DC1EA}"/>
              </a:ext>
            </a:extLst>
          </p:cNvPr>
          <p:cNvPicPr>
            <a:picLocks noChangeAspect="1"/>
          </p:cNvPicPr>
          <p:nvPr/>
        </p:nvPicPr>
        <p:blipFill>
          <a:blip r:embed="rId3"/>
          <a:stretch>
            <a:fillRect/>
          </a:stretch>
        </p:blipFill>
        <p:spPr>
          <a:xfrm>
            <a:off x="7829589" y="0"/>
            <a:ext cx="1322344" cy="1322835"/>
          </a:xfrm>
          <a:prstGeom prst="ellipse">
            <a:avLst/>
          </a:prstGeom>
          <a:ln>
            <a:noFill/>
          </a:ln>
          <a:effectLst>
            <a:softEdge rad="112500"/>
          </a:effectLst>
        </p:spPr>
      </p:pic>
    </p:spTree>
    <p:extLst>
      <p:ext uri="{BB962C8B-B14F-4D97-AF65-F5344CB8AC3E}">
        <p14:creationId xmlns:p14="http://schemas.microsoft.com/office/powerpoint/2010/main" val="22134369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7FDFF9E-73A6-4084-BB0B-AF12551F876A}"/>
              </a:ext>
            </a:extLst>
          </p:cNvPr>
          <p:cNvSpPr>
            <a:spLocks noGrp="1"/>
          </p:cNvSpPr>
          <p:nvPr>
            <p:ph type="title"/>
          </p:nvPr>
        </p:nvSpPr>
        <p:spPr>
          <a:xfrm>
            <a:off x="1308340" y="1065654"/>
            <a:ext cx="6619875" cy="2104298"/>
          </a:xfrm>
        </p:spPr>
        <p:txBody>
          <a:bodyPr/>
          <a:lstStyle/>
          <a:p>
            <a:r>
              <a:rPr lang="tr-TR" sz="2000" b="1" dirty="0"/>
              <a:t>                              </a:t>
            </a:r>
            <a:r>
              <a:rPr lang="tr-TR" sz="2000" b="1" dirty="0">
                <a:solidFill>
                  <a:srgbClr val="4FB8C1"/>
                </a:solidFill>
              </a:rPr>
              <a:t>  </a:t>
            </a:r>
            <a:r>
              <a:rPr lang="tr-TR" sz="2800" b="1" dirty="0">
                <a:solidFill>
                  <a:srgbClr val="4FB8C1"/>
                </a:solidFill>
              </a:rPr>
              <a:t>   Frekans </a:t>
            </a:r>
            <a:br>
              <a:rPr lang="tr-TR" sz="2800" b="1" dirty="0">
                <a:solidFill>
                  <a:srgbClr val="4FB8C1"/>
                </a:solidFill>
                <a:latin typeface="Century Gothic"/>
                <a:cs typeface="+mj-ea"/>
              </a:rPr>
            </a:br>
            <a:r>
              <a:rPr lang="tr-TR" sz="2000" b="1" dirty="0"/>
              <a:t>        Sinüs dalgasının bir saniyedeki periyot sayısına frekans denir . Birimi (Hertz) </a:t>
            </a:r>
            <a:r>
              <a:rPr lang="tr-TR" sz="2000" b="1" dirty="0" err="1"/>
              <a:t>dir</a:t>
            </a:r>
            <a:r>
              <a:rPr lang="tr-TR" sz="2000" b="1" dirty="0"/>
              <a:t> . Ülkemizde kullanılan frekans değeri  50 Hz </a:t>
            </a:r>
            <a:r>
              <a:rPr lang="tr-TR" sz="2000" b="1" dirty="0" err="1"/>
              <a:t>dir</a:t>
            </a:r>
            <a:r>
              <a:rPr lang="tr-TR" sz="2000" b="1" dirty="0"/>
              <a:t> . Bir</a:t>
            </a:r>
            <a:r>
              <a:rPr lang="tr-TR" sz="2000" b="1" dirty="0">
                <a:solidFill>
                  <a:srgbClr val="EBEBEB"/>
                </a:solidFill>
                <a:latin typeface="Century Gothic"/>
                <a:cs typeface="+mj-ea"/>
              </a:rPr>
              <a:t> alternatif işaretin frekansından bahsedebilmek için işaretin bir periyoda sahip olması gerekir . </a:t>
            </a:r>
            <a:br>
              <a:rPr lang="tr-TR" sz="2000" b="1" dirty="0">
                <a:solidFill>
                  <a:srgbClr val="EBEBEB"/>
                </a:solidFill>
                <a:latin typeface="Century Gothic"/>
                <a:cs typeface="+mj-ea"/>
              </a:rPr>
            </a:br>
            <a:r>
              <a:rPr lang="tr-TR" sz="2000" b="1" dirty="0"/>
              <a:t>   </a:t>
            </a:r>
            <a:br>
              <a:rPr lang="tr-TR" sz="2000" b="1" dirty="0">
                <a:solidFill>
                  <a:srgbClr val="EBEBEB"/>
                </a:solidFill>
                <a:latin typeface="Century Gothic"/>
                <a:cs typeface="+mj-ea"/>
              </a:rPr>
            </a:br>
            <a:r>
              <a:rPr lang="tr-TR" sz="2000" b="1" dirty="0"/>
              <a:t>       Frekans, periyodun çarpmaya göre tersi olarak ifade edilir . </a:t>
            </a:r>
            <a:br>
              <a:rPr lang="tr-TR" sz="2000" b="1" dirty="0">
                <a:solidFill>
                  <a:srgbClr val="EBEBEB"/>
                </a:solidFill>
                <a:latin typeface="Century Gothic"/>
                <a:cs typeface="+mj-ea"/>
              </a:rPr>
            </a:br>
            <a:r>
              <a:rPr lang="tr-TR" sz="2000" b="1" dirty="0"/>
              <a:t>Periyot ile frekans arasındaki ilişki aşağıdaki gibidir. </a:t>
            </a:r>
            <a:br>
              <a:rPr lang="tr-TR" sz="2000" b="1" dirty="0">
                <a:solidFill>
                  <a:srgbClr val="EBEBEB"/>
                </a:solidFill>
                <a:latin typeface="Century Gothic"/>
                <a:cs typeface="+mj-ea"/>
              </a:rPr>
            </a:br>
            <a:br>
              <a:rPr lang="tr-TR" sz="2000" b="1" dirty="0">
                <a:solidFill>
                  <a:srgbClr val="EBEBEB"/>
                </a:solidFill>
                <a:latin typeface="Century Gothic"/>
                <a:cs typeface="+mj-ea"/>
              </a:rPr>
            </a:br>
            <a:br>
              <a:rPr lang="tr-TR" sz="2000" b="1" dirty="0">
                <a:solidFill>
                  <a:srgbClr val="EBEBEB"/>
                </a:solidFill>
                <a:latin typeface="Century Gothic"/>
                <a:cs typeface="+mj-ea"/>
              </a:rPr>
            </a:br>
            <a:endParaRPr lang="tr-TR" sz="2000" b="1" dirty="0"/>
          </a:p>
        </p:txBody>
      </p:sp>
      <p:pic>
        <p:nvPicPr>
          <p:cNvPr id="4" name="Resim 4">
            <a:extLst>
              <a:ext uri="{FF2B5EF4-FFF2-40B4-BE49-F238E27FC236}">
                <a16:creationId xmlns:a16="http://schemas.microsoft.com/office/drawing/2014/main" id="{AF747018-E3F4-42AD-80C7-98E367534070}"/>
              </a:ext>
            </a:extLst>
          </p:cNvPr>
          <p:cNvPicPr>
            <a:picLocks noChangeAspect="1"/>
          </p:cNvPicPr>
          <p:nvPr/>
        </p:nvPicPr>
        <p:blipFill rotWithShape="1">
          <a:blip r:embed="rId2"/>
          <a:srcRect l="25643" t="6284" r="26078" b="18279"/>
          <a:stretch/>
        </p:blipFill>
        <p:spPr>
          <a:xfrm>
            <a:off x="3363486" y="4505325"/>
            <a:ext cx="1884371" cy="1900238"/>
          </a:xfrm>
          <a:prstGeom prst="rect">
            <a:avLst/>
          </a:prstGeom>
        </p:spPr>
      </p:pic>
      <p:pic>
        <p:nvPicPr>
          <p:cNvPr id="10" name="Resim 4" descr="açık hava içeren bir resim&#10;&#10;Yüksek güvenilirlikle oluşturulmuş açıklama">
            <a:extLst>
              <a:ext uri="{FF2B5EF4-FFF2-40B4-BE49-F238E27FC236}">
                <a16:creationId xmlns:a16="http://schemas.microsoft.com/office/drawing/2014/main" id="{189C2089-CB06-46A6-AF49-D91E66907323}"/>
              </a:ext>
            </a:extLst>
          </p:cNvPr>
          <p:cNvPicPr>
            <a:picLocks noChangeAspect="1"/>
          </p:cNvPicPr>
          <p:nvPr/>
        </p:nvPicPr>
        <p:blipFill>
          <a:blip r:embed="rId3"/>
          <a:stretch>
            <a:fillRect/>
          </a:stretch>
        </p:blipFill>
        <p:spPr>
          <a:xfrm>
            <a:off x="0" y="0"/>
            <a:ext cx="1322344" cy="1322835"/>
          </a:xfrm>
          <a:prstGeom prst="ellipse">
            <a:avLst/>
          </a:prstGeom>
          <a:ln>
            <a:noFill/>
          </a:ln>
          <a:effectLst>
            <a:softEdge rad="112500"/>
          </a:effectLst>
        </p:spPr>
      </p:pic>
      <p:pic>
        <p:nvPicPr>
          <p:cNvPr id="12" name="Resim 4" descr="açık hava içeren bir resim&#10;&#10;Yüksek güvenilirlikle oluşturulmuş açıklama">
            <a:extLst>
              <a:ext uri="{FF2B5EF4-FFF2-40B4-BE49-F238E27FC236}">
                <a16:creationId xmlns:a16="http://schemas.microsoft.com/office/drawing/2014/main" id="{E465017F-834F-42A5-99D7-9001C6B6C112}"/>
              </a:ext>
            </a:extLst>
          </p:cNvPr>
          <p:cNvPicPr>
            <a:picLocks noChangeAspect="1"/>
          </p:cNvPicPr>
          <p:nvPr/>
        </p:nvPicPr>
        <p:blipFill>
          <a:blip r:embed="rId3"/>
          <a:stretch>
            <a:fillRect/>
          </a:stretch>
        </p:blipFill>
        <p:spPr>
          <a:xfrm>
            <a:off x="7822726" y="-9476"/>
            <a:ext cx="1322344" cy="1322835"/>
          </a:xfrm>
          <a:prstGeom prst="ellipse">
            <a:avLst/>
          </a:prstGeom>
          <a:ln>
            <a:noFill/>
          </a:ln>
          <a:effectLst>
            <a:softEdge rad="112500"/>
          </a:effectLst>
        </p:spPr>
      </p:pic>
    </p:spTree>
    <p:extLst>
      <p:ext uri="{BB962C8B-B14F-4D97-AF65-F5344CB8AC3E}">
        <p14:creationId xmlns:p14="http://schemas.microsoft.com/office/powerpoint/2010/main" val="15506600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B0BA6D8-CC14-4032-A131-5FC3401DBB75}"/>
              </a:ext>
            </a:extLst>
          </p:cNvPr>
          <p:cNvSpPr>
            <a:spLocks noGrp="1"/>
          </p:cNvSpPr>
          <p:nvPr>
            <p:ph type="title"/>
          </p:nvPr>
        </p:nvSpPr>
        <p:spPr>
          <a:xfrm>
            <a:off x="1203825" y="942975"/>
            <a:ext cx="6619244" cy="1981200"/>
          </a:xfrm>
        </p:spPr>
        <p:txBody>
          <a:bodyPr/>
          <a:lstStyle/>
          <a:p>
            <a:r>
              <a:rPr lang="tr-TR" sz="2400" b="1" i="1" dirty="0"/>
              <a:t>      Aşağıda verilen sinüzoidal işaretin periyodunu inceledikten sonra frekansını hesaplayalım.</a:t>
            </a:r>
          </a:p>
        </p:txBody>
      </p:sp>
      <p:pic>
        <p:nvPicPr>
          <p:cNvPr id="9" name="Resim 4" descr="açık hava içeren bir resim&#10;&#10;Yüksek güvenilirlikle oluşturulmuş açıklama">
            <a:extLst>
              <a:ext uri="{FF2B5EF4-FFF2-40B4-BE49-F238E27FC236}">
                <a16:creationId xmlns:a16="http://schemas.microsoft.com/office/drawing/2014/main" id="{2632C195-623E-4B83-A7EE-ED8DF3CCF8D4}"/>
              </a:ext>
            </a:extLst>
          </p:cNvPr>
          <p:cNvPicPr>
            <a:picLocks noChangeAspect="1"/>
          </p:cNvPicPr>
          <p:nvPr/>
        </p:nvPicPr>
        <p:blipFill>
          <a:blip r:embed="rId2"/>
          <a:stretch>
            <a:fillRect/>
          </a:stretch>
        </p:blipFill>
        <p:spPr>
          <a:xfrm>
            <a:off x="0" y="0"/>
            <a:ext cx="1322344" cy="1322835"/>
          </a:xfrm>
          <a:prstGeom prst="ellipse">
            <a:avLst/>
          </a:prstGeom>
          <a:ln>
            <a:noFill/>
          </a:ln>
          <a:effectLst>
            <a:softEdge rad="112500"/>
          </a:effectLst>
        </p:spPr>
      </p:pic>
      <p:pic>
        <p:nvPicPr>
          <p:cNvPr id="11" name="Resim 4" descr="açık hava içeren bir resim&#10;&#10;Yüksek güvenilirlikle oluşturulmuş açıklama">
            <a:extLst>
              <a:ext uri="{FF2B5EF4-FFF2-40B4-BE49-F238E27FC236}">
                <a16:creationId xmlns:a16="http://schemas.microsoft.com/office/drawing/2014/main" id="{7B6D0A2E-1A5F-43E5-9893-B31214FC2896}"/>
              </a:ext>
            </a:extLst>
          </p:cNvPr>
          <p:cNvPicPr>
            <a:picLocks noChangeAspect="1"/>
          </p:cNvPicPr>
          <p:nvPr/>
        </p:nvPicPr>
        <p:blipFill>
          <a:blip r:embed="rId2"/>
          <a:stretch>
            <a:fillRect/>
          </a:stretch>
        </p:blipFill>
        <p:spPr>
          <a:xfrm>
            <a:off x="7820110" y="0"/>
            <a:ext cx="1322344" cy="1322835"/>
          </a:xfrm>
          <a:prstGeom prst="ellipse">
            <a:avLst/>
          </a:prstGeom>
          <a:ln>
            <a:noFill/>
          </a:ln>
          <a:effectLst>
            <a:softEdge rad="112500"/>
          </a:effectLst>
        </p:spPr>
      </p:pic>
      <p:pic>
        <p:nvPicPr>
          <p:cNvPr id="12" name="Resim 12">
            <a:extLst>
              <a:ext uri="{FF2B5EF4-FFF2-40B4-BE49-F238E27FC236}">
                <a16:creationId xmlns:a16="http://schemas.microsoft.com/office/drawing/2014/main" id="{E868D453-A18C-4952-B060-8F81E7CFE33E}"/>
              </a:ext>
            </a:extLst>
          </p:cNvPr>
          <p:cNvPicPr>
            <a:picLocks noChangeAspect="1"/>
          </p:cNvPicPr>
          <p:nvPr/>
        </p:nvPicPr>
        <p:blipFill rotWithShape="1">
          <a:blip r:embed="rId3"/>
          <a:srcRect l="25193" t="7071" r="30294" b="53720"/>
          <a:stretch/>
        </p:blipFill>
        <p:spPr>
          <a:xfrm>
            <a:off x="142924" y="2600325"/>
            <a:ext cx="3033616" cy="3394075"/>
          </a:xfrm>
          <a:prstGeom prst="rect">
            <a:avLst/>
          </a:prstGeom>
        </p:spPr>
      </p:pic>
      <p:sp>
        <p:nvSpPr>
          <p:cNvPr id="18" name="Metin kutusu 17">
            <a:extLst>
              <a:ext uri="{FF2B5EF4-FFF2-40B4-BE49-F238E27FC236}">
                <a16:creationId xmlns:a16="http://schemas.microsoft.com/office/drawing/2014/main" id="{067E7917-8FA5-4FAA-AAC6-2D6D5DEA6EAD}"/>
              </a:ext>
            </a:extLst>
          </p:cNvPr>
          <p:cNvSpPr txBox="1"/>
          <p:nvPr/>
        </p:nvSpPr>
        <p:spPr>
          <a:xfrm>
            <a:off x="3373438" y="2238375"/>
            <a:ext cx="5725683"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a:t>     Verilen şekilde sinüzoidal işaretin periyodunun 40 ms olduğunu görüyoruz . Burada frekansın birimi Hertz , Periyodun birimi saniyedir . </a:t>
            </a:r>
            <a:endParaRPr lang="tr-TR" dirty="0"/>
          </a:p>
        </p:txBody>
      </p:sp>
      <p:pic>
        <p:nvPicPr>
          <p:cNvPr id="20" name="Resim 4" descr="saat, nesne içeren bir resim&#10;&#10;Çok yüksek güvenilirlikle oluşturulmuş açıklama">
            <a:extLst>
              <a:ext uri="{FF2B5EF4-FFF2-40B4-BE49-F238E27FC236}">
                <a16:creationId xmlns:a16="http://schemas.microsoft.com/office/drawing/2014/main" id="{ACBB6D83-EA2F-406F-99DC-5F1F84F950BF}"/>
              </a:ext>
            </a:extLst>
          </p:cNvPr>
          <p:cNvPicPr>
            <a:picLocks noChangeAspect="1"/>
          </p:cNvPicPr>
          <p:nvPr/>
        </p:nvPicPr>
        <p:blipFill rotWithShape="1">
          <a:blip r:embed="rId4"/>
          <a:srcRect l="32522" t="11652" r="31309" b="60008"/>
          <a:stretch/>
        </p:blipFill>
        <p:spPr>
          <a:xfrm>
            <a:off x="3887542" y="3576317"/>
            <a:ext cx="1411720" cy="713860"/>
          </a:xfrm>
          <a:prstGeom prst="rect">
            <a:avLst/>
          </a:prstGeom>
        </p:spPr>
      </p:pic>
      <p:sp>
        <p:nvSpPr>
          <p:cNvPr id="3" name="Metin kutusu 2">
            <a:extLst>
              <a:ext uri="{FF2B5EF4-FFF2-40B4-BE49-F238E27FC236}">
                <a16:creationId xmlns:a16="http://schemas.microsoft.com/office/drawing/2014/main" id="{A8F4A35B-E6A6-424C-A1CA-0C9B0C14F2D7}"/>
              </a:ext>
            </a:extLst>
          </p:cNvPr>
          <p:cNvSpPr txBox="1"/>
          <p:nvPr/>
        </p:nvSpPr>
        <p:spPr>
          <a:xfrm>
            <a:off x="3230090" y="5105400"/>
            <a:ext cx="5547023"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dirty="0"/>
              <a:t>    Değerleri yukarıdaki bağıntıyı kullanarak yerlerine koyup sadeleştirmeleri yaptığımızda işaretin frekansını  25 Hz olarak buluruz. </a:t>
            </a:r>
            <a:endParaRPr lang="tr-TR" dirty="0"/>
          </a:p>
          <a:p>
            <a:pPr algn="ctr"/>
            <a:endParaRPr lang="tr-TR" dirty="0"/>
          </a:p>
        </p:txBody>
      </p:sp>
      <p:pic>
        <p:nvPicPr>
          <p:cNvPr id="4" name="Resim 4">
            <a:extLst>
              <a:ext uri="{FF2B5EF4-FFF2-40B4-BE49-F238E27FC236}">
                <a16:creationId xmlns:a16="http://schemas.microsoft.com/office/drawing/2014/main" id="{994F1A99-3167-4302-A711-19400C4809F2}"/>
              </a:ext>
            </a:extLst>
          </p:cNvPr>
          <p:cNvPicPr>
            <a:picLocks noChangeAspect="1"/>
          </p:cNvPicPr>
          <p:nvPr/>
        </p:nvPicPr>
        <p:blipFill rotWithShape="1">
          <a:blip r:embed="rId5"/>
          <a:srcRect l="18679" t="9499" r="27326" b="20355"/>
          <a:stretch/>
        </p:blipFill>
        <p:spPr>
          <a:xfrm>
            <a:off x="6450653" y="3333750"/>
            <a:ext cx="1481709" cy="1463233"/>
          </a:xfrm>
          <a:prstGeom prst="rect">
            <a:avLst/>
          </a:prstGeom>
        </p:spPr>
      </p:pic>
    </p:spTree>
    <p:extLst>
      <p:ext uri="{BB962C8B-B14F-4D97-AF65-F5344CB8AC3E}">
        <p14:creationId xmlns:p14="http://schemas.microsoft.com/office/powerpoint/2010/main" val="156176376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açık hava içeren bir resim&#10;&#10;Yüksek güvenilirlikle oluşturulmuş açıklama">
            <a:extLst>
              <a:ext uri="{FF2B5EF4-FFF2-40B4-BE49-F238E27FC236}">
                <a16:creationId xmlns:a16="http://schemas.microsoft.com/office/drawing/2014/main" id="{4B41C894-8C2A-4DAD-A2CE-24B3D733C872}"/>
              </a:ext>
            </a:extLst>
          </p:cNvPr>
          <p:cNvPicPr>
            <a:picLocks noChangeAspect="1"/>
          </p:cNvPicPr>
          <p:nvPr/>
        </p:nvPicPr>
        <p:blipFill>
          <a:blip r:embed="rId2"/>
          <a:stretch>
            <a:fillRect/>
          </a:stretch>
        </p:blipFill>
        <p:spPr>
          <a:xfrm>
            <a:off x="0" y="0"/>
            <a:ext cx="1322344" cy="1322835"/>
          </a:xfrm>
          <a:prstGeom prst="ellipse">
            <a:avLst/>
          </a:prstGeom>
          <a:ln>
            <a:noFill/>
          </a:ln>
          <a:effectLst>
            <a:softEdge rad="112500"/>
          </a:effectLst>
        </p:spPr>
      </p:pic>
      <p:pic>
        <p:nvPicPr>
          <p:cNvPr id="7" name="Resim 4" descr="açık hava içeren bir resim&#10;&#10;Yüksek güvenilirlikle oluşturulmuş açıklama">
            <a:extLst>
              <a:ext uri="{FF2B5EF4-FFF2-40B4-BE49-F238E27FC236}">
                <a16:creationId xmlns:a16="http://schemas.microsoft.com/office/drawing/2014/main" id="{19F742B1-0642-4EA7-A5FA-2CB1875216A4}"/>
              </a:ext>
            </a:extLst>
          </p:cNvPr>
          <p:cNvPicPr>
            <a:picLocks noChangeAspect="1"/>
          </p:cNvPicPr>
          <p:nvPr/>
        </p:nvPicPr>
        <p:blipFill>
          <a:blip r:embed="rId2"/>
          <a:stretch>
            <a:fillRect/>
          </a:stretch>
        </p:blipFill>
        <p:spPr>
          <a:xfrm>
            <a:off x="7820110" y="0"/>
            <a:ext cx="1322344" cy="1322835"/>
          </a:xfrm>
          <a:prstGeom prst="ellipse">
            <a:avLst/>
          </a:prstGeom>
          <a:ln>
            <a:noFill/>
          </a:ln>
          <a:effectLst>
            <a:softEdge rad="112500"/>
          </a:effectLst>
        </p:spPr>
      </p:pic>
      <p:pic>
        <p:nvPicPr>
          <p:cNvPr id="8" name="Resim 8" descr="ekran görüntüsü içeren bir resim&#10;&#10;Çok yüksek güvenilirlikle oluşturulmuş açıklama">
            <a:extLst>
              <a:ext uri="{FF2B5EF4-FFF2-40B4-BE49-F238E27FC236}">
                <a16:creationId xmlns:a16="http://schemas.microsoft.com/office/drawing/2014/main" id="{2A13EE12-D27E-45E5-BE3B-A01C9194452A}"/>
              </a:ext>
            </a:extLst>
          </p:cNvPr>
          <p:cNvPicPr>
            <a:picLocks noChangeAspect="1"/>
          </p:cNvPicPr>
          <p:nvPr/>
        </p:nvPicPr>
        <p:blipFill rotWithShape="1">
          <a:blip r:embed="rId3"/>
          <a:srcRect l="29688" t="40583" r="28681" b="15815"/>
          <a:stretch/>
        </p:blipFill>
        <p:spPr>
          <a:xfrm>
            <a:off x="1152923" y="2169923"/>
            <a:ext cx="6573838" cy="4461199"/>
          </a:xfrm>
          <a:prstGeom prst="rect">
            <a:avLst/>
          </a:prstGeom>
        </p:spPr>
      </p:pic>
      <p:sp>
        <p:nvSpPr>
          <p:cNvPr id="10" name="Metin kutusu 9">
            <a:extLst>
              <a:ext uri="{FF2B5EF4-FFF2-40B4-BE49-F238E27FC236}">
                <a16:creationId xmlns:a16="http://schemas.microsoft.com/office/drawing/2014/main" id="{637316B5-4A81-4E82-9658-780E017E20DB}"/>
              </a:ext>
            </a:extLst>
          </p:cNvPr>
          <p:cNvSpPr txBox="1"/>
          <p:nvPr/>
        </p:nvSpPr>
        <p:spPr>
          <a:xfrm>
            <a:off x="933772" y="852808"/>
            <a:ext cx="6920517"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000" b="1" dirty="0"/>
              <a:t>        Çoğunlukla </a:t>
            </a:r>
            <a:r>
              <a:rPr lang="tr-TR" sz="2000" b="1" dirty="0" err="1"/>
              <a:t>sinüsoidal</a:t>
            </a:r>
            <a:r>
              <a:rPr lang="tr-TR" sz="2000" b="1" dirty="0"/>
              <a:t> dalga formunda karşımıza çıkıyor olmasına rağmen Alternatif Akım veya Gerilimde  kullanılan çeşitli dalga şekilleri aşağıdaki örneklerde verilmiştir . </a:t>
            </a:r>
            <a:endParaRPr lang="tr-TR" dirty="0"/>
          </a:p>
        </p:txBody>
      </p:sp>
    </p:spTree>
    <p:extLst>
      <p:ext uri="{BB962C8B-B14F-4D97-AF65-F5344CB8AC3E}">
        <p14:creationId xmlns:p14="http://schemas.microsoft.com/office/powerpoint/2010/main" val="32360257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8F6021-0DD8-4ACA-8AFA-F3B8F7DB233C}"/>
              </a:ext>
            </a:extLst>
          </p:cNvPr>
          <p:cNvSpPr>
            <a:spLocks noGrp="1"/>
          </p:cNvSpPr>
          <p:nvPr/>
        </p:nvSpPr>
        <p:spPr>
          <a:xfrm>
            <a:off x="905188" y="104775"/>
            <a:ext cx="9490355" cy="1776413"/>
          </a:xfrm>
          <a:prstGeom prst="rect">
            <a:avLst/>
          </a:prstGeom>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000" b="1" u="sng" dirty="0">
                <a:solidFill>
                  <a:srgbClr val="4FB8C1"/>
                </a:solidFill>
              </a:rPr>
              <a:t>Sinüs dalgasının ani değeri</a:t>
            </a:r>
            <a:r>
              <a:rPr lang="tr-TR" sz="4000" dirty="0">
                <a:solidFill>
                  <a:srgbClr val="4FB8C1"/>
                </a:solidFill>
              </a:rPr>
              <a:t> </a:t>
            </a:r>
          </a:p>
        </p:txBody>
      </p:sp>
      <p:pic>
        <p:nvPicPr>
          <p:cNvPr id="3" name="Resim 2">
            <a:extLst>
              <a:ext uri="{FF2B5EF4-FFF2-40B4-BE49-F238E27FC236}">
                <a16:creationId xmlns:a16="http://schemas.microsoft.com/office/drawing/2014/main" id="{C4DB72BA-BCC1-4661-828E-2F7F1EE0207A}"/>
              </a:ext>
            </a:extLst>
          </p:cNvPr>
          <p:cNvPicPr>
            <a:picLocks noChangeAspect="1"/>
          </p:cNvPicPr>
          <p:nvPr/>
        </p:nvPicPr>
        <p:blipFill>
          <a:blip r:embed="rId2"/>
          <a:stretch>
            <a:fillRect/>
          </a:stretch>
        </p:blipFill>
        <p:spPr>
          <a:xfrm>
            <a:off x="0" y="0"/>
            <a:ext cx="1323975" cy="1323975"/>
          </a:xfrm>
          <a:prstGeom prst="rect">
            <a:avLst/>
          </a:prstGeom>
        </p:spPr>
      </p:pic>
      <p:pic>
        <p:nvPicPr>
          <p:cNvPr id="4" name="Resim 3">
            <a:extLst>
              <a:ext uri="{FF2B5EF4-FFF2-40B4-BE49-F238E27FC236}">
                <a16:creationId xmlns:a16="http://schemas.microsoft.com/office/drawing/2014/main" id="{E3B7682B-4238-4581-9288-61438BC63CF2}"/>
              </a:ext>
            </a:extLst>
          </p:cNvPr>
          <p:cNvPicPr>
            <a:picLocks noChangeAspect="1"/>
          </p:cNvPicPr>
          <p:nvPr/>
        </p:nvPicPr>
        <p:blipFill>
          <a:blip r:embed="rId2"/>
          <a:stretch>
            <a:fillRect/>
          </a:stretch>
        </p:blipFill>
        <p:spPr>
          <a:xfrm>
            <a:off x="7820110" y="0"/>
            <a:ext cx="1323975" cy="1323975"/>
          </a:xfrm>
          <a:prstGeom prst="rect">
            <a:avLst/>
          </a:prstGeom>
        </p:spPr>
      </p:pic>
      <p:sp>
        <p:nvSpPr>
          <p:cNvPr id="5" name="Metin kutusu 4">
            <a:extLst>
              <a:ext uri="{FF2B5EF4-FFF2-40B4-BE49-F238E27FC236}">
                <a16:creationId xmlns:a16="http://schemas.microsoft.com/office/drawing/2014/main" id="{B6345DC9-8A81-4D51-A008-2F5078D459F5}"/>
              </a:ext>
            </a:extLst>
          </p:cNvPr>
          <p:cNvSpPr txBox="1"/>
          <p:nvPr/>
        </p:nvSpPr>
        <p:spPr>
          <a:xfrm>
            <a:off x="485943" y="1980565"/>
            <a:ext cx="8312150" cy="194780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t>      Sinüs dalga şeklindeki her hangi bir t anındaki akım ya da gerilim değerine  </a:t>
            </a:r>
            <a:r>
              <a:rPr lang="tr-TR" sz="2400" b="1" dirty="0">
                <a:solidFill>
                  <a:srgbClr val="000000"/>
                </a:solidFill>
              </a:rPr>
              <a:t>ani değer</a:t>
            </a:r>
            <a:r>
              <a:rPr lang="tr-TR" sz="2400" b="1" dirty="0"/>
              <a:t> denir . Ani değerler küçük harf kullanılarak gösterilir. Örneğin akımın ani değeri için </a:t>
            </a:r>
            <a:r>
              <a:rPr lang="tr-TR" sz="2400" b="1" dirty="0">
                <a:solidFill>
                  <a:srgbClr val="000000"/>
                </a:solidFill>
              </a:rPr>
              <a:t>''i'' </a:t>
            </a:r>
            <a:r>
              <a:rPr lang="tr-TR" sz="2400" b="1" dirty="0"/>
              <a:t> gerilimin ani değeri için</a:t>
            </a:r>
            <a:r>
              <a:rPr lang="tr-TR" sz="2400" b="1" dirty="0">
                <a:solidFill>
                  <a:srgbClr val="000000"/>
                </a:solidFill>
              </a:rPr>
              <a:t> ''v'' </a:t>
            </a:r>
            <a:r>
              <a:rPr lang="tr-TR" sz="2400" b="1" dirty="0"/>
              <a:t>harfleri kullanılır . </a:t>
            </a:r>
            <a:endParaRPr lang="tr-TR" b="1" dirty="0"/>
          </a:p>
        </p:txBody>
      </p:sp>
      <p:pic>
        <p:nvPicPr>
          <p:cNvPr id="6" name="Resim 5">
            <a:extLst>
              <a:ext uri="{FF2B5EF4-FFF2-40B4-BE49-F238E27FC236}">
                <a16:creationId xmlns:a16="http://schemas.microsoft.com/office/drawing/2014/main" id="{BB07040A-AACC-4407-8048-06F74705E67C}"/>
              </a:ext>
            </a:extLst>
          </p:cNvPr>
          <p:cNvPicPr>
            <a:picLocks noChangeAspect="1"/>
          </p:cNvPicPr>
          <p:nvPr/>
        </p:nvPicPr>
        <p:blipFill rotWithShape="1">
          <a:blip r:embed="rId3"/>
          <a:srcRect l="21717" t="9586" r="33092" b="20084"/>
          <a:stretch/>
        </p:blipFill>
        <p:spPr>
          <a:xfrm>
            <a:off x="519113" y="4182426"/>
            <a:ext cx="3152775" cy="2321562"/>
          </a:xfrm>
          <a:prstGeom prst="rect">
            <a:avLst/>
          </a:prstGeom>
        </p:spPr>
      </p:pic>
      <p:pic>
        <p:nvPicPr>
          <p:cNvPr id="7" name="Resim 6">
            <a:extLst>
              <a:ext uri="{FF2B5EF4-FFF2-40B4-BE49-F238E27FC236}">
                <a16:creationId xmlns:a16="http://schemas.microsoft.com/office/drawing/2014/main" id="{A316B142-88BD-426F-9A19-30C6075ECF06}"/>
              </a:ext>
            </a:extLst>
          </p:cNvPr>
          <p:cNvPicPr>
            <a:picLocks noChangeAspect="1"/>
          </p:cNvPicPr>
          <p:nvPr/>
        </p:nvPicPr>
        <p:blipFill rotWithShape="1">
          <a:blip r:embed="rId4"/>
          <a:srcRect l="16454" t="12117" r="31356" b="21962"/>
          <a:stretch/>
        </p:blipFill>
        <p:spPr>
          <a:xfrm>
            <a:off x="5353050" y="4200525"/>
            <a:ext cx="3389917" cy="2303463"/>
          </a:xfrm>
          <a:prstGeom prst="rect">
            <a:avLst/>
          </a:prstGeom>
        </p:spPr>
      </p:pic>
    </p:spTree>
    <p:extLst>
      <p:ext uri="{BB962C8B-B14F-4D97-AF65-F5344CB8AC3E}">
        <p14:creationId xmlns:p14="http://schemas.microsoft.com/office/powerpoint/2010/main" val="9341986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Ekran Gösterisi (4:3)</PresentationFormat>
  <Paragraphs>0</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İyon</vt:lpstr>
      <vt:lpstr>PowerPoint Sunusu</vt:lpstr>
      <vt:lpstr>İçindekiler                          </vt:lpstr>
      <vt:lpstr>Alternatif Akım Tanım      Zamanla yönü ve şiddeti değişen akıma Alternatif Akım (AC) denir. Sinüs dalgası Alternatif akım veya gerilimin en çok bilinen dalga türüdür. Farklı uygulamalarda üçgen ,dikdörtgen ,testere ,trapezoidal ve kare şeklinde dalga biçimleride kullanılabilir . Aşağıda Doğru akım ve  Alternatif akım örnekleri  ayrı ayrı verilmiştir. </vt:lpstr>
      <vt:lpstr>          Sinüs dalgasının değeri t = 0 anında sıfırdır . Zamanın değişmesiyle birlikte gerilim veya akım değeri önce pozitif alternans süresince pozitif maksimum değere , daha sonra negatif alterenans süresince maksimum değere ulaşacaktır ve en sonunda tekrar sıfır değerini alacaktır . Değerin her sıfır anında dalga işareti ( polarite ) değişir. Tam bir sinüs dalgası pozitif ve negatif olarak iki alternanstan meydana gelir . Aşağıdaki şekilde  sinüs dalgasının pozitif ve negatif alternansı gösterilmiştir . </vt:lpstr>
      <vt:lpstr>PowerPoint Sunusu</vt:lpstr>
      <vt:lpstr>                                   Frekans          Sinüs dalgasının bir saniyedeki periyot sayısına frekans denir . Birimi (Hertz) dir . Ülkemizde kullanılan frekans değeri  50 Hz dir . Bir alternatif işaretin frekansından bahsedebilmek için işaretin bir periyoda sahip olması gerekir .             Frekans, periyodun çarpmaya göre tersi olarak ifade edilir .  Periyot ile frekans arasındaki ilişki aşağıdaki gibidir.    </vt:lpstr>
      <vt:lpstr>      Aşağıda verilen sinüzoidal işaretin periyodunu inceledikten sonra frekansını hesaplayalım.</vt:lpstr>
      <vt:lpstr>PowerPoint Sunusu</vt:lpstr>
      <vt:lpstr>PowerPoint Sunusu</vt:lpstr>
      <vt:lpstr>PowerPoint Sunusu</vt:lpstr>
      <vt:lpstr>PowerPoint Sunusu</vt:lpstr>
      <vt:lpstr>PowerPoint Sunusu</vt:lpstr>
      <vt:lpstr>KAYNAKÇA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A.Ü. GAMA MYO. Elektrik ve Enerji Bölümü </dc:title>
  <dc:creator/>
  <cp:lastModifiedBy/>
  <cp:revision>21</cp:revision>
  <dcterms:created xsi:type="dcterms:W3CDTF">2012-08-15T22:53:30Z</dcterms:created>
  <dcterms:modified xsi:type="dcterms:W3CDTF">2018-03-23T19:02:50Z</dcterms:modified>
</cp:coreProperties>
</file>