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7" r:id="rId17"/>
    <p:sldId id="271" r:id="rId18"/>
    <p:sldId id="272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57532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PROTEZ TANIMI VE TEMEL MEKANİZMALAR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Yaş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</a:t>
            </a:r>
            <a:r>
              <a:rPr lang="tr-TR" dirty="0" err="1" smtClean="0"/>
              <a:t>Geriatrikler</a:t>
            </a:r>
            <a:r>
              <a:rPr lang="tr-TR" dirty="0" smtClean="0"/>
              <a:t>: Bir an önce beklemeden </a:t>
            </a:r>
            <a:r>
              <a:rPr lang="tr-TR" dirty="0" err="1" smtClean="0"/>
              <a:t>amputasyon</a:t>
            </a:r>
            <a:r>
              <a:rPr lang="tr-TR" dirty="0" smtClean="0"/>
              <a:t> ve ayağa kalkma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Çocuklar: </a:t>
            </a:r>
            <a:r>
              <a:rPr lang="tr-TR" dirty="0" err="1" smtClean="0"/>
              <a:t>Epifiz</a:t>
            </a:r>
            <a:r>
              <a:rPr lang="tr-TR" dirty="0" smtClean="0"/>
              <a:t> plaklarının korunması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Amputasyon</a:t>
            </a:r>
            <a:r>
              <a:rPr lang="tr-TR" dirty="0" smtClean="0"/>
              <a:t> nedeni </a:t>
            </a:r>
            <a:r>
              <a:rPr lang="tr-TR" dirty="0" err="1" smtClean="0"/>
              <a:t>amputasyon</a:t>
            </a:r>
            <a:r>
              <a:rPr lang="tr-TR" dirty="0" smtClean="0"/>
              <a:t> seviyesi için önemlidir. </a:t>
            </a:r>
            <a:r>
              <a:rPr lang="tr-TR" dirty="0" err="1" smtClean="0"/>
              <a:t>Buerger</a:t>
            </a:r>
            <a:r>
              <a:rPr lang="tr-TR" dirty="0" smtClean="0"/>
              <a:t> ve travma gibi durumlarda cimri davranılmalı mümkün olan en az doku kaybı hedeflenmelidir. Elektrik yanıklarında gerçek seviye saptanmalıdır.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Eklemde </a:t>
            </a:r>
            <a:r>
              <a:rPr lang="tr-TR" dirty="0" err="1" smtClean="0"/>
              <a:t>kontraktür</a:t>
            </a:r>
            <a:r>
              <a:rPr lang="tr-TR" dirty="0" smtClean="0"/>
              <a:t> bulunması: Diz altında 30 derece ve üstü </a:t>
            </a:r>
            <a:r>
              <a:rPr lang="tr-TR" dirty="0" err="1" smtClean="0"/>
              <a:t>kontraktür</a:t>
            </a:r>
            <a:r>
              <a:rPr lang="tr-TR" dirty="0" smtClean="0"/>
              <a:t> güdük kısa ise sorun olmayabilir. Uzun diz altında sorun olabilir. Egzersiz, </a:t>
            </a:r>
            <a:r>
              <a:rPr lang="tr-TR" dirty="0" err="1" smtClean="0"/>
              <a:t>kontraktür</a:t>
            </a:r>
            <a:r>
              <a:rPr lang="tr-TR" dirty="0" smtClean="0"/>
              <a:t> cihazı ve protezin ayarı ile tedavi ve kontrol yapılmalıdır. Diz üstünde en çok </a:t>
            </a:r>
            <a:r>
              <a:rPr lang="tr-TR" dirty="0" err="1" smtClean="0"/>
              <a:t>abduksiyon</a:t>
            </a:r>
            <a:r>
              <a:rPr lang="tr-TR" dirty="0" smtClean="0"/>
              <a:t> ve </a:t>
            </a:r>
            <a:r>
              <a:rPr lang="tr-TR" dirty="0" err="1" smtClean="0"/>
              <a:t>fleksiyon</a:t>
            </a:r>
            <a:r>
              <a:rPr lang="tr-TR" dirty="0" smtClean="0"/>
              <a:t> </a:t>
            </a:r>
            <a:r>
              <a:rPr lang="tr-TR" dirty="0" err="1" smtClean="0"/>
              <a:t>kontraktürleri</a:t>
            </a:r>
            <a:r>
              <a:rPr lang="tr-TR" dirty="0" smtClean="0"/>
              <a:t> görülür. </a:t>
            </a:r>
            <a:r>
              <a:rPr lang="tr-TR" dirty="0" err="1" smtClean="0"/>
              <a:t>Kontraktür</a:t>
            </a:r>
            <a:r>
              <a:rPr lang="tr-TR" dirty="0" smtClean="0"/>
              <a:t> açılmadan protez ile uyum yapılamaz.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Diz </a:t>
            </a:r>
            <a:r>
              <a:rPr lang="tr-TR" dirty="0" err="1" smtClean="0"/>
              <a:t>instabilitesi</a:t>
            </a:r>
            <a:r>
              <a:rPr lang="tr-TR" dirty="0" smtClean="0"/>
              <a:t>:Protez modifikasyonu ile kontrol edilebilir.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Güdüğün çok kısa olması: Diz altında protez modifikasyonu ile problem olmayabilir. Diz üstünde güdüğün sokete yerleştirilebilmesi gerekir. </a:t>
            </a:r>
            <a:r>
              <a:rPr lang="tr-TR" dirty="0" err="1" smtClean="0"/>
              <a:t>Trochanter</a:t>
            </a:r>
            <a:r>
              <a:rPr lang="tr-TR" dirty="0" smtClean="0"/>
              <a:t> minörden 3-5 cm </a:t>
            </a:r>
            <a:r>
              <a:rPr lang="tr-TR" dirty="0" err="1" smtClean="0"/>
              <a:t>trochanter</a:t>
            </a:r>
            <a:r>
              <a:rPr lang="tr-TR" dirty="0" smtClean="0"/>
              <a:t> </a:t>
            </a:r>
            <a:r>
              <a:rPr lang="tr-TR" dirty="0" err="1" smtClean="0"/>
              <a:t>majorden</a:t>
            </a:r>
            <a:r>
              <a:rPr lang="tr-TR" dirty="0" smtClean="0"/>
              <a:t> itibaren 8-8,5 cm olmalıdır. Kasların durumu ve güdük kalınlığı da önemlidir.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Amputasyon</a:t>
            </a:r>
            <a:r>
              <a:rPr lang="tr-TR" b="1" dirty="0" smtClean="0"/>
              <a:t> Seviyeleri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Parmak </a:t>
            </a:r>
            <a:r>
              <a:rPr lang="tr-TR" dirty="0" err="1" smtClean="0"/>
              <a:t>amputasyonu</a:t>
            </a:r>
            <a:r>
              <a:rPr lang="tr-TR" dirty="0" smtClean="0"/>
              <a:t>: Baş parmak dışında fonksiyon kaybı yok. Başparmak </a:t>
            </a:r>
            <a:r>
              <a:rPr lang="tr-TR" dirty="0" err="1" smtClean="0"/>
              <a:t>amputasyonu</a:t>
            </a:r>
            <a:r>
              <a:rPr lang="tr-TR" dirty="0" smtClean="0"/>
              <a:t> hızlı yürümede yorgunluğa neden olur.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Transmetatarsal</a:t>
            </a:r>
            <a:r>
              <a:rPr lang="tr-TR" dirty="0" smtClean="0"/>
              <a:t> </a:t>
            </a:r>
            <a:r>
              <a:rPr lang="tr-TR" dirty="0" err="1" smtClean="0"/>
              <a:t>amputasyon</a:t>
            </a:r>
            <a:r>
              <a:rPr lang="tr-TR" dirty="0" smtClean="0"/>
              <a:t>: </a:t>
            </a:r>
            <a:r>
              <a:rPr lang="tr-TR" dirty="0" err="1" smtClean="0"/>
              <a:t>Metatars</a:t>
            </a:r>
            <a:r>
              <a:rPr lang="tr-TR" dirty="0" smtClean="0"/>
              <a:t> başlarının hemen </a:t>
            </a:r>
            <a:r>
              <a:rPr lang="tr-TR" dirty="0" err="1" smtClean="0"/>
              <a:t>proksimalinden</a:t>
            </a:r>
            <a:r>
              <a:rPr lang="tr-TR" dirty="0" smtClean="0"/>
              <a:t> yapılır. İtme fazının sağlayacağı akselerasyon ortadan kalkacağından yorulma meydana gelir.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Lisfranc</a:t>
            </a:r>
            <a:r>
              <a:rPr lang="tr-TR" dirty="0" smtClean="0"/>
              <a:t> </a:t>
            </a:r>
            <a:r>
              <a:rPr lang="tr-TR" dirty="0" err="1" smtClean="0"/>
              <a:t>amputasyon</a:t>
            </a:r>
            <a:r>
              <a:rPr lang="tr-TR" dirty="0" smtClean="0"/>
              <a:t> (</a:t>
            </a:r>
            <a:r>
              <a:rPr lang="tr-TR" dirty="0" err="1" smtClean="0"/>
              <a:t>tarsometatarsal</a:t>
            </a:r>
            <a:r>
              <a:rPr lang="tr-TR" dirty="0" smtClean="0"/>
              <a:t>): Kas dengesizliğinden dolayı EKİN meydana gelir.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Chopart</a:t>
            </a:r>
            <a:r>
              <a:rPr lang="tr-TR" dirty="0" smtClean="0"/>
              <a:t> (</a:t>
            </a:r>
            <a:r>
              <a:rPr lang="tr-TR" dirty="0" err="1" smtClean="0"/>
              <a:t>midtarsal</a:t>
            </a:r>
            <a:r>
              <a:rPr lang="tr-TR" dirty="0" smtClean="0"/>
              <a:t>) : Kas dengesizliği yaratır, ayakta şekil bozukluğu meydana gelir.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Ayak Bileği </a:t>
            </a:r>
            <a:r>
              <a:rPr lang="tr-TR" dirty="0" err="1" smtClean="0"/>
              <a:t>dezartikülasyonu</a:t>
            </a:r>
            <a:r>
              <a:rPr lang="tr-TR" dirty="0" smtClean="0"/>
              <a:t>: Hiçbir yararı yoktur. Güdük </a:t>
            </a:r>
            <a:r>
              <a:rPr lang="tr-TR" dirty="0" err="1" smtClean="0"/>
              <a:t>distalinin</a:t>
            </a:r>
            <a:r>
              <a:rPr lang="tr-TR" dirty="0" smtClean="0"/>
              <a:t> beslenmesi bozuktur.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C:\Users\fztmerve\Desktop\amputasyon seviyeleri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43050"/>
            <a:ext cx="8229600" cy="43205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Syme</a:t>
            </a:r>
            <a:r>
              <a:rPr lang="tr-TR" dirty="0" smtClean="0"/>
              <a:t> </a:t>
            </a:r>
            <a:r>
              <a:rPr lang="tr-TR" dirty="0" err="1" smtClean="0"/>
              <a:t>amputasyonu</a:t>
            </a:r>
            <a:r>
              <a:rPr lang="tr-TR" dirty="0" smtClean="0"/>
              <a:t>: </a:t>
            </a:r>
            <a:r>
              <a:rPr lang="tr-TR" dirty="0" err="1" smtClean="0"/>
              <a:t>Tibia</a:t>
            </a:r>
            <a:r>
              <a:rPr lang="tr-TR" dirty="0" smtClean="0"/>
              <a:t> ve </a:t>
            </a:r>
            <a:r>
              <a:rPr lang="tr-TR" dirty="0" err="1" smtClean="0"/>
              <a:t>fibulanın</a:t>
            </a:r>
            <a:r>
              <a:rPr lang="tr-TR" dirty="0" smtClean="0"/>
              <a:t> </a:t>
            </a:r>
            <a:r>
              <a:rPr lang="tr-TR" dirty="0" err="1" smtClean="0"/>
              <a:t>malleol</a:t>
            </a:r>
            <a:r>
              <a:rPr lang="tr-TR" dirty="0" smtClean="0"/>
              <a:t> çıkıntıları törpülenir. Elde edilen geniş yüzey topuk derisi ve deri altı dokuları ile kaplanır. Fantom ağrısı minimaldir. Diz altı </a:t>
            </a:r>
            <a:r>
              <a:rPr lang="tr-TR" dirty="0" err="1" smtClean="0"/>
              <a:t>amputelere</a:t>
            </a:r>
            <a:r>
              <a:rPr lang="tr-TR" dirty="0" smtClean="0"/>
              <a:t> göre enerji harcaması az. Uygun protezler ile ağır işlerde çalışılabilir. </a:t>
            </a:r>
            <a:r>
              <a:rPr lang="tr-TR" dirty="0" err="1" smtClean="0"/>
              <a:t>Distal</a:t>
            </a:r>
            <a:r>
              <a:rPr lang="tr-TR" dirty="0" smtClean="0"/>
              <a:t> </a:t>
            </a:r>
            <a:r>
              <a:rPr lang="tr-TR" dirty="0" err="1" smtClean="0"/>
              <a:t>epifiz</a:t>
            </a:r>
            <a:r>
              <a:rPr lang="tr-TR" dirty="0" smtClean="0"/>
              <a:t> plağı korunmuştur. Denge daha iyidir ve eğitim süresi daha kısadır. Dezavantajı ise protez estetik olarak kabadır.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Diz ekleminin korunmasının yararları: Çok kısa güdüklü bir diz altı </a:t>
            </a:r>
            <a:r>
              <a:rPr lang="tr-TR" dirty="0" err="1" smtClean="0"/>
              <a:t>amputasyonu</a:t>
            </a:r>
            <a:r>
              <a:rPr lang="tr-TR" dirty="0" smtClean="0"/>
              <a:t> bile olsa enerji harcaması daha iyidir. </a:t>
            </a:r>
            <a:r>
              <a:rPr lang="tr-TR" dirty="0" err="1" smtClean="0"/>
              <a:t>Tibianın</a:t>
            </a:r>
            <a:r>
              <a:rPr lang="tr-TR" dirty="0" smtClean="0"/>
              <a:t> </a:t>
            </a:r>
            <a:r>
              <a:rPr lang="tr-TR" dirty="0" err="1" smtClean="0"/>
              <a:t>proksimal</a:t>
            </a:r>
            <a:r>
              <a:rPr lang="tr-TR" dirty="0" smtClean="0"/>
              <a:t> </a:t>
            </a:r>
            <a:r>
              <a:rPr lang="tr-TR" dirty="0" err="1" smtClean="0"/>
              <a:t>epifiz</a:t>
            </a:r>
            <a:r>
              <a:rPr lang="tr-TR" dirty="0" smtClean="0"/>
              <a:t> plağı korunmuş olur.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Diz </a:t>
            </a:r>
            <a:r>
              <a:rPr lang="tr-TR" dirty="0" err="1" smtClean="0"/>
              <a:t>dezartikülasyonu</a:t>
            </a:r>
            <a:r>
              <a:rPr lang="tr-TR" dirty="0" smtClean="0"/>
              <a:t>: Yara iyileşmesi biraz zaman alabilir ve estetik değildir.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Gritti</a:t>
            </a:r>
            <a:r>
              <a:rPr lang="tr-TR" dirty="0" smtClean="0"/>
              <a:t>-</a:t>
            </a:r>
            <a:r>
              <a:rPr lang="tr-TR" dirty="0" err="1" smtClean="0"/>
              <a:t>Stockes</a:t>
            </a:r>
            <a:r>
              <a:rPr lang="tr-TR" dirty="0" smtClean="0"/>
              <a:t>: </a:t>
            </a:r>
            <a:r>
              <a:rPr lang="tr-TR" dirty="0" err="1" smtClean="0"/>
              <a:t>Femur</a:t>
            </a:r>
            <a:r>
              <a:rPr lang="tr-TR" dirty="0" smtClean="0"/>
              <a:t> </a:t>
            </a:r>
            <a:r>
              <a:rPr lang="tr-TR" dirty="0" err="1" smtClean="0"/>
              <a:t>distal</a:t>
            </a:r>
            <a:r>
              <a:rPr lang="tr-TR" dirty="0" smtClean="0"/>
              <a:t> ucu </a:t>
            </a:r>
            <a:r>
              <a:rPr lang="tr-TR" dirty="0" err="1" smtClean="0"/>
              <a:t>supracondiler</a:t>
            </a:r>
            <a:r>
              <a:rPr lang="tr-TR" dirty="0" smtClean="0"/>
              <a:t> seviyeden </a:t>
            </a:r>
            <a:r>
              <a:rPr lang="tr-TR" dirty="0" err="1" smtClean="0"/>
              <a:t>ampute</a:t>
            </a:r>
            <a:r>
              <a:rPr lang="tr-TR" dirty="0" smtClean="0"/>
              <a:t> edilip </a:t>
            </a:r>
            <a:r>
              <a:rPr lang="tr-TR" dirty="0" err="1" smtClean="0"/>
              <a:t>patella</a:t>
            </a:r>
            <a:r>
              <a:rPr lang="tr-TR" dirty="0" smtClean="0"/>
              <a:t> </a:t>
            </a:r>
            <a:r>
              <a:rPr lang="tr-TR" dirty="0" err="1" smtClean="0"/>
              <a:t>femur</a:t>
            </a:r>
            <a:r>
              <a:rPr lang="tr-TR" dirty="0" smtClean="0"/>
              <a:t> </a:t>
            </a:r>
            <a:r>
              <a:rPr lang="tr-TR" dirty="0" err="1" smtClean="0"/>
              <a:t>distaline</a:t>
            </a:r>
            <a:r>
              <a:rPr lang="tr-TR" dirty="0" smtClean="0"/>
              <a:t> tespit edilir. Güdük ucu düzgündür. </a:t>
            </a:r>
            <a:r>
              <a:rPr lang="tr-TR" dirty="0" err="1" smtClean="0"/>
              <a:t>Patella</a:t>
            </a:r>
            <a:r>
              <a:rPr lang="tr-TR" dirty="0" smtClean="0"/>
              <a:t> ile güdük ucu arasında enfeksiyon oluşma ihtimali vardır.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TANIMLAR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 </a:t>
            </a:r>
            <a:r>
              <a:rPr lang="tr-TR" b="1" dirty="0" err="1" smtClean="0"/>
              <a:t>Amputasyon</a:t>
            </a:r>
            <a:r>
              <a:rPr lang="tr-TR" dirty="0" smtClean="0"/>
              <a:t>: Vücuttaki herhangi bir </a:t>
            </a:r>
            <a:r>
              <a:rPr lang="tr-TR" dirty="0" err="1" smtClean="0"/>
              <a:t>uzuvun</a:t>
            </a:r>
            <a:r>
              <a:rPr lang="tr-TR" dirty="0" smtClean="0"/>
              <a:t> kesilmesidir.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b="1" dirty="0" err="1" smtClean="0"/>
              <a:t>Ampute</a:t>
            </a:r>
            <a:r>
              <a:rPr lang="tr-TR" dirty="0" smtClean="0"/>
              <a:t>: </a:t>
            </a:r>
            <a:r>
              <a:rPr lang="tr-TR" dirty="0" err="1" smtClean="0"/>
              <a:t>Amputasyon</a:t>
            </a:r>
            <a:r>
              <a:rPr lang="tr-TR" dirty="0" smtClean="0"/>
              <a:t> olan kişi.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b="1" dirty="0" smtClean="0"/>
              <a:t>Güdük</a:t>
            </a:r>
            <a:r>
              <a:rPr lang="tr-TR" dirty="0" smtClean="0"/>
              <a:t>: </a:t>
            </a:r>
            <a:r>
              <a:rPr lang="tr-TR" dirty="0" err="1" smtClean="0"/>
              <a:t>Amputasyondan</a:t>
            </a:r>
            <a:r>
              <a:rPr lang="tr-TR" dirty="0" smtClean="0"/>
              <a:t> sonra </a:t>
            </a:r>
            <a:r>
              <a:rPr lang="tr-TR" dirty="0" err="1" smtClean="0"/>
              <a:t>ekstremitenin</a:t>
            </a:r>
            <a:r>
              <a:rPr lang="tr-TR" dirty="0" smtClean="0"/>
              <a:t>  kalan kısmı.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b="1" dirty="0" smtClean="0"/>
              <a:t>Protez</a:t>
            </a:r>
            <a:r>
              <a:rPr lang="tr-TR" dirty="0" smtClean="0"/>
              <a:t>: Kesilen </a:t>
            </a:r>
            <a:r>
              <a:rPr lang="tr-TR" dirty="0" err="1" smtClean="0"/>
              <a:t>uzuvun</a:t>
            </a:r>
            <a:r>
              <a:rPr lang="tr-TR" dirty="0" smtClean="0"/>
              <a:t> görevini üstlenen cihazlar.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b="1" dirty="0" smtClean="0"/>
              <a:t>Soket (Kovan): </a:t>
            </a:r>
            <a:r>
              <a:rPr lang="tr-TR" dirty="0" smtClean="0"/>
              <a:t>Protezin güdüğü içine alan kısmı.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 üstü </a:t>
            </a:r>
            <a:r>
              <a:rPr lang="tr-TR" dirty="0" err="1" smtClean="0"/>
              <a:t>amputasyonlarda</a:t>
            </a:r>
            <a:r>
              <a:rPr lang="tr-TR" dirty="0" smtClean="0"/>
              <a:t>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İdeal güdük boyu </a:t>
            </a:r>
            <a:r>
              <a:rPr lang="tr-TR" dirty="0" err="1" smtClean="0"/>
              <a:t>trochanter</a:t>
            </a:r>
            <a:r>
              <a:rPr lang="tr-TR" dirty="0" smtClean="0"/>
              <a:t> </a:t>
            </a:r>
            <a:r>
              <a:rPr lang="tr-TR" dirty="0" err="1" smtClean="0"/>
              <a:t>majorden</a:t>
            </a:r>
            <a:r>
              <a:rPr lang="tr-TR" dirty="0" smtClean="0"/>
              <a:t> itibaren 17-25 cm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Daha uzun olmasının sakıncası yoktur.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Trochanter</a:t>
            </a:r>
            <a:r>
              <a:rPr lang="tr-TR" dirty="0" smtClean="0"/>
              <a:t> </a:t>
            </a:r>
            <a:r>
              <a:rPr lang="tr-TR" dirty="0" err="1" smtClean="0"/>
              <a:t>majorden</a:t>
            </a:r>
            <a:r>
              <a:rPr lang="tr-TR" dirty="0" smtClean="0"/>
              <a:t> itibaren 8,5 cm den kısa güdüklerde soketi güdük üzerinde tutmak çok zordur. Bu durumda kalça </a:t>
            </a:r>
            <a:r>
              <a:rPr lang="tr-TR" dirty="0" err="1" smtClean="0"/>
              <a:t>dezartikülasyon</a:t>
            </a:r>
            <a:r>
              <a:rPr lang="tr-TR" dirty="0" smtClean="0"/>
              <a:t> protezi yapılır.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fztmerve\Desktop\kalça protez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00174"/>
            <a:ext cx="4525963" cy="4525963"/>
          </a:xfrm>
          <a:prstGeom prst="rect">
            <a:avLst/>
          </a:prstGeom>
          <a:noFill/>
        </p:spPr>
      </p:pic>
      <p:pic>
        <p:nvPicPr>
          <p:cNvPr id="3075" name="Picture 3" descr="C:\Users\fztmerve\Desktop\klasik dizaltı protez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500174"/>
            <a:ext cx="3619500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Cerrahi Gelişmeler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smtClean="0"/>
              <a:t>Giyotin </a:t>
            </a:r>
            <a:r>
              <a:rPr lang="tr-TR" b="1" dirty="0" err="1" smtClean="0"/>
              <a:t>amputasyonu</a:t>
            </a:r>
            <a:r>
              <a:rPr lang="tr-TR" dirty="0" smtClean="0"/>
              <a:t>:Kasın </a:t>
            </a:r>
            <a:r>
              <a:rPr lang="tr-TR" dirty="0" err="1" smtClean="0"/>
              <a:t>insertio’su</a:t>
            </a:r>
            <a:r>
              <a:rPr lang="tr-TR" dirty="0" smtClean="0"/>
              <a:t> kaybolur ve kas geri çekilir. </a:t>
            </a:r>
            <a:r>
              <a:rPr lang="tr-TR" dirty="0" err="1" smtClean="0"/>
              <a:t>İzotonik</a:t>
            </a:r>
            <a:r>
              <a:rPr lang="tr-TR" dirty="0" smtClean="0"/>
              <a:t> </a:t>
            </a:r>
            <a:r>
              <a:rPr lang="tr-TR" dirty="0" err="1" smtClean="0"/>
              <a:t>kontraksiyon</a:t>
            </a:r>
            <a:r>
              <a:rPr lang="tr-TR" dirty="0" smtClean="0"/>
              <a:t> ile kas ve deri </a:t>
            </a:r>
            <a:r>
              <a:rPr lang="tr-TR" dirty="0" err="1" smtClean="0"/>
              <a:t>retrakte</a:t>
            </a:r>
            <a:r>
              <a:rPr lang="tr-TR" dirty="0" smtClean="0"/>
              <a:t> olur. Fantom ağrısı meydan gelir.  Kas fizyolojisinde bozulmalar meydana gelir ve uygun olmayan güdük şekilleri meydana gelir (konik, </a:t>
            </a:r>
            <a:r>
              <a:rPr lang="tr-TR" dirty="0" err="1" smtClean="0"/>
              <a:t>bülböz</a:t>
            </a:r>
            <a:r>
              <a:rPr lang="tr-TR" dirty="0" smtClean="0"/>
              <a:t>).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err="1" smtClean="0"/>
              <a:t>Myoplasti</a:t>
            </a:r>
            <a:r>
              <a:rPr lang="tr-TR" b="1" dirty="0" smtClean="0"/>
              <a:t> tekniği: </a:t>
            </a:r>
            <a:r>
              <a:rPr lang="tr-TR" dirty="0" smtClean="0"/>
              <a:t>Kasların birbirine dikilmesidir. </a:t>
            </a:r>
            <a:r>
              <a:rPr lang="tr-TR" dirty="0" err="1" smtClean="0"/>
              <a:t>Retrakte</a:t>
            </a:r>
            <a:r>
              <a:rPr lang="tr-TR" dirty="0" smtClean="0"/>
              <a:t> olmaz. </a:t>
            </a:r>
            <a:r>
              <a:rPr lang="tr-TR" dirty="0" err="1" smtClean="0"/>
              <a:t>İzometrik</a:t>
            </a:r>
            <a:r>
              <a:rPr lang="tr-TR" dirty="0" smtClean="0"/>
              <a:t> </a:t>
            </a:r>
            <a:r>
              <a:rPr lang="tr-TR" dirty="0" err="1" smtClean="0"/>
              <a:t>kontraksiyon</a:t>
            </a:r>
            <a:r>
              <a:rPr lang="tr-TR" dirty="0" smtClean="0"/>
              <a:t> mümkündür. </a:t>
            </a:r>
            <a:r>
              <a:rPr lang="tr-TR" dirty="0" err="1" smtClean="0"/>
              <a:t>Tonus</a:t>
            </a:r>
            <a:r>
              <a:rPr lang="tr-TR" dirty="0" smtClean="0"/>
              <a:t> korunur. </a:t>
            </a:r>
            <a:r>
              <a:rPr lang="tr-TR" dirty="0" err="1" smtClean="0"/>
              <a:t>Atrofi</a:t>
            </a:r>
            <a:r>
              <a:rPr lang="tr-TR" dirty="0" smtClean="0"/>
              <a:t> önlenir. Dolanım bozukluğu önlenir. Silindirik güdük elde edilir. </a:t>
            </a:r>
            <a:r>
              <a:rPr lang="tr-TR" dirty="0" err="1" smtClean="0"/>
              <a:t>Mediolateral</a:t>
            </a:r>
            <a:r>
              <a:rPr lang="tr-TR" dirty="0" smtClean="0"/>
              <a:t> kayma olabilir.</a:t>
            </a:r>
            <a:endParaRPr lang="tr-T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err="1" smtClean="0"/>
              <a:t>Myodesis</a:t>
            </a:r>
            <a:r>
              <a:rPr lang="tr-TR" dirty="0" smtClean="0"/>
              <a:t>: Kesilen kasların uçları kemik ucunu delerek kemiğe tespit edilir. Bundan dolayı </a:t>
            </a:r>
            <a:r>
              <a:rPr lang="tr-TR" dirty="0" err="1" smtClean="0"/>
              <a:t>mediolateral</a:t>
            </a:r>
            <a:r>
              <a:rPr lang="tr-TR" dirty="0" smtClean="0"/>
              <a:t> kayma önlenmiş olur.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err="1" smtClean="0"/>
              <a:t>Osteomyoplasti</a:t>
            </a:r>
            <a:r>
              <a:rPr lang="tr-TR" dirty="0" smtClean="0"/>
              <a:t>: </a:t>
            </a:r>
            <a:r>
              <a:rPr lang="tr-TR" dirty="0" err="1" smtClean="0"/>
              <a:t>Myoplasti</a:t>
            </a:r>
            <a:r>
              <a:rPr lang="tr-TR" dirty="0" smtClean="0"/>
              <a:t> ve </a:t>
            </a:r>
            <a:r>
              <a:rPr lang="tr-TR" dirty="0" err="1" smtClean="0"/>
              <a:t>myodesis</a:t>
            </a:r>
            <a:r>
              <a:rPr lang="tr-TR" dirty="0" smtClean="0"/>
              <a:t> tekniklerinin birleşimidir. Derin </a:t>
            </a:r>
            <a:r>
              <a:rPr lang="tr-TR" dirty="0" err="1" smtClean="0"/>
              <a:t>venlerin</a:t>
            </a:r>
            <a:r>
              <a:rPr lang="tr-TR" dirty="0" smtClean="0"/>
              <a:t> kan akımı kolaylaşmıştır. Güdük kemiklerinden daha fazla yük geçişi sağlanmıştır. Kemik yumuşak doku oransız büyümesi bir ölçüde önlenmiştir. Fizyolojik güdük elde edilmiş olur.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Güdük Şekilleri</a:t>
            </a:r>
            <a:endParaRPr lang="tr-TR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922" y="1357298"/>
            <a:ext cx="8046156" cy="4768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Sosyal Olaylar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I. Ve II. Dünya savaşı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1959-1960 </a:t>
            </a:r>
            <a:r>
              <a:rPr lang="tr-TR" dirty="0" err="1" smtClean="0"/>
              <a:t>thalidomide</a:t>
            </a:r>
            <a:r>
              <a:rPr lang="tr-TR" dirty="0" smtClean="0"/>
              <a:t> faciası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Doğal afetler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Amputasyon</a:t>
            </a:r>
            <a:r>
              <a:rPr lang="tr-TR" b="1" dirty="0" smtClean="0"/>
              <a:t> Nedenleri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err="1" smtClean="0"/>
              <a:t>Periferik</a:t>
            </a:r>
            <a:r>
              <a:rPr lang="tr-TR" dirty="0" smtClean="0"/>
              <a:t> </a:t>
            </a:r>
            <a:r>
              <a:rPr lang="tr-TR" dirty="0" err="1" smtClean="0"/>
              <a:t>vasküler</a:t>
            </a:r>
            <a:r>
              <a:rPr lang="tr-TR" dirty="0" smtClean="0"/>
              <a:t> hastalıklar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Tümör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Travma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Kronik enfeksiyon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 err="1" smtClean="0"/>
              <a:t>ekstremite</a:t>
            </a:r>
            <a:r>
              <a:rPr lang="tr-TR" dirty="0" smtClean="0"/>
              <a:t> noksanlıkları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Diğer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Amputasyon</a:t>
            </a:r>
            <a:r>
              <a:rPr lang="tr-TR" b="1" dirty="0" smtClean="0"/>
              <a:t> Seviyesini Etkileyen Faktörler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Periferik</a:t>
            </a:r>
            <a:r>
              <a:rPr lang="tr-TR" dirty="0" smtClean="0"/>
              <a:t> </a:t>
            </a:r>
            <a:r>
              <a:rPr lang="tr-TR" dirty="0" err="1" smtClean="0"/>
              <a:t>vasküler</a:t>
            </a:r>
            <a:r>
              <a:rPr lang="tr-TR" dirty="0" smtClean="0"/>
              <a:t> hastalığında dolaşımın yeterliliği </a:t>
            </a:r>
            <a:r>
              <a:rPr lang="tr-TR" dirty="0" err="1" smtClean="0"/>
              <a:t>amputasyon</a:t>
            </a:r>
            <a:r>
              <a:rPr lang="tr-TR" dirty="0" smtClean="0"/>
              <a:t> seviyesi belirlenirken önemlidir.</a:t>
            </a:r>
          </a:p>
          <a:p>
            <a:pPr>
              <a:buNone/>
            </a:pPr>
            <a:r>
              <a:rPr lang="tr-TR" dirty="0" smtClean="0"/>
              <a:t>          </a:t>
            </a:r>
          </a:p>
          <a:p>
            <a:pPr>
              <a:buNone/>
            </a:pPr>
            <a:r>
              <a:rPr lang="tr-TR" dirty="0" smtClean="0"/>
              <a:t>            İdeal diz altı: </a:t>
            </a:r>
            <a:r>
              <a:rPr lang="tr-TR" dirty="0" err="1" smtClean="0"/>
              <a:t>Tibial</a:t>
            </a:r>
            <a:r>
              <a:rPr lang="tr-TR" dirty="0" smtClean="0"/>
              <a:t> platodan 12,5-15 cm</a:t>
            </a:r>
          </a:p>
          <a:p>
            <a:pPr>
              <a:buNone/>
            </a:pPr>
            <a:r>
              <a:rPr lang="tr-TR" dirty="0" smtClean="0"/>
              <a:t>            PVH diz altı: </a:t>
            </a:r>
            <a:r>
              <a:rPr lang="tr-TR" dirty="0" err="1" smtClean="0"/>
              <a:t>Tibial</a:t>
            </a:r>
            <a:r>
              <a:rPr lang="tr-TR" dirty="0" smtClean="0"/>
              <a:t> platodan 7,5-12,5 cm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Vücut ağırlık merkezi yere ne kadar yakın ise denge de o kadar iyi olur.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Diz ekleminin korunması enerji tüketimi açısından çok önemlidir.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685</Words>
  <PresentationFormat>Ekran Gösterisi (4:3)</PresentationFormat>
  <Paragraphs>71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Ofis Teması</vt:lpstr>
      <vt:lpstr>PROTEZ TANIMI VE TEMEL MEKANİZMALAR</vt:lpstr>
      <vt:lpstr>TANIMLAR</vt:lpstr>
      <vt:lpstr>Cerrahi Gelişmeler</vt:lpstr>
      <vt:lpstr>Slayt 4</vt:lpstr>
      <vt:lpstr>Güdük Şekilleri</vt:lpstr>
      <vt:lpstr>Sosyal Olaylar</vt:lpstr>
      <vt:lpstr>Amputasyon Nedenleri</vt:lpstr>
      <vt:lpstr>Amputasyon Seviyesini Etkileyen Faktörler</vt:lpstr>
      <vt:lpstr>Slayt 9</vt:lpstr>
      <vt:lpstr>Slayt 10</vt:lpstr>
      <vt:lpstr>Slayt 11</vt:lpstr>
      <vt:lpstr>Slayt 12</vt:lpstr>
      <vt:lpstr>Slayt 13</vt:lpstr>
      <vt:lpstr>Amputasyon Seviyeleri</vt:lpstr>
      <vt:lpstr>Slayt 15</vt:lpstr>
      <vt:lpstr>Slayt 16</vt:lpstr>
      <vt:lpstr>Slayt 17</vt:lpstr>
      <vt:lpstr>Slayt 18</vt:lpstr>
      <vt:lpstr>Slayt 19</vt:lpstr>
      <vt:lpstr>Diz üstü amputasyonlarda;</vt:lpstr>
      <vt:lpstr>Slayt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PROTEZ TANIMI VE TEMEL MEKANİZMALAR</dc:title>
  <dc:creator>fztmerve</dc:creator>
  <cp:lastModifiedBy>fztmerve</cp:lastModifiedBy>
  <cp:revision>12</cp:revision>
  <dcterms:created xsi:type="dcterms:W3CDTF">2018-10-03T16:37:45Z</dcterms:created>
  <dcterms:modified xsi:type="dcterms:W3CDTF">2019-06-27T11:15:13Z</dcterms:modified>
</cp:coreProperties>
</file>