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37" autoAdjust="0"/>
  </p:normalViewPr>
  <p:slideViewPr>
    <p:cSldViewPr>
      <p:cViewPr varScale="1">
        <p:scale>
          <a:sx n="79" d="100"/>
          <a:sy n="79" d="100"/>
        </p:scale>
        <p:origin x="114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4F73464-579E-4242-9871-950ADC190F0B}" type="datetimeFigureOut">
              <a:rPr lang="tr-TR" smtClean="0"/>
              <a:pPr/>
              <a:t>11.2.2018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9300CA-CFBC-46FE-8E10-533AAA938D78}" type="slidenum">
              <a:rPr lang="tr-TR" smtClean="0"/>
              <a:pPr/>
              <a:t>‹#›</a:t>
            </a:fld>
            <a:endParaRPr lang="tr-TR"/>
          </a:p>
        </p:txBody>
      </p:sp>
    </p:spTree>
    <p:extLst>
      <p:ext uri="{BB962C8B-B14F-4D97-AF65-F5344CB8AC3E}">
        <p14:creationId xmlns:p14="http://schemas.microsoft.com/office/powerpoint/2010/main" val="2125314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F73464-579E-4242-9871-950ADC190F0B}" type="datetimeFigureOut">
              <a:rPr lang="tr-TR" smtClean="0"/>
              <a:pPr/>
              <a:t>11.2.2018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9300CA-CFBC-46FE-8E10-533AAA938D78}" type="slidenum">
              <a:rPr lang="tr-TR" smtClean="0"/>
              <a:pPr/>
              <a:t>‹#›</a:t>
            </a:fld>
            <a:endParaRPr lang="tr-TR"/>
          </a:p>
        </p:txBody>
      </p:sp>
    </p:spTree>
    <p:extLst>
      <p:ext uri="{BB962C8B-B14F-4D97-AF65-F5344CB8AC3E}">
        <p14:creationId xmlns:p14="http://schemas.microsoft.com/office/powerpoint/2010/main" val="1859529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F73464-579E-4242-9871-950ADC190F0B}" type="datetimeFigureOut">
              <a:rPr lang="tr-TR" smtClean="0"/>
              <a:pPr/>
              <a:t>11.2.2018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9300CA-CFBC-46FE-8E10-533AAA938D78}" type="slidenum">
              <a:rPr lang="tr-TR" smtClean="0"/>
              <a:pPr/>
              <a:t>‹#›</a:t>
            </a:fld>
            <a:endParaRPr lang="tr-TR"/>
          </a:p>
        </p:txBody>
      </p:sp>
    </p:spTree>
    <p:extLst>
      <p:ext uri="{BB962C8B-B14F-4D97-AF65-F5344CB8AC3E}">
        <p14:creationId xmlns:p14="http://schemas.microsoft.com/office/powerpoint/2010/main" val="1326448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F73464-579E-4242-9871-950ADC190F0B}" type="datetimeFigureOut">
              <a:rPr lang="tr-TR" smtClean="0"/>
              <a:pPr/>
              <a:t>11.2.2018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9300CA-CFBC-46FE-8E10-533AAA938D78}" type="slidenum">
              <a:rPr lang="tr-TR" smtClean="0"/>
              <a:pPr/>
              <a:t>‹#›</a:t>
            </a:fld>
            <a:endParaRPr lang="tr-TR"/>
          </a:p>
        </p:txBody>
      </p:sp>
    </p:spTree>
    <p:extLst>
      <p:ext uri="{BB962C8B-B14F-4D97-AF65-F5344CB8AC3E}">
        <p14:creationId xmlns:p14="http://schemas.microsoft.com/office/powerpoint/2010/main" val="1619577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4F73464-579E-4242-9871-950ADC190F0B}" type="datetimeFigureOut">
              <a:rPr lang="tr-TR" smtClean="0"/>
              <a:pPr/>
              <a:t>11.2.2018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F9300CA-CFBC-46FE-8E10-533AAA938D78}" type="slidenum">
              <a:rPr lang="tr-TR" smtClean="0"/>
              <a:pPr/>
              <a:t>‹#›</a:t>
            </a:fld>
            <a:endParaRPr lang="tr-TR"/>
          </a:p>
        </p:txBody>
      </p:sp>
    </p:spTree>
    <p:extLst>
      <p:ext uri="{BB962C8B-B14F-4D97-AF65-F5344CB8AC3E}">
        <p14:creationId xmlns:p14="http://schemas.microsoft.com/office/powerpoint/2010/main" val="792903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F73464-579E-4242-9871-950ADC190F0B}" type="datetimeFigureOut">
              <a:rPr lang="tr-TR" smtClean="0"/>
              <a:pPr/>
              <a:t>11.2.2018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9300CA-CFBC-46FE-8E10-533AAA938D78}" type="slidenum">
              <a:rPr lang="tr-TR" smtClean="0"/>
              <a:pPr/>
              <a:t>‹#›</a:t>
            </a:fld>
            <a:endParaRPr lang="tr-TR"/>
          </a:p>
        </p:txBody>
      </p:sp>
    </p:spTree>
    <p:extLst>
      <p:ext uri="{BB962C8B-B14F-4D97-AF65-F5344CB8AC3E}">
        <p14:creationId xmlns:p14="http://schemas.microsoft.com/office/powerpoint/2010/main" val="567620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F73464-579E-4242-9871-950ADC190F0B}" type="datetimeFigureOut">
              <a:rPr lang="tr-TR" smtClean="0"/>
              <a:pPr/>
              <a:t>11.2.2018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F9300CA-CFBC-46FE-8E10-533AAA938D78}" type="slidenum">
              <a:rPr lang="tr-TR" smtClean="0"/>
              <a:pPr/>
              <a:t>‹#›</a:t>
            </a:fld>
            <a:endParaRPr lang="tr-TR"/>
          </a:p>
        </p:txBody>
      </p:sp>
    </p:spTree>
    <p:extLst>
      <p:ext uri="{BB962C8B-B14F-4D97-AF65-F5344CB8AC3E}">
        <p14:creationId xmlns:p14="http://schemas.microsoft.com/office/powerpoint/2010/main" val="2693700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F73464-579E-4242-9871-950ADC190F0B}" type="datetimeFigureOut">
              <a:rPr lang="tr-TR" smtClean="0"/>
              <a:pPr/>
              <a:t>11.2.2018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F9300CA-CFBC-46FE-8E10-533AAA938D78}" type="slidenum">
              <a:rPr lang="tr-TR" smtClean="0"/>
              <a:pPr/>
              <a:t>‹#›</a:t>
            </a:fld>
            <a:endParaRPr lang="tr-TR"/>
          </a:p>
        </p:txBody>
      </p:sp>
    </p:spTree>
    <p:extLst>
      <p:ext uri="{BB962C8B-B14F-4D97-AF65-F5344CB8AC3E}">
        <p14:creationId xmlns:p14="http://schemas.microsoft.com/office/powerpoint/2010/main" val="1130514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F73464-579E-4242-9871-950ADC190F0B}" type="datetimeFigureOut">
              <a:rPr lang="tr-TR" smtClean="0"/>
              <a:pPr/>
              <a:t>11.2.2018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F9300CA-CFBC-46FE-8E10-533AAA938D78}" type="slidenum">
              <a:rPr lang="tr-TR" smtClean="0"/>
              <a:pPr/>
              <a:t>‹#›</a:t>
            </a:fld>
            <a:endParaRPr lang="tr-TR"/>
          </a:p>
        </p:txBody>
      </p:sp>
    </p:spTree>
    <p:extLst>
      <p:ext uri="{BB962C8B-B14F-4D97-AF65-F5344CB8AC3E}">
        <p14:creationId xmlns:p14="http://schemas.microsoft.com/office/powerpoint/2010/main" val="1820054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4F73464-579E-4242-9871-950ADC190F0B}" type="datetimeFigureOut">
              <a:rPr lang="tr-TR" smtClean="0"/>
              <a:pPr/>
              <a:t>11.2.2018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9300CA-CFBC-46FE-8E10-533AAA938D78}" type="slidenum">
              <a:rPr lang="tr-TR" smtClean="0"/>
              <a:pPr/>
              <a:t>‹#›</a:t>
            </a:fld>
            <a:endParaRPr lang="tr-TR"/>
          </a:p>
        </p:txBody>
      </p:sp>
    </p:spTree>
    <p:extLst>
      <p:ext uri="{BB962C8B-B14F-4D97-AF65-F5344CB8AC3E}">
        <p14:creationId xmlns:p14="http://schemas.microsoft.com/office/powerpoint/2010/main" val="3336028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4F73464-579E-4242-9871-950ADC190F0B}" type="datetimeFigureOut">
              <a:rPr lang="tr-TR" smtClean="0"/>
              <a:pPr/>
              <a:t>11.2.2018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F9300CA-CFBC-46FE-8E10-533AAA938D78}" type="slidenum">
              <a:rPr lang="tr-TR" smtClean="0"/>
              <a:pPr/>
              <a:t>‹#›</a:t>
            </a:fld>
            <a:endParaRPr lang="tr-TR"/>
          </a:p>
        </p:txBody>
      </p:sp>
    </p:spTree>
    <p:extLst>
      <p:ext uri="{BB962C8B-B14F-4D97-AF65-F5344CB8AC3E}">
        <p14:creationId xmlns:p14="http://schemas.microsoft.com/office/powerpoint/2010/main" val="223230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F73464-579E-4242-9871-950ADC190F0B}" type="datetimeFigureOut">
              <a:rPr lang="tr-TR" smtClean="0"/>
              <a:pPr/>
              <a:t>11.2.2018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9300CA-CFBC-46FE-8E10-533AAA938D78}" type="slidenum">
              <a:rPr lang="tr-TR" smtClean="0"/>
              <a:pPr/>
              <a:t>‹#›</a:t>
            </a:fld>
            <a:endParaRPr lang="tr-TR"/>
          </a:p>
        </p:txBody>
      </p:sp>
    </p:spTree>
    <p:extLst>
      <p:ext uri="{BB962C8B-B14F-4D97-AF65-F5344CB8AC3E}">
        <p14:creationId xmlns:p14="http://schemas.microsoft.com/office/powerpoint/2010/main" val="2057035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a:solidFill>
            <a:srgbClr val="FF0000"/>
          </a:solidFill>
        </p:spPr>
        <p:txBody>
          <a:bodyPr>
            <a:normAutofit/>
          </a:bodyPr>
          <a:lstStyle/>
          <a:p>
            <a:r>
              <a:rPr lang="tr-TR" sz="3200" dirty="0" smtClean="0"/>
              <a:t>E-DEVLET VE SAĞLIK HİZMETLERİNDE             HASTANE BİLGİ SİSTEMİ</a:t>
            </a:r>
            <a:endParaRPr lang="tr-TR" sz="3200" dirty="0"/>
          </a:p>
        </p:txBody>
      </p:sp>
      <p:pic>
        <p:nvPicPr>
          <p:cNvPr id="6" name="İçerik Yer Tutucusu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1447229"/>
            <a:ext cx="9144000" cy="1440160"/>
          </a:xfrm>
        </p:spPr>
      </p:pic>
      <p:sp>
        <p:nvSpPr>
          <p:cNvPr id="8" name="Dikdörtgen 7"/>
          <p:cNvSpPr/>
          <p:nvPr/>
        </p:nvSpPr>
        <p:spPr>
          <a:xfrm>
            <a:off x="150233" y="3090733"/>
            <a:ext cx="9001000" cy="923330"/>
          </a:xfrm>
          <a:prstGeom prst="rect">
            <a:avLst/>
          </a:prstGeom>
        </p:spPr>
        <p:txBody>
          <a:bodyPr wrap="square">
            <a:spAutoFit/>
          </a:bodyPr>
          <a:lstStyle/>
          <a:p>
            <a:pPr lvl="0"/>
            <a:r>
              <a:rPr lang="tr-TR" dirty="0" smtClean="0">
                <a:solidFill>
                  <a:prstClr val="black"/>
                </a:solidFill>
              </a:rPr>
              <a:t>.</a:t>
            </a:r>
            <a:endParaRPr lang="tr-TR" dirty="0">
              <a:solidFill>
                <a:prstClr val="black"/>
              </a:solidFill>
            </a:endParaRPr>
          </a:p>
          <a:p>
            <a:r>
              <a:rPr lang="tr-TR" dirty="0" smtClean="0"/>
              <a:t> </a:t>
            </a:r>
          </a:p>
          <a:p>
            <a:endParaRPr lang="tr-TR" dirty="0"/>
          </a:p>
        </p:txBody>
      </p:sp>
      <p:sp>
        <p:nvSpPr>
          <p:cNvPr id="10" name="Dikdörtgen 9"/>
          <p:cNvSpPr/>
          <p:nvPr/>
        </p:nvSpPr>
        <p:spPr>
          <a:xfrm>
            <a:off x="137754" y="2757880"/>
            <a:ext cx="8958271" cy="3416320"/>
          </a:xfrm>
          <a:prstGeom prst="rect">
            <a:avLst/>
          </a:prstGeom>
        </p:spPr>
        <p:txBody>
          <a:bodyPr wrap="square">
            <a:spAutoFit/>
          </a:bodyPr>
          <a:lstStyle/>
          <a:p>
            <a:pPr algn="just"/>
            <a:r>
              <a:rPr lang="tr-TR" dirty="0">
                <a:solidFill>
                  <a:prstClr val="black"/>
                </a:solidFill>
              </a:rPr>
              <a:t>Yaşadığımız bilgi çağında teknoloji günden güne gelişmekte ve ilerlemektedir.  Sürekli gelişim içinde olan bu teknoloji kullanabilecek, nitelikli elamanlara her zaman ihtiyaç vardır. Bu yüzden gelişmiş toplumlar yatırımda önceliği insanın  gelişimine verirler. Günümüz devletleri bu bilgi çağını yakında takip etmektedir. Topluma daha iyi hizmet vermek, kamu hizmetlerinin daha etkin ve hızlı  çalışmasını sağlamak  için Devletler bilgi ve iletişim teknolojisini fazla kullanmaya başlamış böylece e-devlet kavramı ortaya </a:t>
            </a:r>
            <a:r>
              <a:rPr lang="tr-TR" dirty="0" smtClean="0">
                <a:solidFill>
                  <a:prstClr val="black"/>
                </a:solidFill>
              </a:rPr>
              <a:t>çıkmıştır.</a:t>
            </a:r>
          </a:p>
          <a:p>
            <a:pPr algn="just"/>
            <a:r>
              <a:rPr lang="tr-TR" dirty="0" smtClean="0">
                <a:solidFill>
                  <a:prstClr val="black"/>
                </a:solidFill>
              </a:rPr>
              <a:t>E-Devlet </a:t>
            </a:r>
            <a:r>
              <a:rPr lang="tr-TR" dirty="0" smtClean="0"/>
              <a:t>vatandaşlara </a:t>
            </a:r>
            <a:r>
              <a:rPr lang="tr-TR" dirty="0"/>
              <a:t>devlet tarafından verilen hizmetlerin elektronik ortamda sunulması </a:t>
            </a:r>
            <a:r>
              <a:rPr lang="tr-TR" dirty="0" smtClean="0"/>
              <a:t>demektir. </a:t>
            </a:r>
            <a:endParaRPr lang="tr-TR" dirty="0" smtClean="0">
              <a:solidFill>
                <a:prstClr val="black"/>
              </a:solidFill>
            </a:endParaRPr>
          </a:p>
          <a:p>
            <a:pPr algn="just"/>
            <a:endParaRPr lang="tr-TR" dirty="0">
              <a:solidFill>
                <a:prstClr val="black"/>
              </a:solidFill>
            </a:endParaRPr>
          </a:p>
          <a:p>
            <a:pPr algn="just"/>
            <a:endParaRPr lang="tr-TR" dirty="0" smtClean="0">
              <a:solidFill>
                <a:prstClr val="black"/>
              </a:solidFill>
            </a:endParaRPr>
          </a:p>
          <a:p>
            <a:pPr algn="just"/>
            <a:endParaRPr lang="tr-TR" dirty="0">
              <a:solidFill>
                <a:prstClr val="black"/>
              </a:solidFill>
            </a:endParaRPr>
          </a:p>
          <a:p>
            <a:pPr algn="just"/>
            <a:endParaRPr lang="tr-TR" dirty="0"/>
          </a:p>
        </p:txBody>
      </p:sp>
    </p:spTree>
    <p:extLst>
      <p:ext uri="{BB962C8B-B14F-4D97-AF65-F5344CB8AC3E}">
        <p14:creationId xmlns:p14="http://schemas.microsoft.com/office/powerpoint/2010/main" val="3544467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2218258"/>
          </a:xfrm>
          <a:solidFill>
            <a:schemeClr val="accent5">
              <a:lumMod val="75000"/>
            </a:schemeClr>
          </a:solidFill>
        </p:spPr>
        <p:txBody>
          <a:bodyPr>
            <a:normAutofit/>
          </a:bodyPr>
          <a:lstStyle/>
          <a:p>
            <a:r>
              <a:rPr lang="tr-TR" sz="3200" dirty="0" smtClean="0"/>
              <a:t>HASTANE BİLGİ SİSTEMLERİNDE BULUNMASI GEREKEN ÖZELLİKLER </a:t>
            </a:r>
            <a:r>
              <a:rPr lang="tr-TR" dirty="0" smtClean="0"/>
              <a:t/>
            </a:r>
            <a:br>
              <a:rPr lang="tr-TR" dirty="0" smtClean="0"/>
            </a:br>
            <a:endParaRPr lang="tr-TR" dirty="0"/>
          </a:p>
        </p:txBody>
      </p:sp>
      <p:sp>
        <p:nvSpPr>
          <p:cNvPr id="3" name="İçerik Yer Tutucusu 2"/>
          <p:cNvSpPr>
            <a:spLocks noGrp="1"/>
          </p:cNvSpPr>
          <p:nvPr>
            <p:ph idx="1"/>
          </p:nvPr>
        </p:nvSpPr>
        <p:spPr>
          <a:xfrm>
            <a:off x="457200" y="2780928"/>
            <a:ext cx="8229600" cy="3345235"/>
          </a:xfrm>
        </p:spPr>
        <p:txBody>
          <a:bodyPr>
            <a:normAutofit/>
          </a:bodyPr>
          <a:lstStyle/>
          <a:p>
            <a:r>
              <a:rPr lang="tr-TR" sz="2000" dirty="0" smtClean="0"/>
              <a:t>Tüm HYBS  PROGRAMLARI O KURUMUN İŞLEYİŞİNE UYGUN OLMALI </a:t>
            </a:r>
          </a:p>
          <a:p>
            <a:r>
              <a:rPr lang="tr-TR" sz="2000" dirty="0" smtClean="0"/>
              <a:t>KOLAY KULLANIŞLI OLMALI</a:t>
            </a:r>
          </a:p>
          <a:p>
            <a:r>
              <a:rPr lang="tr-TR" sz="2000" dirty="0" smtClean="0"/>
              <a:t>PROGRAM KENDİ İÇİNDE ENTEGRE OLMALI</a:t>
            </a:r>
          </a:p>
          <a:p>
            <a:r>
              <a:rPr lang="tr-TR" sz="2000" dirty="0" smtClean="0"/>
              <a:t>YETKİLER ÇERÇEVESİNDE SİLME EKLEME GÜNCELLEME İŞLEMLERİ YAPILMALI VE KAYDI TUTULMALIDIR.</a:t>
            </a:r>
          </a:p>
          <a:p>
            <a:r>
              <a:rPr lang="tr-TR" sz="2000" dirty="0" smtClean="0"/>
              <a:t>BİLGİ VE GİZLİLİK GÜVENLİĞİ SAĞLAM OLMALI</a:t>
            </a:r>
          </a:p>
          <a:p>
            <a:r>
              <a:rPr lang="tr-TR" sz="2000" dirty="0" smtClean="0"/>
              <a:t>PARAMETRİK BİR YAPIYA SAHİP OLMALI </a:t>
            </a:r>
          </a:p>
          <a:p>
            <a:endParaRPr lang="tr-TR" sz="2000" dirty="0" smtClean="0"/>
          </a:p>
        </p:txBody>
      </p:sp>
    </p:spTree>
    <p:extLst>
      <p:ext uri="{BB962C8B-B14F-4D97-AF65-F5344CB8AC3E}">
        <p14:creationId xmlns:p14="http://schemas.microsoft.com/office/powerpoint/2010/main" val="748649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bg1">
              <a:lumMod val="75000"/>
            </a:schemeClr>
          </a:solidFill>
        </p:spPr>
        <p:txBody>
          <a:bodyPr>
            <a:normAutofit/>
          </a:bodyPr>
          <a:lstStyle/>
          <a:p>
            <a:pPr algn="l"/>
            <a:r>
              <a:rPr lang="tr-TR" sz="3200" dirty="0" smtClean="0"/>
              <a:t>Hastane Bilgi Sisteminde Yer Alan Modüller</a:t>
            </a:r>
            <a:endParaRPr lang="tr-TR" sz="3200" dirty="0"/>
          </a:p>
        </p:txBody>
      </p:sp>
      <p:sp>
        <p:nvSpPr>
          <p:cNvPr id="3" name="İçerik Yer Tutucusu 2"/>
          <p:cNvSpPr>
            <a:spLocks noGrp="1"/>
          </p:cNvSpPr>
          <p:nvPr>
            <p:ph idx="1"/>
          </p:nvPr>
        </p:nvSpPr>
        <p:spPr/>
        <p:txBody>
          <a:bodyPr/>
          <a:lstStyle/>
          <a:p>
            <a:r>
              <a:rPr lang="tr-TR" dirty="0" smtClean="0"/>
              <a:t>Klinik bilgi sistemi</a:t>
            </a:r>
          </a:p>
          <a:p>
            <a:r>
              <a:rPr lang="tr-TR" dirty="0" smtClean="0"/>
              <a:t>İdari ve Finansal sistemler</a:t>
            </a:r>
          </a:p>
          <a:p>
            <a:r>
              <a:rPr lang="tr-TR" dirty="0" smtClean="0"/>
              <a:t>Stratejik karar destek sistemleri </a:t>
            </a:r>
            <a:endParaRPr lang="tr-TR" dirty="0"/>
          </a:p>
        </p:txBody>
      </p:sp>
    </p:spTree>
    <p:extLst>
      <p:ext uri="{BB962C8B-B14F-4D97-AF65-F5344CB8AC3E}">
        <p14:creationId xmlns:p14="http://schemas.microsoft.com/office/powerpoint/2010/main" val="4675180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accent2">
              <a:lumMod val="60000"/>
              <a:lumOff val="40000"/>
            </a:schemeClr>
          </a:solidFill>
        </p:spPr>
        <p:txBody>
          <a:bodyPr>
            <a:normAutofit/>
          </a:bodyPr>
          <a:lstStyle/>
          <a:p>
            <a:pPr algn="l"/>
            <a:r>
              <a:rPr lang="tr-TR" sz="3200" dirty="0" smtClean="0"/>
              <a:t>Klinik Enformasyon Sistemleri  </a:t>
            </a:r>
            <a:r>
              <a:rPr lang="tr-TR" sz="3200" dirty="0" smtClean="0">
                <a:solidFill>
                  <a:schemeClr val="tx1">
                    <a:lumMod val="75000"/>
                    <a:lumOff val="25000"/>
                  </a:schemeClr>
                </a:solidFill>
              </a:rPr>
              <a:t>(</a:t>
            </a:r>
            <a:r>
              <a:rPr lang="tr-TR" sz="3200" dirty="0" err="1" smtClean="0">
                <a:solidFill>
                  <a:schemeClr val="tx1">
                    <a:lumMod val="75000"/>
                    <a:lumOff val="25000"/>
                  </a:schemeClr>
                </a:solidFill>
              </a:rPr>
              <a:t>Clinical</a:t>
            </a:r>
            <a:r>
              <a:rPr lang="tr-TR" sz="3200" dirty="0" smtClean="0">
                <a:solidFill>
                  <a:schemeClr val="tx1">
                    <a:lumMod val="75000"/>
                    <a:lumOff val="25000"/>
                  </a:schemeClr>
                </a:solidFill>
              </a:rPr>
              <a:t> Information </a:t>
            </a:r>
            <a:r>
              <a:rPr lang="tr-TR" sz="3200" dirty="0" err="1" smtClean="0">
                <a:solidFill>
                  <a:schemeClr val="tx1">
                    <a:lumMod val="75000"/>
                    <a:lumOff val="25000"/>
                  </a:schemeClr>
                </a:solidFill>
              </a:rPr>
              <a:t>Systems</a:t>
            </a:r>
            <a:r>
              <a:rPr lang="tr-TR" sz="3200" dirty="0" smtClean="0">
                <a:solidFill>
                  <a:schemeClr val="tx1">
                    <a:lumMod val="75000"/>
                    <a:lumOff val="25000"/>
                  </a:schemeClr>
                </a:solidFill>
              </a:rPr>
              <a:t> )</a:t>
            </a:r>
            <a:endParaRPr lang="tr-TR" sz="3200" dirty="0">
              <a:solidFill>
                <a:schemeClr val="tx1">
                  <a:lumMod val="75000"/>
                  <a:lumOff val="25000"/>
                </a:schemeClr>
              </a:solidFill>
            </a:endParaRPr>
          </a:p>
        </p:txBody>
      </p:sp>
      <p:sp>
        <p:nvSpPr>
          <p:cNvPr id="3" name="İçerik Yer Tutucusu 2"/>
          <p:cNvSpPr>
            <a:spLocks noGrp="1"/>
          </p:cNvSpPr>
          <p:nvPr>
            <p:ph idx="1"/>
          </p:nvPr>
        </p:nvSpPr>
        <p:spPr/>
        <p:txBody>
          <a:bodyPr>
            <a:normAutofit/>
          </a:bodyPr>
          <a:lstStyle/>
          <a:p>
            <a:r>
              <a:rPr lang="tr-TR" sz="2400" dirty="0" smtClean="0"/>
              <a:t>Hasta bakımı ile doğrudan yada dolaylı ilgisi olan sistemdir .</a:t>
            </a:r>
          </a:p>
          <a:p>
            <a:pPr marL="457200" indent="-457200">
              <a:buFont typeface="+mj-lt"/>
              <a:buAutoNum type="arabicPeriod"/>
            </a:pPr>
            <a:r>
              <a:rPr lang="tr-TR" sz="2400" dirty="0" smtClean="0"/>
              <a:t>Bilgisayar Temeli Hasta Kaydı</a:t>
            </a:r>
          </a:p>
          <a:p>
            <a:pPr marL="457200" indent="-457200">
              <a:buFont typeface="+mj-lt"/>
              <a:buAutoNum type="arabicPeriod"/>
            </a:pPr>
            <a:r>
              <a:rPr lang="tr-TR" sz="2400" dirty="0" smtClean="0"/>
              <a:t>Laboratuvar Enformasyon Sistemleri</a:t>
            </a:r>
          </a:p>
          <a:p>
            <a:pPr marL="457200" indent="-457200">
              <a:buFont typeface="+mj-lt"/>
              <a:buAutoNum type="arabicPeriod"/>
            </a:pPr>
            <a:r>
              <a:rPr lang="tr-TR" sz="2400" dirty="0" smtClean="0"/>
              <a:t>İlaç Enformasyon Sistemleri</a:t>
            </a:r>
          </a:p>
          <a:p>
            <a:pPr marL="457200" indent="-457200">
              <a:buFont typeface="+mj-lt"/>
              <a:buAutoNum type="arabicPeriod"/>
            </a:pPr>
            <a:r>
              <a:rPr lang="tr-TR" sz="2400" dirty="0" smtClean="0"/>
              <a:t>Radyoloji Enformasyon Sistemleri</a:t>
            </a:r>
          </a:p>
          <a:p>
            <a:pPr marL="457200" indent="-457200">
              <a:buFont typeface="+mj-lt"/>
              <a:buAutoNum type="arabicPeriod"/>
            </a:pPr>
            <a:r>
              <a:rPr lang="tr-TR" sz="2400" dirty="0" smtClean="0"/>
              <a:t>Hemşirelik Enformasyon Sistemleri</a:t>
            </a:r>
          </a:p>
          <a:p>
            <a:pPr marL="457200" indent="-457200">
              <a:buFont typeface="+mj-lt"/>
              <a:buAutoNum type="arabicPeriod"/>
            </a:pPr>
            <a:r>
              <a:rPr lang="tr-TR" sz="2400" dirty="0" smtClean="0"/>
              <a:t>Klinik karar Destek Sistemleri</a:t>
            </a:r>
          </a:p>
          <a:p>
            <a:pPr marL="0" indent="0">
              <a:buNone/>
            </a:pPr>
            <a:endParaRPr lang="tr-TR" sz="2400" dirty="0" smtClean="0"/>
          </a:p>
          <a:p>
            <a:pPr marL="0" indent="0">
              <a:buNone/>
            </a:pPr>
            <a:endParaRPr lang="tr-TR" sz="2400" dirty="0"/>
          </a:p>
        </p:txBody>
      </p:sp>
    </p:spTree>
    <p:extLst>
      <p:ext uri="{BB962C8B-B14F-4D97-AF65-F5344CB8AC3E}">
        <p14:creationId xmlns:p14="http://schemas.microsoft.com/office/powerpoint/2010/main" val="1665087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rgbClr val="FFC000"/>
          </a:solidFill>
        </p:spPr>
        <p:txBody>
          <a:bodyPr>
            <a:normAutofit/>
          </a:bodyPr>
          <a:lstStyle/>
          <a:p>
            <a:pPr algn="l"/>
            <a:r>
              <a:rPr lang="tr-TR" sz="3200" dirty="0" smtClean="0"/>
              <a:t>Yönetim Enformasyon Sistemleri</a:t>
            </a:r>
            <a:br>
              <a:rPr lang="tr-TR" sz="3200" dirty="0" smtClean="0"/>
            </a:br>
            <a:endParaRPr lang="tr-TR" sz="3200" dirty="0"/>
          </a:p>
        </p:txBody>
      </p:sp>
      <p:sp>
        <p:nvSpPr>
          <p:cNvPr id="3" name="İçerik Yer Tutucusu 2"/>
          <p:cNvSpPr>
            <a:spLocks noGrp="1"/>
          </p:cNvSpPr>
          <p:nvPr>
            <p:ph idx="1"/>
          </p:nvPr>
        </p:nvSpPr>
        <p:spPr/>
        <p:txBody>
          <a:bodyPr>
            <a:normAutofit lnSpcReduction="10000"/>
          </a:bodyPr>
          <a:lstStyle/>
          <a:p>
            <a:r>
              <a:rPr lang="tr-TR" sz="2400" dirty="0"/>
              <a:t>Y</a:t>
            </a:r>
            <a:r>
              <a:rPr lang="tr-TR" sz="2400" dirty="0" smtClean="0"/>
              <a:t>önetsel </a:t>
            </a:r>
            <a:r>
              <a:rPr lang="tr-TR" sz="2400" dirty="0"/>
              <a:t>fonksiyon ve kararlarda bilginin öneminin anlaşılmasıyla, yöneticilerin doğru bilgiye, doğru zamanda ve doğru kanallardan erişebilmelerini </a:t>
            </a:r>
            <a:r>
              <a:rPr lang="tr-TR" sz="2400" dirty="0" smtClean="0"/>
              <a:t>sağlamak amacıyla</a:t>
            </a:r>
            <a:r>
              <a:rPr lang="tr-TR" sz="2400" dirty="0"/>
              <a:t> </a:t>
            </a:r>
            <a:r>
              <a:rPr lang="tr-TR" sz="2400" b="1" dirty="0"/>
              <a:t>sistem</a:t>
            </a:r>
            <a:r>
              <a:rPr lang="tr-TR" sz="2400" dirty="0"/>
              <a:t> yaklaşımının </a:t>
            </a:r>
            <a:r>
              <a:rPr lang="tr-TR" sz="2400" b="1" dirty="0"/>
              <a:t>yönetime</a:t>
            </a:r>
            <a:r>
              <a:rPr lang="tr-TR" sz="2400" dirty="0"/>
              <a:t> uygulanması ile ortaya çıkmıştır</a:t>
            </a:r>
            <a:r>
              <a:rPr lang="tr-TR" sz="2400" dirty="0" smtClean="0"/>
              <a:t>.</a:t>
            </a:r>
          </a:p>
          <a:p>
            <a:r>
              <a:rPr lang="tr-TR" sz="2400" dirty="0" smtClean="0"/>
              <a:t>Sağlık hizmetleri organizasyonlarında  yönetim bilgi sistemleri alsın da bölümsel düzeyde işlev görür .</a:t>
            </a:r>
          </a:p>
          <a:p>
            <a:pPr marL="457200" indent="-457200">
              <a:buFont typeface="+mj-lt"/>
              <a:buAutoNum type="arabicPeriod"/>
            </a:pPr>
            <a:r>
              <a:rPr lang="tr-TR" sz="2400" dirty="0" smtClean="0"/>
              <a:t>Muhasebe ve Finansal Yönetimi Sistemleri</a:t>
            </a:r>
          </a:p>
          <a:p>
            <a:pPr marL="457200" indent="-457200">
              <a:buFont typeface="+mj-lt"/>
              <a:buAutoNum type="arabicPeriod"/>
            </a:pPr>
            <a:r>
              <a:rPr lang="tr-TR" sz="2400" dirty="0" smtClean="0"/>
              <a:t>Programlama Sistemleri</a:t>
            </a:r>
          </a:p>
          <a:p>
            <a:pPr marL="457200" indent="-457200">
              <a:buFont typeface="+mj-lt"/>
              <a:buAutoNum type="arabicPeriod"/>
            </a:pPr>
            <a:r>
              <a:rPr lang="tr-TR" sz="2400" dirty="0" smtClean="0"/>
              <a:t>insan Kaynakları Yönetimi Sistemleri</a:t>
            </a:r>
          </a:p>
          <a:p>
            <a:pPr marL="457200" indent="-457200">
              <a:buFont typeface="+mj-lt"/>
              <a:buAutoNum type="arabicPeriod"/>
            </a:pPr>
            <a:r>
              <a:rPr lang="tr-TR" sz="2400" dirty="0" smtClean="0"/>
              <a:t>Malzeme Yönetimi Sistemleri</a:t>
            </a:r>
          </a:p>
          <a:p>
            <a:pPr marL="457200" indent="-457200">
              <a:buFont typeface="+mj-lt"/>
              <a:buAutoNum type="arabicPeriod"/>
            </a:pPr>
            <a:r>
              <a:rPr lang="tr-TR" sz="2400" dirty="0" smtClean="0"/>
              <a:t>Ofis Otomasyonu </a:t>
            </a:r>
          </a:p>
        </p:txBody>
      </p:sp>
    </p:spTree>
    <p:extLst>
      <p:ext uri="{BB962C8B-B14F-4D97-AF65-F5344CB8AC3E}">
        <p14:creationId xmlns:p14="http://schemas.microsoft.com/office/powerpoint/2010/main" val="615006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7580" y="0"/>
            <a:ext cx="9171579" cy="749945"/>
          </a:xfrm>
          <a:solidFill>
            <a:srgbClr val="00B0F0"/>
          </a:solidFill>
        </p:spPr>
        <p:txBody>
          <a:bodyPr>
            <a:normAutofit/>
          </a:bodyPr>
          <a:lstStyle/>
          <a:p>
            <a:r>
              <a:rPr lang="tr-TR" sz="3200" dirty="0" smtClean="0">
                <a:solidFill>
                  <a:schemeClr val="tx1">
                    <a:lumMod val="95000"/>
                    <a:lumOff val="5000"/>
                  </a:schemeClr>
                </a:solidFill>
              </a:rPr>
              <a:t>E-DEVLET UYGULAMALARININ AMAÇLARI</a:t>
            </a:r>
            <a:endParaRPr lang="tr-TR" sz="3200" dirty="0">
              <a:solidFill>
                <a:schemeClr val="tx1">
                  <a:lumMod val="95000"/>
                  <a:lumOff val="5000"/>
                </a:schemeClr>
              </a:solidFill>
            </a:endParaRPr>
          </a:p>
        </p:txBody>
      </p:sp>
      <p:sp>
        <p:nvSpPr>
          <p:cNvPr id="3" name="Alt Başlık 2"/>
          <p:cNvSpPr>
            <a:spLocks noGrp="1"/>
          </p:cNvSpPr>
          <p:nvPr>
            <p:ph type="subTitle" idx="1"/>
          </p:nvPr>
        </p:nvSpPr>
        <p:spPr>
          <a:xfrm>
            <a:off x="0" y="764704"/>
            <a:ext cx="7772400" cy="4874096"/>
          </a:xfrm>
          <a:solidFill>
            <a:schemeClr val="bg1"/>
          </a:solidFill>
        </p:spPr>
        <p:txBody>
          <a:bodyPr>
            <a:normAutofit/>
          </a:bodyPr>
          <a:lstStyle/>
          <a:p>
            <a:pPr marL="342900" indent="-342900" algn="l">
              <a:buFont typeface="Arial" pitchFamily="34" charset="0"/>
              <a:buChar char="•"/>
            </a:pPr>
            <a:r>
              <a:rPr lang="tr-TR" sz="2400" dirty="0" smtClean="0"/>
              <a:t>Devlet hizmetlerinin vatandaşa en kolay ve en etkin yoldan kaliteli hızlı kesintisiz ve güvenilir bir şekilde ulaştırılması hedeflenmektedir  </a:t>
            </a:r>
          </a:p>
          <a:p>
            <a:pPr marL="342900" indent="-342900" algn="l">
              <a:buFont typeface="Arial" pitchFamily="34" charset="0"/>
              <a:buChar char="•"/>
            </a:pPr>
            <a:r>
              <a:rPr lang="tr-TR" sz="2400" dirty="0" smtClean="0"/>
              <a:t>Her düzeyde vatandaşın yönetime katılımını sağlamak </a:t>
            </a:r>
          </a:p>
          <a:p>
            <a:pPr marL="342900" indent="-342900" algn="l">
              <a:buFont typeface="Arial" pitchFamily="34" charset="0"/>
              <a:buChar char="•"/>
            </a:pPr>
            <a:r>
              <a:rPr lang="tr-TR" sz="2400" dirty="0" smtClean="0"/>
              <a:t>Devletin şeffaflaşmasını sağlamak </a:t>
            </a:r>
          </a:p>
          <a:p>
            <a:pPr marL="342900" indent="-342900" algn="l">
              <a:buFont typeface="Arial" pitchFamily="34" charset="0"/>
              <a:buChar char="•"/>
            </a:pPr>
            <a:r>
              <a:rPr lang="tr-TR" sz="2400" dirty="0" smtClean="0"/>
              <a:t>Toplum hayatını kolaylaştırmak  </a:t>
            </a:r>
          </a:p>
          <a:p>
            <a:pPr marL="342900" indent="-342900" algn="l">
              <a:buFont typeface="Arial" pitchFamily="34" charset="0"/>
              <a:buChar char="•"/>
            </a:pPr>
            <a:r>
              <a:rPr lang="tr-TR" sz="2400" dirty="0" smtClean="0"/>
              <a:t>Devletin işleyişini daha hızlı ve etkin hale </a:t>
            </a:r>
            <a:r>
              <a:rPr lang="tr-TR" sz="2400" dirty="0" err="1" smtClean="0"/>
              <a:t>getirmekir</a:t>
            </a:r>
            <a:endParaRPr lang="tr-TR" sz="2400" dirty="0" smtClean="0"/>
          </a:p>
        </p:txBody>
      </p:sp>
    </p:spTree>
    <p:extLst>
      <p:ext uri="{BB962C8B-B14F-4D97-AF65-F5344CB8AC3E}">
        <p14:creationId xmlns:p14="http://schemas.microsoft.com/office/powerpoint/2010/main" val="4137358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bg1">
              <a:lumMod val="85000"/>
            </a:schemeClr>
          </a:solidFill>
        </p:spPr>
        <p:txBody>
          <a:bodyPr>
            <a:normAutofit/>
          </a:bodyPr>
          <a:lstStyle/>
          <a:p>
            <a:r>
              <a:rPr lang="tr-TR" sz="3200" dirty="0" smtClean="0"/>
              <a:t>E-DEVLET UYGULAMALARININ YARARLARI</a:t>
            </a:r>
            <a:endParaRPr lang="tr-TR" sz="3200" dirty="0"/>
          </a:p>
        </p:txBody>
      </p:sp>
      <p:sp>
        <p:nvSpPr>
          <p:cNvPr id="3" name="İçerik Yer Tutucusu 2"/>
          <p:cNvSpPr>
            <a:spLocks noGrp="1"/>
          </p:cNvSpPr>
          <p:nvPr>
            <p:ph idx="1"/>
          </p:nvPr>
        </p:nvSpPr>
        <p:spPr/>
        <p:txBody>
          <a:bodyPr>
            <a:normAutofit/>
          </a:bodyPr>
          <a:lstStyle/>
          <a:p>
            <a:r>
              <a:rPr lang="tr-TR" sz="2400" dirty="0" smtClean="0"/>
              <a:t>Hızlı iş  yapmak</a:t>
            </a:r>
          </a:p>
          <a:p>
            <a:r>
              <a:rPr lang="tr-TR" sz="2400" dirty="0" smtClean="0"/>
              <a:t>Zamansal kazanç sağlamak</a:t>
            </a:r>
          </a:p>
          <a:p>
            <a:r>
              <a:rPr lang="tr-TR" sz="2400" dirty="0" smtClean="0"/>
              <a:t>Düşük maliyet </a:t>
            </a:r>
          </a:p>
          <a:p>
            <a:r>
              <a:rPr lang="tr-TR" sz="2400" dirty="0" smtClean="0"/>
              <a:t>Bireysel katılımda artış</a:t>
            </a:r>
          </a:p>
          <a:p>
            <a:r>
              <a:rPr lang="tr-TR" sz="2400" dirty="0" smtClean="0"/>
              <a:t>Hayat kalitesi  artırmak </a:t>
            </a:r>
          </a:p>
          <a:p>
            <a:r>
              <a:rPr lang="tr-TR" sz="2400" dirty="0" smtClean="0"/>
              <a:t>Kağıt bağımlılığı ve kullanımı  azalacaktır</a:t>
            </a:r>
          </a:p>
          <a:p>
            <a:r>
              <a:rPr lang="tr-TR" sz="2400" dirty="0" smtClean="0"/>
              <a:t>Güven ortamının artması</a:t>
            </a:r>
          </a:p>
          <a:p>
            <a:r>
              <a:rPr lang="tr-TR" sz="2400" dirty="0" smtClean="0"/>
              <a:t>Doğru bilgiye kısa sürede ulaşmak</a:t>
            </a:r>
          </a:p>
          <a:p>
            <a:r>
              <a:rPr lang="tr-TR" sz="2400" dirty="0" smtClean="0"/>
              <a:t>Ekonomi gelişime destek sağlaması </a:t>
            </a:r>
          </a:p>
          <a:p>
            <a:endParaRPr lang="tr-TR" sz="2400" dirty="0"/>
          </a:p>
        </p:txBody>
      </p:sp>
    </p:spTree>
    <p:extLst>
      <p:ext uri="{BB962C8B-B14F-4D97-AF65-F5344CB8AC3E}">
        <p14:creationId xmlns:p14="http://schemas.microsoft.com/office/powerpoint/2010/main" val="2879693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accent3"/>
          </a:solidFill>
        </p:spPr>
        <p:txBody>
          <a:bodyPr>
            <a:normAutofit/>
          </a:bodyPr>
          <a:lstStyle/>
          <a:p>
            <a:r>
              <a:rPr lang="tr-TR" sz="3200" dirty="0" smtClean="0"/>
              <a:t>E-DEVLET VE ÖZEL HAYATIN GİZLİLİĞİ,BİLGİ GÜVENLİĞİ</a:t>
            </a:r>
            <a:endParaRPr lang="tr-TR" sz="3200" dirty="0"/>
          </a:p>
        </p:txBody>
      </p:sp>
      <p:sp>
        <p:nvSpPr>
          <p:cNvPr id="3" name="İçerik Yer Tutucusu 2"/>
          <p:cNvSpPr>
            <a:spLocks noGrp="1"/>
          </p:cNvSpPr>
          <p:nvPr>
            <p:ph idx="1"/>
          </p:nvPr>
        </p:nvSpPr>
        <p:spPr/>
        <p:txBody>
          <a:bodyPr>
            <a:normAutofit/>
          </a:bodyPr>
          <a:lstStyle/>
          <a:p>
            <a:r>
              <a:rPr lang="tr-TR" sz="2400" dirty="0" smtClean="0"/>
              <a:t>Telif hakları ve kişisel verilerin güvenliği e-devlete aittir.</a:t>
            </a:r>
          </a:p>
          <a:p>
            <a:r>
              <a:rPr lang="tr-TR" sz="2400" dirty="0" smtClean="0"/>
              <a:t>3. şahıslarla ve kurum kuruluşlarla paylaşılamaz.</a:t>
            </a:r>
          </a:p>
          <a:p>
            <a:r>
              <a:rPr lang="tr-TR" sz="2400" dirty="0" smtClean="0"/>
              <a:t>Bilgiler yasal bir hükümlülük dışında kesinlikle paylaşılamaz.</a:t>
            </a:r>
          </a:p>
          <a:p>
            <a:r>
              <a:rPr lang="tr-TR" sz="2400" dirty="0" smtClean="0"/>
              <a:t>Bu bilgiler yalnızca sistem yöneticileri tarafında e-devlet sisteminin güvenliğini ve tutarlılığını sağlamaya yönelik  kullanılabilir.</a:t>
            </a:r>
          </a:p>
          <a:p>
            <a:r>
              <a:rPr lang="tr-TR" sz="2400" dirty="0" smtClean="0"/>
              <a:t>Sistem siber saldırılara karşı güvenlik duvarlarıyla </a:t>
            </a:r>
            <a:r>
              <a:rPr lang="tr-TR" sz="2400" dirty="0" err="1" smtClean="0"/>
              <a:t>korunulmaktadır</a:t>
            </a:r>
            <a:r>
              <a:rPr lang="tr-TR" sz="2400" dirty="0" smtClean="0"/>
              <a:t>.</a:t>
            </a:r>
          </a:p>
          <a:p>
            <a:pPr marL="0" indent="0">
              <a:buNone/>
            </a:pPr>
            <a:endParaRPr lang="tr-TR" sz="2400" dirty="0" smtClean="0"/>
          </a:p>
          <a:p>
            <a:endParaRPr lang="tr-TR" sz="2400" dirty="0"/>
          </a:p>
        </p:txBody>
      </p:sp>
    </p:spTree>
    <p:extLst>
      <p:ext uri="{BB962C8B-B14F-4D97-AF65-F5344CB8AC3E}">
        <p14:creationId xmlns:p14="http://schemas.microsoft.com/office/powerpoint/2010/main" val="3690888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tx1">
              <a:lumMod val="95000"/>
              <a:lumOff val="5000"/>
            </a:schemeClr>
          </a:solidFill>
        </p:spPr>
        <p:txBody>
          <a:bodyPr>
            <a:normAutofit/>
          </a:bodyPr>
          <a:lstStyle/>
          <a:p>
            <a:r>
              <a:rPr lang="tr-TR" sz="3200" dirty="0" smtClean="0">
                <a:solidFill>
                  <a:schemeClr val="bg1"/>
                </a:solidFill>
              </a:rPr>
              <a:t>DÜNYA E-DEVLET UYGULAMALARINDAN BAZILARI</a:t>
            </a:r>
            <a:endParaRPr lang="tr-TR" sz="3200" dirty="0">
              <a:solidFill>
                <a:schemeClr val="bg1"/>
              </a:solidFill>
            </a:endParaRPr>
          </a:p>
        </p:txBody>
      </p:sp>
      <p:sp>
        <p:nvSpPr>
          <p:cNvPr id="3" name="İçerik Yer Tutucusu 2"/>
          <p:cNvSpPr>
            <a:spLocks noGrp="1"/>
          </p:cNvSpPr>
          <p:nvPr>
            <p:ph idx="1"/>
          </p:nvPr>
        </p:nvSpPr>
        <p:spPr/>
        <p:txBody>
          <a:bodyPr/>
          <a:lstStyle/>
          <a:p>
            <a:r>
              <a:rPr lang="tr-TR" sz="2400" dirty="0" smtClean="0"/>
              <a:t>ASPA tarafında yapılan dünya çapında bir araştırmada </a:t>
            </a:r>
          </a:p>
          <a:p>
            <a:r>
              <a:rPr lang="tr-TR" sz="2400" dirty="0" smtClean="0"/>
              <a:t>Dünya e-devlet uygulamaları sırasında ülkemiz 182 ülke arasında 76.sırada yer almaktadır.</a:t>
            </a:r>
          </a:p>
          <a:p>
            <a:r>
              <a:rPr lang="tr-TR" sz="2400" dirty="0" smtClean="0"/>
              <a:t>1. Sırada ABD yer almaktadır </a:t>
            </a:r>
          </a:p>
          <a:p>
            <a:pPr marL="0" indent="0">
              <a:buNone/>
            </a:pPr>
            <a:endParaRPr lang="tr-TR" sz="2400" dirty="0" smtClean="0"/>
          </a:p>
          <a:p>
            <a:pPr marL="0" indent="0">
              <a:buNone/>
            </a:pPr>
            <a:endParaRPr lang="tr-TR" dirty="0"/>
          </a:p>
        </p:txBody>
      </p:sp>
    </p:spTree>
    <p:extLst>
      <p:ext uri="{BB962C8B-B14F-4D97-AF65-F5344CB8AC3E}">
        <p14:creationId xmlns:p14="http://schemas.microsoft.com/office/powerpoint/2010/main" val="1858876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accent2"/>
          </a:solidFill>
        </p:spPr>
        <p:txBody>
          <a:bodyPr>
            <a:normAutofit/>
          </a:bodyPr>
          <a:lstStyle/>
          <a:p>
            <a:r>
              <a:rPr lang="tr-TR" sz="3200" dirty="0" smtClean="0"/>
              <a:t>TÜRKİYE’DE ÖRNEK E-DEVLET UYGULMALARI</a:t>
            </a:r>
            <a:endParaRPr lang="tr-TR" sz="3200" dirty="0"/>
          </a:p>
        </p:txBody>
      </p:sp>
      <p:sp>
        <p:nvSpPr>
          <p:cNvPr id="3" name="İçerik Yer Tutucusu 2"/>
          <p:cNvSpPr>
            <a:spLocks noGrp="1"/>
          </p:cNvSpPr>
          <p:nvPr>
            <p:ph idx="1"/>
          </p:nvPr>
        </p:nvSpPr>
        <p:spPr/>
        <p:txBody>
          <a:bodyPr>
            <a:normAutofit/>
          </a:bodyPr>
          <a:lstStyle/>
          <a:p>
            <a:r>
              <a:rPr lang="tr-TR" sz="2400" dirty="0" smtClean="0"/>
              <a:t>Merkezi Nüfus İdaresi Sistemi (MERNİS)</a:t>
            </a:r>
          </a:p>
          <a:p>
            <a:r>
              <a:rPr lang="tr-TR" sz="2400" dirty="0" smtClean="0"/>
              <a:t>Kimlik Paylaşım Sistemi Projesi (KPS)</a:t>
            </a:r>
          </a:p>
          <a:p>
            <a:r>
              <a:rPr lang="tr-TR" sz="2400" dirty="0" smtClean="0"/>
              <a:t>Adres Kayıt Sistemi (AKS)</a:t>
            </a:r>
          </a:p>
          <a:p>
            <a:r>
              <a:rPr lang="tr-TR" sz="2400" dirty="0" smtClean="0"/>
              <a:t>Dijital Arşiv Projesi (DAP)</a:t>
            </a:r>
          </a:p>
          <a:p>
            <a:r>
              <a:rPr lang="tr-TR" sz="2400" dirty="0" smtClean="0"/>
              <a:t>Say  2000i Projesi</a:t>
            </a:r>
          </a:p>
          <a:p>
            <a:r>
              <a:rPr lang="tr-TR" sz="2400" dirty="0" smtClean="0"/>
              <a:t>Emniyet Bilgi Sistemi Projesi (POLNET)</a:t>
            </a:r>
          </a:p>
          <a:p>
            <a:r>
              <a:rPr lang="tr-TR" sz="2400" dirty="0" smtClean="0"/>
              <a:t>Vergi Daireleri </a:t>
            </a:r>
            <a:r>
              <a:rPr lang="tr-TR" sz="2400" dirty="0" err="1" smtClean="0"/>
              <a:t>Otomosyon</a:t>
            </a:r>
            <a:r>
              <a:rPr lang="tr-TR" sz="2400" dirty="0" smtClean="0"/>
              <a:t> Projesi (VEDOP)</a:t>
            </a:r>
          </a:p>
          <a:p>
            <a:r>
              <a:rPr lang="tr-TR" sz="2400" dirty="0" smtClean="0"/>
              <a:t>Tapu Kadastro Bilgi Sistemi Projesi (TAKBİS)</a:t>
            </a:r>
          </a:p>
          <a:p>
            <a:r>
              <a:rPr lang="tr-TR" sz="2400" dirty="0" err="1" smtClean="0"/>
              <a:t>Medula</a:t>
            </a:r>
            <a:endParaRPr lang="tr-TR" sz="2400" dirty="0" smtClean="0"/>
          </a:p>
          <a:p>
            <a:r>
              <a:rPr lang="tr-TR" sz="2400" dirty="0" smtClean="0"/>
              <a:t>E-imza </a:t>
            </a:r>
          </a:p>
        </p:txBody>
      </p:sp>
    </p:spTree>
    <p:extLst>
      <p:ext uri="{BB962C8B-B14F-4D97-AF65-F5344CB8AC3E}">
        <p14:creationId xmlns:p14="http://schemas.microsoft.com/office/powerpoint/2010/main" val="43077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rgbClr val="FFFF00"/>
          </a:solidFill>
        </p:spPr>
        <p:txBody>
          <a:bodyPr>
            <a:normAutofit/>
          </a:bodyPr>
          <a:lstStyle/>
          <a:p>
            <a:r>
              <a:rPr lang="tr-TR" sz="3200" dirty="0" smtClean="0"/>
              <a:t>HASTANE BİLGİ SİSTEMİ </a:t>
            </a:r>
            <a:endParaRPr lang="tr-TR" sz="3200" dirty="0"/>
          </a:p>
        </p:txBody>
      </p:sp>
      <p:sp>
        <p:nvSpPr>
          <p:cNvPr id="3" name="İçerik Yer Tutucusu 2"/>
          <p:cNvSpPr>
            <a:spLocks noGrp="1"/>
          </p:cNvSpPr>
          <p:nvPr>
            <p:ph idx="1"/>
          </p:nvPr>
        </p:nvSpPr>
        <p:spPr/>
        <p:txBody>
          <a:bodyPr>
            <a:normAutofit/>
          </a:bodyPr>
          <a:lstStyle/>
          <a:p>
            <a:pPr marL="0" indent="0">
              <a:buNone/>
            </a:pPr>
            <a:r>
              <a:rPr lang="tr-TR" sz="2400" dirty="0" smtClean="0"/>
              <a:t>Sağlık hizmetlerini veren kurumların kalite ve verimliliği artırmak maliyetlerini düşürmek, yönetim, denetim, planlama ve üretim ihtiyaçlarını belirlemek adına bilgisayar tabanlı sistemlere yönelmektedir.</a:t>
            </a:r>
          </a:p>
          <a:p>
            <a:pPr marL="0" indent="0">
              <a:buNone/>
            </a:pPr>
            <a:r>
              <a:rPr lang="tr-TR" sz="2400" dirty="0" smtClean="0"/>
              <a:t>Bu sistem daha iyi organizasyon oluşumunu sağlamakta ve yapılan işlemlerin daha sağlıklı olmasını sağlamaktadır</a:t>
            </a:r>
          </a:p>
        </p:txBody>
      </p:sp>
    </p:spTree>
    <p:extLst>
      <p:ext uri="{BB962C8B-B14F-4D97-AF65-F5344CB8AC3E}">
        <p14:creationId xmlns:p14="http://schemas.microsoft.com/office/powerpoint/2010/main" val="2192245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solidFill>
            <a:schemeClr val="accent3">
              <a:lumMod val="20000"/>
              <a:lumOff val="80000"/>
            </a:schemeClr>
          </a:solidFill>
        </p:spPr>
        <p:txBody>
          <a:bodyPr>
            <a:normAutofit/>
          </a:bodyPr>
          <a:lstStyle/>
          <a:p>
            <a:pPr algn="l"/>
            <a:r>
              <a:rPr lang="tr-TR" sz="3200" dirty="0" smtClean="0"/>
              <a:t>Sağlık Bilgi Sisteminin Amacı</a:t>
            </a:r>
            <a:endParaRPr lang="tr-TR" sz="3200" dirty="0"/>
          </a:p>
        </p:txBody>
      </p:sp>
      <p:pic>
        <p:nvPicPr>
          <p:cNvPr id="5" name="İçerik Yer Tutucusu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67544" y="1600200"/>
            <a:ext cx="8208912" cy="1252736"/>
          </a:xfrm>
          <a:solidFill>
            <a:schemeClr val="accent4"/>
          </a:solidFill>
        </p:spPr>
      </p:pic>
      <p:sp>
        <p:nvSpPr>
          <p:cNvPr id="4" name="Dikdörtgen 3"/>
          <p:cNvSpPr/>
          <p:nvPr/>
        </p:nvSpPr>
        <p:spPr>
          <a:xfrm>
            <a:off x="467544" y="2924944"/>
            <a:ext cx="8352928" cy="584775"/>
          </a:xfrm>
          <a:prstGeom prst="rect">
            <a:avLst/>
          </a:prstGeom>
          <a:solidFill>
            <a:schemeClr val="tx2">
              <a:lumMod val="40000"/>
              <a:lumOff val="60000"/>
            </a:schemeClr>
          </a:solidFill>
        </p:spPr>
        <p:txBody>
          <a:bodyPr wrap="square">
            <a:spAutoFit/>
          </a:bodyPr>
          <a:lstStyle/>
          <a:p>
            <a:r>
              <a:rPr lang="tr-TR" sz="3200" dirty="0" smtClean="0"/>
              <a:t>Sağlık Bilişimini Kullanma Nedenleri</a:t>
            </a:r>
            <a:endParaRPr lang="tr-TR" sz="3200" dirty="0"/>
          </a:p>
        </p:txBody>
      </p:sp>
      <p:sp>
        <p:nvSpPr>
          <p:cNvPr id="6" name="Dikdörtgen 5"/>
          <p:cNvSpPr/>
          <p:nvPr/>
        </p:nvSpPr>
        <p:spPr>
          <a:xfrm>
            <a:off x="464048" y="3744182"/>
            <a:ext cx="8356424" cy="707886"/>
          </a:xfrm>
          <a:prstGeom prst="rect">
            <a:avLst/>
          </a:prstGeom>
        </p:spPr>
        <p:txBody>
          <a:bodyPr wrap="square">
            <a:spAutoFit/>
          </a:bodyPr>
          <a:lstStyle/>
          <a:p>
            <a:pPr marL="285750" indent="-285750" algn="just">
              <a:buFont typeface="Arial" pitchFamily="34" charset="0"/>
              <a:buChar char="•"/>
            </a:pPr>
            <a:r>
              <a:rPr lang="tr-TR" sz="2000" dirty="0" smtClean="0"/>
              <a:t>Bilgileri takip etme depolamak, düzenlemek ve istediğimiz bilgiye kısa sürede ulaşmaktır </a:t>
            </a:r>
          </a:p>
        </p:txBody>
      </p:sp>
      <p:sp>
        <p:nvSpPr>
          <p:cNvPr id="7" name="Dikdörtgen 6"/>
          <p:cNvSpPr/>
          <p:nvPr/>
        </p:nvSpPr>
        <p:spPr>
          <a:xfrm>
            <a:off x="464048" y="1490881"/>
            <a:ext cx="8208912" cy="707886"/>
          </a:xfrm>
          <a:prstGeom prst="rect">
            <a:avLst/>
          </a:prstGeom>
        </p:spPr>
        <p:txBody>
          <a:bodyPr wrap="square">
            <a:spAutoFit/>
          </a:bodyPr>
          <a:lstStyle/>
          <a:p>
            <a:pPr marL="285750" indent="-285750">
              <a:buFont typeface="Arial" pitchFamily="34" charset="0"/>
              <a:buChar char="•"/>
            </a:pPr>
            <a:r>
              <a:rPr lang="tr-TR" sz="2000" dirty="0" smtClean="0">
                <a:solidFill>
                  <a:srgbClr val="FF0000"/>
                </a:solidFill>
              </a:rPr>
              <a:t>Hızlı, kesintisiz, etkin, verimli  ve herkesin faydalanacağı  geniş bir sağlık ağı oluşturmak</a:t>
            </a:r>
            <a:endParaRPr lang="tr-TR" sz="2000" dirty="0">
              <a:solidFill>
                <a:srgbClr val="FF0000"/>
              </a:solidFill>
            </a:endParaRPr>
          </a:p>
        </p:txBody>
      </p:sp>
    </p:spTree>
    <p:extLst>
      <p:ext uri="{BB962C8B-B14F-4D97-AF65-F5344CB8AC3E}">
        <p14:creationId xmlns:p14="http://schemas.microsoft.com/office/powerpoint/2010/main" val="2007635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85192" y="260648"/>
            <a:ext cx="8229600" cy="1143000"/>
          </a:xfrm>
          <a:solidFill>
            <a:schemeClr val="tx2">
              <a:lumMod val="40000"/>
              <a:lumOff val="60000"/>
            </a:schemeClr>
          </a:solidFill>
        </p:spPr>
        <p:txBody>
          <a:bodyPr>
            <a:normAutofit/>
          </a:bodyPr>
          <a:lstStyle/>
          <a:p>
            <a:r>
              <a:rPr lang="tr-TR" sz="3200" dirty="0" smtClean="0">
                <a:solidFill>
                  <a:srgbClr val="FF0000"/>
                </a:solidFill>
              </a:rPr>
              <a:t>TÜRKİYE’DE </a:t>
            </a:r>
            <a:r>
              <a:rPr lang="tr-TR" sz="3200" dirty="0" smtClean="0">
                <a:solidFill>
                  <a:schemeClr val="tx1">
                    <a:lumMod val="85000"/>
                    <a:lumOff val="15000"/>
                  </a:schemeClr>
                </a:solidFill>
              </a:rPr>
              <a:t>HASTANE</a:t>
            </a:r>
            <a:r>
              <a:rPr lang="tr-TR" sz="3200" dirty="0" smtClean="0">
                <a:solidFill>
                  <a:srgbClr val="FF0000"/>
                </a:solidFill>
              </a:rPr>
              <a:t> BİLGİ SİSTEMİ</a:t>
            </a:r>
            <a:endParaRPr lang="tr-TR" sz="3200" dirty="0">
              <a:solidFill>
                <a:srgbClr val="FF0000"/>
              </a:solidFill>
            </a:endParaRPr>
          </a:p>
        </p:txBody>
      </p:sp>
      <p:sp>
        <p:nvSpPr>
          <p:cNvPr id="3" name="İçerik Yer Tutucusu 2"/>
          <p:cNvSpPr>
            <a:spLocks noGrp="1"/>
          </p:cNvSpPr>
          <p:nvPr>
            <p:ph idx="1"/>
          </p:nvPr>
        </p:nvSpPr>
        <p:spPr>
          <a:xfrm>
            <a:off x="395536" y="1430083"/>
            <a:ext cx="8229600" cy="4525963"/>
          </a:xfrm>
        </p:spPr>
        <p:txBody>
          <a:bodyPr>
            <a:normAutofit/>
          </a:bodyPr>
          <a:lstStyle/>
          <a:p>
            <a:r>
              <a:rPr lang="tr-TR" sz="2000" dirty="0" smtClean="0"/>
              <a:t>Türkiye’deki hastane bilgi sistemlerinin amacı da hızlı etkin verimli  herkesin faydalanacağı bir sağlık ağı oluşturmak ve iç kargaşayı ortada kaldırmaktır </a:t>
            </a:r>
          </a:p>
          <a:p>
            <a:endParaRPr lang="tr-TR" sz="2000" dirty="0" smtClean="0"/>
          </a:p>
          <a:p>
            <a:endParaRPr lang="tr-TR" sz="2000" dirty="0" smtClean="0"/>
          </a:p>
        </p:txBody>
      </p:sp>
      <p:sp>
        <p:nvSpPr>
          <p:cNvPr id="7" name="Dikdörtgen 6"/>
          <p:cNvSpPr/>
          <p:nvPr/>
        </p:nvSpPr>
        <p:spPr>
          <a:xfrm>
            <a:off x="467544" y="3108290"/>
            <a:ext cx="8280920" cy="584775"/>
          </a:xfrm>
          <a:prstGeom prst="rect">
            <a:avLst/>
          </a:prstGeom>
          <a:solidFill>
            <a:schemeClr val="bg1">
              <a:lumMod val="75000"/>
            </a:schemeClr>
          </a:solidFill>
        </p:spPr>
        <p:txBody>
          <a:bodyPr wrap="square">
            <a:spAutoFit/>
          </a:bodyPr>
          <a:lstStyle/>
          <a:p>
            <a:pPr algn="ctr"/>
            <a:endParaRPr lang="tr-TR" sz="3200" dirty="0" smtClean="0"/>
          </a:p>
        </p:txBody>
      </p:sp>
      <p:sp>
        <p:nvSpPr>
          <p:cNvPr id="8" name="Dikdörtgen 7"/>
          <p:cNvSpPr/>
          <p:nvPr/>
        </p:nvSpPr>
        <p:spPr>
          <a:xfrm>
            <a:off x="539552" y="4437112"/>
            <a:ext cx="4572000" cy="461665"/>
          </a:xfrm>
          <a:prstGeom prst="rect">
            <a:avLst/>
          </a:prstGeom>
          <a:solidFill>
            <a:srgbClr val="C00000"/>
          </a:solidFill>
        </p:spPr>
        <p:txBody>
          <a:bodyPr>
            <a:spAutoFit/>
          </a:bodyPr>
          <a:lstStyle/>
          <a:p>
            <a:endParaRPr lang="tr-TR" sz="2400" b="1" dirty="0" smtClean="0"/>
          </a:p>
        </p:txBody>
      </p:sp>
    </p:spTree>
    <p:extLst>
      <p:ext uri="{BB962C8B-B14F-4D97-AF65-F5344CB8AC3E}">
        <p14:creationId xmlns:p14="http://schemas.microsoft.com/office/powerpoint/2010/main" val="275472251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532</Words>
  <Application>Microsoft Office PowerPoint</Application>
  <PresentationFormat>Ekran Gösterisi (4:3)</PresentationFormat>
  <Paragraphs>80</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Arial</vt:lpstr>
      <vt:lpstr>Calibri</vt:lpstr>
      <vt:lpstr>Ofis Teması</vt:lpstr>
      <vt:lpstr>E-DEVLET VE SAĞLIK HİZMETLERİNDE             HASTANE BİLGİ SİSTEMİ</vt:lpstr>
      <vt:lpstr>E-DEVLET UYGULAMALARININ AMAÇLARI</vt:lpstr>
      <vt:lpstr>E-DEVLET UYGULAMALARININ YARARLARI</vt:lpstr>
      <vt:lpstr>E-DEVLET VE ÖZEL HAYATIN GİZLİLİĞİ,BİLGİ GÜVENLİĞİ</vt:lpstr>
      <vt:lpstr>DÜNYA E-DEVLET UYGULAMALARINDAN BAZILARI</vt:lpstr>
      <vt:lpstr>TÜRKİYE’DE ÖRNEK E-DEVLET UYGULMALARI</vt:lpstr>
      <vt:lpstr>HASTANE BİLGİ SİSTEMİ </vt:lpstr>
      <vt:lpstr>Sağlık Bilgi Sisteminin Amacı</vt:lpstr>
      <vt:lpstr>TÜRKİYE’DE HASTANE BİLGİ SİSTEMİ</vt:lpstr>
      <vt:lpstr>HASTANE BİLGİ SİSTEMLERİNDE BULUNMASI GEREKEN ÖZELLİKLER  </vt:lpstr>
      <vt:lpstr>Hastane Bilgi Sisteminde Yer Alan Modüller</vt:lpstr>
      <vt:lpstr>Klinik Enformasyon Sistemleri  (Clinical Information Systems )</vt:lpstr>
      <vt:lpstr>Yönetim Enformasyon Sistemleri </vt:lpstr>
    </vt:vector>
  </TitlesOfParts>
  <Company>By NeC ® 2010 | Katilimsiz.Com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E-DEVLET VE SAĞLIK HİZMETLERİNDE             HASTANE BİLGİ SİSTEMİ</dc:title>
  <dc:creator>bulvar</dc:creator>
  <cp:lastModifiedBy>Zeynep Köksal</cp:lastModifiedBy>
  <cp:revision>20</cp:revision>
  <dcterms:created xsi:type="dcterms:W3CDTF">2017-10-28T13:29:29Z</dcterms:created>
  <dcterms:modified xsi:type="dcterms:W3CDTF">2018-02-11T13:11:50Z</dcterms:modified>
</cp:coreProperties>
</file>