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321" r:id="rId4"/>
    <p:sldId id="303" r:id="rId5"/>
    <p:sldId id="280" r:id="rId6"/>
    <p:sldId id="281" r:id="rId7"/>
    <p:sldId id="282" r:id="rId8"/>
    <p:sldId id="283" r:id="rId9"/>
    <p:sldId id="284" r:id="rId10"/>
    <p:sldId id="258" r:id="rId11"/>
    <p:sldId id="259" r:id="rId12"/>
    <p:sldId id="260" r:id="rId13"/>
    <p:sldId id="261" r:id="rId14"/>
    <p:sldId id="265" r:id="rId15"/>
    <p:sldId id="262" r:id="rId16"/>
    <p:sldId id="263" r:id="rId17"/>
    <p:sldId id="264" r:id="rId18"/>
    <p:sldId id="285" r:id="rId19"/>
    <p:sldId id="266" r:id="rId20"/>
    <p:sldId id="267" r:id="rId21"/>
    <p:sldId id="268" r:id="rId22"/>
    <p:sldId id="271" r:id="rId23"/>
    <p:sldId id="269" r:id="rId24"/>
    <p:sldId id="270" r:id="rId25"/>
    <p:sldId id="272" r:id="rId26"/>
    <p:sldId id="301" r:id="rId27"/>
    <p:sldId id="300" r:id="rId28"/>
    <p:sldId id="302" r:id="rId29"/>
    <p:sldId id="310" r:id="rId30"/>
    <p:sldId id="273" r:id="rId31"/>
    <p:sldId id="304" r:id="rId32"/>
    <p:sldId id="305" r:id="rId33"/>
    <p:sldId id="307" r:id="rId34"/>
    <p:sldId id="306" r:id="rId35"/>
    <p:sldId id="308" r:id="rId36"/>
    <p:sldId id="309" r:id="rId37"/>
    <p:sldId id="274" r:id="rId38"/>
    <p:sldId id="278" r:id="rId39"/>
    <p:sldId id="276" r:id="rId40"/>
    <p:sldId id="277" r:id="rId41"/>
    <p:sldId id="275" r:id="rId42"/>
    <p:sldId id="279" r:id="rId43"/>
    <p:sldId id="297" r:id="rId44"/>
    <p:sldId id="298" r:id="rId45"/>
    <p:sldId id="286" r:id="rId46"/>
    <p:sldId id="287" r:id="rId47"/>
    <p:sldId id="289" r:id="rId48"/>
    <p:sldId id="290" r:id="rId49"/>
    <p:sldId id="291" r:id="rId50"/>
    <p:sldId id="292" r:id="rId51"/>
    <p:sldId id="293" r:id="rId52"/>
    <p:sldId id="295" r:id="rId53"/>
    <p:sldId id="294" r:id="rId54"/>
    <p:sldId id="296" r:id="rId55"/>
    <p:sldId id="299" r:id="rId56"/>
    <p:sldId id="311" r:id="rId57"/>
    <p:sldId id="312" r:id="rId58"/>
    <p:sldId id="313" r:id="rId59"/>
    <p:sldId id="314" r:id="rId60"/>
    <p:sldId id="315" r:id="rId61"/>
    <p:sldId id="316" r:id="rId62"/>
    <p:sldId id="317" r:id="rId63"/>
    <p:sldId id="318" r:id="rId64"/>
    <p:sldId id="319" r:id="rId65"/>
    <p:sldId id="32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57A33C-CCF2-4906-B677-C2937F618271}" type="datetimeFigureOut">
              <a:rPr lang="tr-TR" smtClean="0"/>
              <a:pPr/>
              <a:t>13.11.2017</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46209-5B59-4AB7-8DAD-A92896A4837E}"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11/13/2017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4191000"/>
          </a:xfrm>
        </p:spPr>
        <p:txBody>
          <a:bodyPr>
            <a:normAutofit/>
          </a:bodyPr>
          <a:lstStyle/>
          <a:p>
            <a:r>
              <a:rPr lang="tr-TR" sz="6000" dirty="0" smtClean="0"/>
              <a:t>BİYOMLAR</a:t>
            </a:r>
            <a:r>
              <a:rPr lang="tr-TR" sz="6000" b="1" dirty="0" smtClean="0"/>
              <a:t/>
            </a:r>
            <a:br>
              <a:rPr lang="tr-TR" sz="6000" b="1" dirty="0" smtClean="0"/>
            </a:br>
            <a:endParaRPr lang="tr-TR" sz="6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4297362"/>
          </a:xfrm>
        </p:spPr>
        <p:txBody>
          <a:bodyPr>
            <a:normAutofit/>
          </a:bodyPr>
          <a:lstStyle/>
          <a:p>
            <a:r>
              <a:rPr lang="tr-TR" sz="5400" dirty="0" smtClean="0">
                <a:solidFill>
                  <a:srgbClr val="00B050"/>
                </a:solidFill>
              </a:rPr>
              <a:t>Karasal Biyomlar</a:t>
            </a:r>
            <a:r>
              <a:rPr lang="tr-TR" b="1" dirty="0" smtClean="0"/>
              <a:t/>
            </a:r>
            <a:br>
              <a:rPr lang="tr-TR" b="1" dirty="0" smtClean="0"/>
            </a:br>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38" descr="http://web.sakarya.edu.tr/~saimo/resimler/unite02-03.gif"/>
          <p:cNvPicPr/>
          <p:nvPr/>
        </p:nvPicPr>
        <p:blipFill>
          <a:blip r:embed="rId2" cstate="print"/>
          <a:srcRect/>
          <a:stretch>
            <a:fillRect/>
          </a:stretch>
        </p:blipFill>
        <p:spPr bwMode="auto">
          <a:xfrm>
            <a:off x="0" y="685800"/>
            <a:ext cx="9144000" cy="59436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a:bodyPr>
          <a:lstStyle/>
          <a:p>
            <a:pPr fontAlgn="base"/>
            <a:r>
              <a:rPr lang="tr-TR" dirty="0" smtClean="0"/>
              <a:t>Karasal Biyomlar</a:t>
            </a:r>
            <a:endParaRPr lang="tr-TR" b="1" dirty="0" smtClean="0"/>
          </a:p>
          <a:p>
            <a:pPr algn="just" fontAlgn="base"/>
            <a:r>
              <a:rPr lang="tr-TR" sz="3600" dirty="0" smtClean="0"/>
              <a:t>Canlıların yeryüzünde dağılışı büyük ölçüde iklim koşullarına bağlıdır. İklim koşulları ise enlem dereceleri ve arazi şekline göre değişir. Biyomlar kesin sınırlarla birbirinden ayrılmamakla birlikte belirli bölgelerde kesişirler. Biyomlar genellikle bulundurduğu baskın bitki türüne göre adlandırılır. Karasal biyomlar; orman, çöl ve çayır biyomları şeklinde gruplandırılır.</a:t>
            </a:r>
            <a:r>
              <a:rPr lang="tr-TR" sz="3600" b="1" dirty="0" smtClean="0"/>
              <a:t> </a:t>
            </a:r>
            <a:endParaRPr lang="tr-TR" sz="3600" dirty="0" smtClean="0"/>
          </a:p>
          <a:p>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tr-TR" b="1" dirty="0" smtClean="0"/>
              <a:t>Tropikal yağmur ormanları</a:t>
            </a:r>
            <a:endParaRPr lang="tr-TR" dirty="0"/>
          </a:p>
        </p:txBody>
      </p:sp>
      <p:sp>
        <p:nvSpPr>
          <p:cNvPr id="3" name="Content Placeholder 2"/>
          <p:cNvSpPr>
            <a:spLocks noGrp="1"/>
          </p:cNvSpPr>
          <p:nvPr>
            <p:ph idx="1"/>
          </p:nvPr>
        </p:nvSpPr>
        <p:spPr>
          <a:xfrm>
            <a:off x="228600" y="1752600"/>
            <a:ext cx="8458200" cy="5105400"/>
          </a:xfrm>
        </p:spPr>
        <p:txBody>
          <a:bodyPr>
            <a:normAutofit/>
          </a:bodyPr>
          <a:lstStyle/>
          <a:p>
            <a:pPr algn="just"/>
            <a:r>
              <a:rPr lang="tr-TR" dirty="0" smtClean="0"/>
              <a:t>Bu ormanların görüldüğü yerler her mevsim yağışlı özellikte Yıllık yağış miktarı 2000 mm'nin üstünde ve düzenlidir. Yüksek sıcaklık ve nem biyoçeşitliliğin artmasını sağlar. Orman ağaçları çok gürdür (50-60 m). Bitki örtüsü geniş, kalın yapraklı ve daima yeşildir, Orman altı sarmaşık (Liyan) ve otsu bitkilerle kaplıdır. Ayrıca ağaçlar üzerinde yaşayan Epifit bitkiler görülür. Bu ormanların karakteristik hayvanları kuş, yarasa, yılan, maymun, puma jaguar, timsah vb. Tropikal yağmur ormanları dünya topraklarının %10 unundan daha az yer kaplamasına rağmen bitki ve hayvan türlerinin %50–70 ini barındırır.</a:t>
            </a:r>
          </a:p>
          <a:p>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tr-TR" dirty="0" smtClean="0"/>
              <a:t>Yeryüzündeki dağılışı</a:t>
            </a:r>
            <a:endParaRPr lang="tr-TR" dirty="0"/>
          </a:p>
        </p:txBody>
      </p:sp>
      <p:sp>
        <p:nvSpPr>
          <p:cNvPr id="3" name="Content Placeholder 2"/>
          <p:cNvSpPr>
            <a:spLocks noGrp="1"/>
          </p:cNvSpPr>
          <p:nvPr>
            <p:ph idx="1"/>
          </p:nvPr>
        </p:nvSpPr>
        <p:spPr>
          <a:xfrm>
            <a:off x="457200" y="1828800"/>
            <a:ext cx="8229600" cy="4648200"/>
          </a:xfrm>
        </p:spPr>
        <p:txBody>
          <a:bodyPr>
            <a:normAutofit fontScale="85000" lnSpcReduction="20000"/>
          </a:bodyPr>
          <a:lstStyle/>
          <a:p>
            <a:pPr algn="just"/>
            <a:r>
              <a:rPr lang="tr-TR" sz="3800" dirty="0" smtClean="0"/>
              <a:t>Ekvatorun 10 kuzey 10 derece güney enlemleri arasında 1000 m kadar yükseltiye kadar etkilidir, </a:t>
            </a:r>
          </a:p>
          <a:p>
            <a:pPr algn="just"/>
            <a:r>
              <a:rPr lang="tr-TR" sz="3800" dirty="0" smtClean="0"/>
              <a:t>Güney Amerika'da Amazon Havzası'nda (Brezilya),</a:t>
            </a:r>
          </a:p>
          <a:p>
            <a:pPr algn="just"/>
            <a:r>
              <a:rPr lang="tr-TR" sz="3800" dirty="0" smtClean="0"/>
              <a:t>Afrika'da Kongo Havzası'nda ve Gine Körfezi kıyılarında, </a:t>
            </a:r>
          </a:p>
          <a:p>
            <a:pPr algn="just"/>
            <a:r>
              <a:rPr lang="tr-TR" sz="3800" dirty="0" smtClean="0"/>
              <a:t>Güney Doğu Asya Adaları (Endonezya),</a:t>
            </a:r>
          </a:p>
          <a:p>
            <a:pPr algn="just"/>
            <a:r>
              <a:rPr lang="tr-TR" sz="3800" dirty="0" smtClean="0"/>
              <a:t>Malezya, Filipinler, Papua Yeni Gine'de, </a:t>
            </a:r>
          </a:p>
          <a:p>
            <a:pPr algn="just"/>
            <a:r>
              <a:rPr lang="tr-TR" sz="3800" dirty="0" smtClean="0"/>
              <a:t>Avustralya'nın kuzeyinde görülür.</a:t>
            </a:r>
          </a:p>
          <a:p>
            <a:pPr algn="just">
              <a:buNone/>
            </a:pPr>
            <a:endParaRPr lang="tr-T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atmagül\Desktop\0 2018 DERS\0 bahardersSUNUM-Düzenledim\bicoğrafya\resm\biyom\110cf1d8f326ac6a01df9eee564bcc66.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36380"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 y="0"/>
            <a:ext cx="9144000" cy="6857999"/>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tr-TR" dirty="0" smtClean="0"/>
              <a:t>Muson Ormanları</a:t>
            </a:r>
            <a:endParaRPr lang="tr-TR" dirty="0"/>
          </a:p>
        </p:txBody>
      </p:sp>
      <p:sp>
        <p:nvSpPr>
          <p:cNvPr id="3" name="Content Placeholder 2"/>
          <p:cNvSpPr>
            <a:spLocks noGrp="1"/>
          </p:cNvSpPr>
          <p:nvPr>
            <p:ph idx="1"/>
          </p:nvPr>
        </p:nvSpPr>
        <p:spPr>
          <a:xfrm>
            <a:off x="457200" y="1371600"/>
            <a:ext cx="8229600" cy="5257800"/>
          </a:xfrm>
        </p:spPr>
        <p:txBody>
          <a:bodyPr>
            <a:normAutofit fontScale="40000" lnSpcReduction="20000"/>
          </a:bodyPr>
          <a:lstStyle/>
          <a:p>
            <a:pPr algn="just"/>
            <a:r>
              <a:rPr lang="tr-TR" sz="6000" dirty="0" smtClean="0"/>
              <a:t>Muson iklim bölgesinde bulunan ormanlardır. Bunlar Ekvatoral ormanlar gibi gür ve sık ormanlardır. Ancak içinde yer alan tür sayısı bakımından ekvatoral ormanlardan fakirdir. Yıllık yağış miktarı 2000 mm civarındadır. Yaz ayları yağışlı, kış ayları kurak geçer. Yıllık yağışın %85'i yaz aylarında olduğu için yazın yeşil, kışın yaprak döken ormanlardır. Muson ormanlarının ağacı teak ağacıdır. Bitki örtüsü yağışların bol olduğu alanlarda kışın yaprağını döken muson ormanları, etrafında çalılar ve az yağış alan yerlerde ise savanlar yaygındır. </a:t>
            </a:r>
          </a:p>
          <a:p>
            <a:pPr algn="just"/>
            <a:r>
              <a:rPr lang="tr-TR" sz="6000" dirty="0" smtClean="0"/>
              <a:t>Yeryüzündeki dağılışı:</a:t>
            </a:r>
          </a:p>
          <a:p>
            <a:pPr algn="just"/>
            <a:r>
              <a:rPr lang="tr-TR" sz="6000" dirty="0" smtClean="0"/>
              <a:t>Güneydoğu ve Doğu Asya da Hindistan, Japonya, Tayland, Vietnam, Endonezya, Doğu Çin, Kore, Filipinler, </a:t>
            </a:r>
          </a:p>
          <a:p>
            <a:pPr algn="just"/>
            <a:r>
              <a:rPr lang="tr-TR" sz="6000" dirty="0" smtClean="0"/>
              <a:t>Avustralya'nın kuzeybatısı, </a:t>
            </a:r>
          </a:p>
          <a:p>
            <a:pPr algn="just"/>
            <a:r>
              <a:rPr lang="tr-TR" sz="6000" dirty="0" smtClean="0"/>
              <a:t>Güneydoğu Afrika da görülür. Madagaskar'ın doğusunda, </a:t>
            </a:r>
          </a:p>
          <a:p>
            <a:pPr algn="just"/>
            <a:r>
              <a:rPr lang="tr-TR" sz="6000" dirty="0" smtClean="0"/>
              <a:t>Kuzey Amerika'nın güneydoğu kıyılarında görülür.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lstStyle/>
          <a:p>
            <a:pPr algn="just"/>
            <a:r>
              <a:rPr lang="tr-TR" sz="3600" dirty="0" smtClean="0"/>
              <a:t>BİYOM: Benzer bitki ve hayvan topluluklarını barındıran, karaların gruplandırılmasında  kullanılan  en  büyük  ekosistemlerdir. Her biyom kendi bitki örtüsüne göre adlandırılır ve çok çeşitli hayvan türlerini  barındırır. Biyomlar karasal ve sucul olarak iki grupta incelenir</a:t>
            </a:r>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atmagül\Desktop\0 2018 DERS\0 bahardersSUNUM-Düzenledim\bicoğrafya\resm\biyom\Muson-İklimi-Haritası.png"/>
          <p:cNvPicPr>
            <a:picLocks noChangeAspect="1" noChangeArrowheads="1"/>
          </p:cNvPicPr>
          <p:nvPr/>
        </p:nvPicPr>
        <p:blipFill>
          <a:blip r:embed="rId2" cstate="print"/>
          <a:srcRect/>
          <a:stretch>
            <a:fillRect/>
          </a:stretch>
        </p:blipFill>
        <p:spPr bwMode="auto">
          <a:xfrm>
            <a:off x="0" y="457200"/>
            <a:ext cx="9013985" cy="56388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tr-TR" b="1" dirty="0" smtClean="0"/>
              <a:t>Savanlar</a:t>
            </a:r>
            <a:endParaRPr lang="tr-TR" dirty="0"/>
          </a:p>
        </p:txBody>
      </p:sp>
      <p:sp>
        <p:nvSpPr>
          <p:cNvPr id="3" name="Content Placeholder 2"/>
          <p:cNvSpPr>
            <a:spLocks noGrp="1"/>
          </p:cNvSpPr>
          <p:nvPr>
            <p:ph idx="1"/>
          </p:nvPr>
        </p:nvSpPr>
        <p:spPr>
          <a:xfrm>
            <a:off x="457200" y="1295400"/>
            <a:ext cx="8229600" cy="5257800"/>
          </a:xfrm>
        </p:spPr>
        <p:txBody>
          <a:bodyPr>
            <a:normAutofit/>
          </a:bodyPr>
          <a:lstStyle/>
          <a:p>
            <a:pPr algn="just"/>
            <a:r>
              <a:rPr lang="tr-TR" sz="2800" dirty="0" smtClean="0"/>
              <a:t>Tropikal iklim bölgelerinde uzun boylu otlarla birlikte seyrek ağaç ve çalıların görüldüğü otlaklardır. Afrika’da, Avustralya’da ve Brezilya’nın güneyinde görülür. Çok çeşitli sayıda ve büyüklükte hayvanların yaşadığı ve beslendiği alanlardır. Çeşitli böcek türleri, çayır köpekleri, Afrika vahşi köpeği, bizon, sırtlan, çakal, antilop, zebra, zürafa, babun, aslan, çıta, deve kuşu, timsah, geyik, karaca, antilop, fil, yabani at ve eşek gibi otçullar ile etçil yırtıcıların iç içe bulunduğu bir yaşama alanıdır.</a:t>
            </a:r>
          </a:p>
          <a:p>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 y="0"/>
            <a:ext cx="920473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0588" y="0"/>
            <a:ext cx="9194588" cy="6903147"/>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838200"/>
            <a:ext cx="9086721" cy="47244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a:bodyPr>
          <a:lstStyle/>
          <a:p>
            <a:r>
              <a:rPr lang="tr-TR" b="1" dirty="0" smtClean="0"/>
              <a:t>Çöller</a:t>
            </a:r>
            <a:endParaRPr lang="tr-TR" dirty="0"/>
          </a:p>
        </p:txBody>
      </p:sp>
      <p:sp>
        <p:nvSpPr>
          <p:cNvPr id="3" name="Content Placeholder 2"/>
          <p:cNvSpPr>
            <a:spLocks noGrp="1"/>
          </p:cNvSpPr>
          <p:nvPr>
            <p:ph idx="1"/>
          </p:nvPr>
        </p:nvSpPr>
        <p:spPr>
          <a:xfrm>
            <a:off x="152400" y="1447800"/>
            <a:ext cx="8534400" cy="5181600"/>
          </a:xfrm>
        </p:spPr>
        <p:txBody>
          <a:bodyPr>
            <a:normAutofit/>
          </a:bodyPr>
          <a:lstStyle/>
          <a:p>
            <a:pPr algn="just" fontAlgn="base"/>
            <a:r>
              <a:rPr lang="tr-TR" dirty="0" smtClean="0"/>
              <a:t>Yıllık 250 mm'den az yağış alan bölgeler için kullanılan bir tabirdir. Çölde sıcaklık gündüz çok yüksek iken gece aniden düşüş gözlenir. Yağış çok az ve nem oranı da buna bağlı olarak düşüktür. Çöller; sıcak ve soğuk çöller olmak üzere ikiye ayrılır. sıcak çöller Dönenceler arasında yaygındır. Soğuk çöller Antartika kıtasında, gröndland’da ve asya kıtasının iç bölgelerinde bulunur. Sıcak bir çölde dağınık halde çalılıklar bulunur. Kaktüs ve benzeri bitkiler yetişir. Çölde suya az ihtiyaç duyan ve su depo edebilen hayvanlar yaşayabilmektedir. Tilki, tavşan, kertenkele, yılan, keseli fare ve bazı böcek türleri bulunur.</a:t>
            </a:r>
          </a:p>
          <a:p>
            <a:endParaRPr lang="tr-T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tr-TR" dirty="0" smtClean="0"/>
              <a:t>Görüldüğü Yerler</a:t>
            </a:r>
            <a:endParaRPr lang="tr-TR" dirty="0"/>
          </a:p>
        </p:txBody>
      </p:sp>
      <p:sp>
        <p:nvSpPr>
          <p:cNvPr id="3" name="Content Placeholder 2"/>
          <p:cNvSpPr>
            <a:spLocks noGrp="1"/>
          </p:cNvSpPr>
          <p:nvPr>
            <p:ph idx="1"/>
          </p:nvPr>
        </p:nvSpPr>
        <p:spPr>
          <a:xfrm>
            <a:off x="457200" y="1143000"/>
            <a:ext cx="8229600" cy="5181600"/>
          </a:xfrm>
        </p:spPr>
        <p:txBody>
          <a:bodyPr>
            <a:normAutofit/>
          </a:bodyPr>
          <a:lstStyle/>
          <a:p>
            <a:pPr algn="just">
              <a:buNone/>
            </a:pPr>
            <a:endParaRPr lang="tr-TR" sz="2800" dirty="0" smtClean="0"/>
          </a:p>
          <a:p>
            <a:pPr algn="just"/>
            <a:r>
              <a:rPr lang="tr-TR" sz="2800" dirty="0" smtClean="0"/>
              <a:t>Asya Kıtası’nda; Arabistan, Gobi, Taklamakan, </a:t>
            </a:r>
          </a:p>
          <a:p>
            <a:pPr algn="just"/>
            <a:r>
              <a:rPr lang="tr-TR" sz="2800" dirty="0" smtClean="0"/>
              <a:t>Kuzey Amerika’da; Kaliforniya, Nevada, Kolorado, Meksika,</a:t>
            </a:r>
          </a:p>
          <a:p>
            <a:pPr algn="just"/>
            <a:r>
              <a:rPr lang="tr-TR" sz="2800" dirty="0" smtClean="0"/>
              <a:t>Afrika’da; Büyük sahra, Kalahari, Namibya,</a:t>
            </a:r>
          </a:p>
          <a:p>
            <a:pPr algn="just"/>
            <a:r>
              <a:rPr lang="tr-TR" sz="2800" dirty="0" smtClean="0"/>
              <a:t>Avustralya’da; Büyük Kum Çölü, </a:t>
            </a:r>
          </a:p>
          <a:p>
            <a:pPr algn="just"/>
            <a:r>
              <a:rPr lang="tr-TR" sz="2800" dirty="0" smtClean="0"/>
              <a:t>Güney Amerika’da; Atakama Çölü,</a:t>
            </a:r>
          </a:p>
          <a:p>
            <a:pPr algn="just"/>
            <a:r>
              <a:rPr lang="tr-TR" sz="2800" dirty="0" smtClean="0"/>
              <a:t>Çöllerin büyük bölümü Kuzey yarım Küre’dedir. Bu durum, karaların Kuzey Yarım Küre’de Güney Yarım Küre’den daha fazla olmasının sonucudur.</a:t>
            </a:r>
            <a:endParaRPr lang="tr-TR"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Fatmagül\Desktop\0 2018 DERS\0 bahardersSUNUM-Düzenledim\bicoğrafya\resm\biyom\Arid.png"/>
          <p:cNvPicPr>
            <a:picLocks noGrp="1" noChangeAspect="1" noChangeArrowheads="1"/>
          </p:cNvPicPr>
          <p:nvPr>
            <p:ph idx="1"/>
          </p:nvPr>
        </p:nvPicPr>
        <p:blipFill>
          <a:blip r:embed="rId2" cstate="print"/>
          <a:srcRect/>
          <a:stretch>
            <a:fillRect/>
          </a:stretch>
        </p:blipFill>
        <p:spPr bwMode="auto">
          <a:xfrm>
            <a:off x="0" y="838200"/>
            <a:ext cx="9144000" cy="6019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Biyomlar</a:t>
            </a:r>
            <a:endParaRPr lang="tr-TR" dirty="0"/>
          </a:p>
        </p:txBody>
      </p:sp>
      <p:sp>
        <p:nvSpPr>
          <p:cNvPr id="3" name="Content Placeholder 2"/>
          <p:cNvSpPr>
            <a:spLocks noGrp="1"/>
          </p:cNvSpPr>
          <p:nvPr>
            <p:ph idx="1"/>
          </p:nvPr>
        </p:nvSpPr>
        <p:spPr/>
        <p:txBody>
          <a:bodyPr/>
          <a:lstStyle/>
          <a:p>
            <a:r>
              <a:rPr lang="tr-TR" sz="3600" dirty="0" smtClean="0"/>
              <a:t>1. Karasal Biyomlar</a:t>
            </a:r>
          </a:p>
          <a:p>
            <a:pPr>
              <a:buNone/>
            </a:pPr>
            <a:r>
              <a:rPr lang="tr-TR" sz="3600" dirty="0" smtClean="0"/>
              <a:t>      Orman</a:t>
            </a:r>
            <a:r>
              <a:rPr lang="tr-TR" sz="3600" dirty="0" smtClean="0"/>
              <a:t>, Çayır, Tundra ve Çöl</a:t>
            </a:r>
          </a:p>
          <a:p>
            <a:r>
              <a:rPr lang="tr-TR" sz="3600" dirty="0" smtClean="0"/>
              <a:t>2. Sucul Biyomlar</a:t>
            </a:r>
            <a:endParaRPr lang="tr-TR" sz="3600" b="1" dirty="0" smtClean="0"/>
          </a:p>
          <a:p>
            <a:pPr>
              <a:buNone/>
            </a:pPr>
            <a:r>
              <a:rPr lang="tr-TR" sz="3600" dirty="0" smtClean="0"/>
              <a:t>       Tatlı </a:t>
            </a:r>
            <a:r>
              <a:rPr lang="tr-TR" sz="3600" dirty="0" smtClean="0"/>
              <a:t>su ve </a:t>
            </a:r>
            <a:r>
              <a:rPr lang="tr-TR" sz="3600" dirty="0" smtClean="0"/>
              <a:t>Tuzlu </a:t>
            </a:r>
            <a:r>
              <a:rPr lang="tr-TR" sz="3600" dirty="0" smtClean="0"/>
              <a:t>su biyomları olarak </a:t>
            </a:r>
            <a:r>
              <a:rPr lang="tr-TR" sz="3600" dirty="0" smtClean="0"/>
              <a:t>        </a:t>
            </a:r>
          </a:p>
          <a:p>
            <a:pPr>
              <a:buNone/>
            </a:pPr>
            <a:r>
              <a:rPr lang="tr-TR" sz="3600" dirty="0" smtClean="0"/>
              <a:t> </a:t>
            </a:r>
            <a:r>
              <a:rPr lang="tr-TR" sz="3600" dirty="0" smtClean="0"/>
              <a:t>       gruplandırılır</a:t>
            </a:r>
            <a:r>
              <a:rPr lang="tr-TR" sz="3600" dirty="0" smtClean="0"/>
              <a:t>.</a:t>
            </a:r>
          </a:p>
          <a:p>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1" y="0"/>
            <a:ext cx="9151450" cy="6858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914400"/>
            <a:ext cx="9144000" cy="49530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 y="0"/>
            <a:ext cx="9187746" cy="68580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tr-TR" dirty="0" smtClean="0"/>
              <a:t>Kum sporları köyü-Peru</a:t>
            </a:r>
            <a:endParaRPr lang="tr-TR"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0" y="1447800"/>
            <a:ext cx="9149700" cy="54102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1219200"/>
            <a:ext cx="9188148" cy="56388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a:bodyPr>
          <a:lstStyle/>
          <a:p>
            <a:r>
              <a:rPr lang="tr-TR" sz="4000" b="1" dirty="0" smtClean="0"/>
              <a:t>Ilıman bölge yaprak döken ormanlar</a:t>
            </a:r>
            <a:endParaRPr lang="tr-TR" sz="4000" dirty="0"/>
          </a:p>
        </p:txBody>
      </p:sp>
      <p:sp>
        <p:nvSpPr>
          <p:cNvPr id="3" name="Content Placeholder 2"/>
          <p:cNvSpPr>
            <a:spLocks noGrp="1"/>
          </p:cNvSpPr>
          <p:nvPr>
            <p:ph idx="1"/>
          </p:nvPr>
        </p:nvSpPr>
        <p:spPr>
          <a:xfrm>
            <a:off x="228600" y="1371600"/>
            <a:ext cx="8686800" cy="5486400"/>
          </a:xfrm>
        </p:spPr>
        <p:txBody>
          <a:bodyPr>
            <a:noAutofit/>
          </a:bodyPr>
          <a:lstStyle/>
          <a:p>
            <a:pPr algn="just"/>
            <a:r>
              <a:rPr lang="tr-TR" sz="3200" dirty="0" smtClean="0"/>
              <a:t>Kurak ve yağışlı mevsimlere uyum sağlamış ağaç türleri bulunur. Yıllık yağış miktarı 1000-1500 mm. Ağaçlar kışın yapraklarını döker. Yaprak döken ormanlarda tipik olarak Meşe (</a:t>
            </a:r>
            <a:r>
              <a:rPr lang="tr-TR" sz="3200" i="1" dirty="0" smtClean="0"/>
              <a:t>Quercus</a:t>
            </a:r>
            <a:r>
              <a:rPr lang="tr-TR" sz="3200" dirty="0" smtClean="0"/>
              <a:t>), kayın (</a:t>
            </a:r>
            <a:r>
              <a:rPr lang="tr-TR" sz="3200" i="1" dirty="0" smtClean="0"/>
              <a:t>Fagus</a:t>
            </a:r>
            <a:r>
              <a:rPr lang="tr-TR" sz="3200" dirty="0" smtClean="0"/>
              <a:t>), akçaağaç (</a:t>
            </a:r>
            <a:r>
              <a:rPr lang="tr-TR" sz="3200" i="1" dirty="0" smtClean="0"/>
              <a:t>Acer</a:t>
            </a:r>
            <a:r>
              <a:rPr lang="tr-TR" sz="3200" dirty="0" smtClean="0"/>
              <a:t>), Ihlamur (</a:t>
            </a:r>
            <a:r>
              <a:rPr lang="tr-TR" sz="3200" i="1" dirty="0" smtClean="0"/>
              <a:t>Tilia</a:t>
            </a:r>
            <a:r>
              <a:rPr lang="tr-TR" sz="3200" dirty="0" smtClean="0"/>
              <a:t>) ve Kestane (</a:t>
            </a:r>
            <a:r>
              <a:rPr lang="tr-TR" sz="3200" i="1" dirty="0" smtClean="0"/>
              <a:t>Castanea</a:t>
            </a:r>
            <a:r>
              <a:rPr lang="tr-TR" sz="3200" dirty="0" smtClean="0"/>
              <a:t>) ağaçları yer alır. Yaşlı ormanlarda çalı ve ot türleri iyi gelişmiş ve çok çeşitlidir. Bu ormanların karakteristik hayvanları, geyik, ayı, tilki, vaşak, gelincik, sincap, keklik, bazı sürüngenler.</a:t>
            </a:r>
            <a:endParaRPr lang="tr-TR"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83014" cy="6858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tr-TR" dirty="0" smtClean="0"/>
              <a:t>İklim - Bitki Örtüsü İlişkisi</a:t>
            </a:r>
            <a:endParaRPr lang="tr-TR" dirty="0"/>
          </a:p>
        </p:txBody>
      </p:sp>
      <p:sp>
        <p:nvSpPr>
          <p:cNvPr id="3" name="Content Placeholder 2"/>
          <p:cNvSpPr>
            <a:spLocks noGrp="1"/>
          </p:cNvSpPr>
          <p:nvPr>
            <p:ph idx="1"/>
          </p:nvPr>
        </p:nvSpPr>
        <p:spPr>
          <a:xfrm>
            <a:off x="228600" y="1371600"/>
            <a:ext cx="8686800" cy="5486400"/>
          </a:xfrm>
        </p:spPr>
        <p:txBody>
          <a:bodyPr>
            <a:normAutofit fontScale="85000" lnSpcReduction="20000"/>
          </a:bodyPr>
          <a:lstStyle/>
          <a:p>
            <a:pPr algn="just"/>
            <a:r>
              <a:rPr lang="tr-TR" dirty="0" smtClean="0"/>
              <a:t>İklim ve bitki toplulukları arasında sıkı bir ilişki vardır. Kutup iklimi haricinde diğer bütün iklimlerin kendine has karakteristik bitki örtüsü vardır. Farklı bölgelerdeki benzer iklim varlığını benzer tabii bitki örtüsü kanıtlar. Bitki örtüleri yer şekillerinden dolayı, yeryüzünde aralıksız kuşaklar oluşturamazlar. Ancak, genel olarak Ekvatordan kutuplara doğru, geniş yapraklı ormanlar, karışık ormanlar ve iğne yapraklı ormanlar seklinde kuşaklar meydana gelmiştir. Enlemlere göre bitki örtüsünün dağılışı </a:t>
            </a:r>
          </a:p>
          <a:p>
            <a:pPr algn="just"/>
            <a:r>
              <a:rPr lang="tr-TR" dirty="0" smtClean="0"/>
              <a:t>0°–30° - Kuzey ve güney: Geniş yapraklı ormanlar </a:t>
            </a:r>
          </a:p>
          <a:p>
            <a:pPr algn="just"/>
            <a:r>
              <a:rPr lang="tr-TR" dirty="0" smtClean="0"/>
              <a:t>30°–60° - Kuzey ve güney: Karışık ormanlar </a:t>
            </a:r>
          </a:p>
          <a:p>
            <a:pPr algn="just"/>
            <a:r>
              <a:rPr lang="tr-TR" dirty="0" smtClean="0"/>
              <a:t>60°–90° - Kuzey ve güney: İğne yapraklı ormanlar </a:t>
            </a:r>
          </a:p>
          <a:p>
            <a:pPr algn="just"/>
            <a:r>
              <a:rPr lang="tr-TR" dirty="0" smtClean="0"/>
              <a:t>Sıcaklık ve nem, bitki hayatini doğrudan etkiler. Yükseklere çıkıldıkça sıcaklık ve nem oranı azalır. Buna bağlı olarak bitki örtüsü de seyrekleşir. Belirli bir yükseklikten sonra cılızlaşır ve doğal olarak ortadan kalkar. Bir yamaca düsen yağış miktarı ayni ise, yükseldikçe bitki örtüsündeki değişme sıcaklık azalmasıyla ilgilidir. Ancak, sıcaklık şartları aynı ise, farklılaşma nem miktarının değişmesi ile ilgilidir. </a:t>
            </a:r>
            <a:endParaRPr lang="tr-T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Yeryüzündeki dağılışı:</a:t>
            </a:r>
            <a:endParaRPr lang="tr-TR" dirty="0"/>
          </a:p>
        </p:txBody>
      </p:sp>
      <p:sp>
        <p:nvSpPr>
          <p:cNvPr id="3" name="Content Placeholder 2"/>
          <p:cNvSpPr>
            <a:spLocks noGrp="1"/>
          </p:cNvSpPr>
          <p:nvPr>
            <p:ph idx="1"/>
          </p:nvPr>
        </p:nvSpPr>
        <p:spPr/>
        <p:txBody>
          <a:bodyPr>
            <a:normAutofit/>
          </a:bodyPr>
          <a:lstStyle/>
          <a:p>
            <a:r>
              <a:rPr lang="tr-TR" sz="2800" dirty="0" smtClean="0"/>
              <a:t>Batı Rüzgârları sebebiyle Ilıman Kuşak karalarının batısında, </a:t>
            </a:r>
          </a:p>
          <a:p>
            <a:r>
              <a:rPr lang="tr-TR" sz="2800" dirty="0" smtClean="0"/>
              <a:t>Batı Avrupa'nın Atlas Okyanusu kıyılarında,</a:t>
            </a:r>
          </a:p>
          <a:p>
            <a:r>
              <a:rPr lang="tr-TR" sz="2800" dirty="0" smtClean="0"/>
              <a:t>Yurdumuzda ise Karadeniz kıyılarında etkilidir,</a:t>
            </a:r>
          </a:p>
          <a:p>
            <a:r>
              <a:rPr lang="tr-TR" sz="2800" dirty="0" smtClean="0"/>
              <a:t>Kuzey Amerika'nın batı ve güneydoğu kıyılarında, Güney Amerika'nın güneybatı kıyılarında, </a:t>
            </a:r>
          </a:p>
          <a:p>
            <a:r>
              <a:rPr lang="tr-TR" sz="2800" dirty="0" smtClean="0"/>
              <a:t>Avustralya'nın doğusunda, Yeni Zelanda'da,</a:t>
            </a:r>
          </a:p>
          <a:p>
            <a:r>
              <a:rPr lang="tr-TR" sz="2800" dirty="0" smtClean="0"/>
              <a:t>Afrika'nın güneyinde.</a:t>
            </a:r>
            <a:endParaRPr lang="tr-TR"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Fatmagül\Desktop\0 2018 DERS\0 bahardersSUNUM-Düzenledim\bicoğrafya\resm\biyom\Koppen_classification_worldmap_CfbCfc.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lstStyle/>
          <a:p>
            <a:pPr algn="just"/>
            <a:r>
              <a:rPr lang="tr-TR" dirty="0" smtClean="0">
                <a:solidFill>
                  <a:schemeClr val="tx2"/>
                </a:solidFill>
              </a:rPr>
              <a:t>Kuzey Amerika da bu ormanların tahribi sonucu Şapparal denilen kserofil bir vejetasyon gelişmiştir</a:t>
            </a:r>
          </a:p>
          <a:p>
            <a:pPr algn="just"/>
            <a:endParaRPr lang="tr-TR" dirty="0" smtClean="0">
              <a:solidFill>
                <a:schemeClr val="tx2"/>
              </a:solidFill>
            </a:endParaRPr>
          </a:p>
          <a:p>
            <a:pPr algn="just"/>
            <a:r>
              <a:rPr lang="tr-TR" dirty="0" smtClean="0">
                <a:solidFill>
                  <a:schemeClr val="tx2"/>
                </a:solidFill>
              </a:rPr>
              <a:t>Bunun Avrupadaki karşılığı Akdeniz biomlarıdır; MAKİ ve GARİK.</a:t>
            </a:r>
          </a:p>
          <a:p>
            <a:pPr algn="just"/>
            <a:endParaRPr lang="tr-TR" dirty="0" smtClean="0">
              <a:solidFill>
                <a:schemeClr val="tx2"/>
              </a:solidFill>
            </a:endParaRPr>
          </a:p>
          <a:p>
            <a:pPr algn="just"/>
            <a:r>
              <a:rPr lang="tr-TR" dirty="0" smtClean="0">
                <a:solidFill>
                  <a:schemeClr val="tx2"/>
                </a:solidFill>
              </a:rPr>
              <a:t>Bunlar kserofil herdem yeşil çalı ve ağaççıklardan meydana gelmiş olup altta açık bir otsu tabaka ile karakterize edilir.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600px-Macchia_mediterranea_map"/>
          <p:cNvPicPr>
            <a:picLocks noChangeAspect="1" noChangeArrowheads="1"/>
          </p:cNvPicPr>
          <p:nvPr/>
        </p:nvPicPr>
        <p:blipFill>
          <a:blip r:embed="rId2" cstate="print"/>
          <a:srcRect/>
          <a:stretch>
            <a:fillRect/>
          </a:stretch>
        </p:blipFill>
        <p:spPr>
          <a:xfrm>
            <a:off x="0" y="1196975"/>
            <a:ext cx="9144000" cy="5472113"/>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İğne yapraklı biyomlar (Tayga)</a:t>
            </a:r>
            <a:endParaRPr lang="tr-TR" dirty="0"/>
          </a:p>
        </p:txBody>
      </p:sp>
      <p:sp>
        <p:nvSpPr>
          <p:cNvPr id="3" name="Content Placeholder 2"/>
          <p:cNvSpPr>
            <a:spLocks noGrp="1"/>
          </p:cNvSpPr>
          <p:nvPr>
            <p:ph idx="1"/>
          </p:nvPr>
        </p:nvSpPr>
        <p:spPr>
          <a:xfrm>
            <a:off x="457200" y="1935480"/>
            <a:ext cx="8229600" cy="4922520"/>
          </a:xfrm>
        </p:spPr>
        <p:txBody>
          <a:bodyPr>
            <a:normAutofit fontScale="92500" lnSpcReduction="10000"/>
          </a:bodyPr>
          <a:lstStyle/>
          <a:p>
            <a:pPr algn="just" fontAlgn="base"/>
            <a:r>
              <a:rPr lang="tr-TR" sz="3600" dirty="0" smtClean="0"/>
              <a:t>Nemli ve serin iklim kuşağında kozalaklı ağaçların yetiştiği biyomdur. Yıllık yağış ortalaması 500-600 mm civarındadır. </a:t>
            </a:r>
          </a:p>
          <a:p>
            <a:pPr algn="just" fontAlgn="base"/>
            <a:r>
              <a:rPr lang="tr-TR" sz="3600" dirty="0" smtClean="0"/>
              <a:t>Baskın bitki örtüsünü Çam (</a:t>
            </a:r>
            <a:r>
              <a:rPr lang="tr-TR" sz="3600" dirty="0" smtClean="0">
                <a:solidFill>
                  <a:srgbClr val="FF0000"/>
                </a:solidFill>
              </a:rPr>
              <a:t>Pinus</a:t>
            </a:r>
            <a:r>
              <a:rPr lang="tr-TR" sz="3600" dirty="0" smtClean="0"/>
              <a:t>), Ladin (</a:t>
            </a:r>
            <a:r>
              <a:rPr lang="tr-TR" sz="3600" dirty="0" smtClean="0">
                <a:solidFill>
                  <a:srgbClr val="FF0000"/>
                </a:solidFill>
              </a:rPr>
              <a:t>Picea</a:t>
            </a:r>
            <a:r>
              <a:rPr lang="tr-TR" sz="3600" dirty="0" smtClean="0"/>
              <a:t>) ve Göknar (</a:t>
            </a:r>
            <a:r>
              <a:rPr lang="tr-TR" sz="3600" dirty="0" smtClean="0">
                <a:solidFill>
                  <a:srgbClr val="FF0000"/>
                </a:solidFill>
              </a:rPr>
              <a:t>Abies</a:t>
            </a:r>
            <a:r>
              <a:rPr lang="tr-TR" sz="3600" dirty="0" smtClean="0"/>
              <a:t>) cinslerine ait kozalaklı ağaç türleri oluşturur. Doğu Karadeniz Bölgesi’nde bu ormanlar hakimdir. Bu ormanlarda, kirpi, geyik, vaşak, şahin yarasa, ayı, bazı böcek türleri bulunur.</a:t>
            </a:r>
          </a:p>
          <a:p>
            <a:endParaRPr lang="tr-T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Yeryüzündeki dağılışı</a:t>
            </a:r>
            <a:endParaRPr lang="tr-TR" dirty="0"/>
          </a:p>
        </p:txBody>
      </p:sp>
      <p:sp>
        <p:nvSpPr>
          <p:cNvPr id="3" name="Content Placeholder 2"/>
          <p:cNvSpPr>
            <a:spLocks noGrp="1"/>
          </p:cNvSpPr>
          <p:nvPr>
            <p:ph idx="1"/>
          </p:nvPr>
        </p:nvSpPr>
        <p:spPr/>
        <p:txBody>
          <a:bodyPr>
            <a:normAutofit/>
          </a:bodyPr>
          <a:lstStyle/>
          <a:p>
            <a:r>
              <a:rPr lang="tr-TR" sz="3200" dirty="0" smtClean="0"/>
              <a:t>Deniz etkisinden uzak kara içlerinde ve ılıman kuşak karalarının doğu kıyılarında (soğuk su akıntısından dolayı görülür. </a:t>
            </a:r>
          </a:p>
          <a:p>
            <a:r>
              <a:rPr lang="tr-TR" sz="3200" dirty="0" smtClean="0"/>
              <a:t>Orta ve doğu Avrupa, Asya'nın kuzeyi (Kuzey Çin'de, Mançurya'da, Rusya'da, Orta Sibirya'da görülür.) </a:t>
            </a:r>
          </a:p>
          <a:p>
            <a:r>
              <a:rPr lang="tr-TR" sz="3200" dirty="0" smtClean="0"/>
              <a:t>ABD nin kuzeyinde ve Kanada'da.</a:t>
            </a:r>
            <a:endParaRPr lang="tr-TR"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atmagül\Desktop\0 2018 DERS\0 bahardersSUNUM-Düzenledim\bicoğrafya\resm\biyom\taiga.png"/>
          <p:cNvPicPr>
            <a:picLocks noChangeAspect="1" noChangeArrowheads="1"/>
          </p:cNvPicPr>
          <p:nvPr/>
        </p:nvPicPr>
        <p:blipFill>
          <a:blip r:embed="rId2" cstate="print"/>
          <a:srcRect/>
          <a:stretch>
            <a:fillRect/>
          </a:stretch>
        </p:blipFill>
        <p:spPr bwMode="auto">
          <a:xfrm>
            <a:off x="0" y="1600201"/>
            <a:ext cx="9144000" cy="43434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762000"/>
            <a:ext cx="9169400" cy="6096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Fatmagül\Desktop\0 2018 DERS\0 bahardersSUNUM-Düzenledim\bicoğrafya\resm\biyom\55d67e771700006e0056822e.jpeg"/>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457200"/>
            <a:ext cx="9144000" cy="57912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0"/>
            <a:ext cx="9187234" cy="68580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4200"/>
            <a:ext cx="8305800" cy="1905000"/>
          </a:xfrm>
        </p:spPr>
        <p:txBody>
          <a:bodyPr/>
          <a:lstStyle/>
          <a:p>
            <a:r>
              <a:rPr lang="tr-TR" b="1" dirty="0" smtClean="0"/>
              <a:t>Çayır Biyomları</a:t>
            </a:r>
            <a:endParaRPr lang="tr-T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tr-TR" b="1" dirty="0" smtClean="0"/>
              <a:t>Ilıman Bölge Çayırları</a:t>
            </a:r>
            <a:endParaRPr lang="tr-TR" dirty="0"/>
          </a:p>
        </p:txBody>
      </p:sp>
      <p:sp>
        <p:nvSpPr>
          <p:cNvPr id="3" name="Content Placeholder 2"/>
          <p:cNvSpPr>
            <a:spLocks noGrp="1"/>
          </p:cNvSpPr>
          <p:nvPr>
            <p:ph idx="1"/>
          </p:nvPr>
        </p:nvSpPr>
        <p:spPr>
          <a:xfrm>
            <a:off x="457200" y="1676400"/>
            <a:ext cx="8229600" cy="5181600"/>
          </a:xfrm>
        </p:spPr>
        <p:txBody>
          <a:bodyPr>
            <a:normAutofit fontScale="92500" lnSpcReduction="10000"/>
          </a:bodyPr>
          <a:lstStyle/>
          <a:p>
            <a:pPr algn="just" fontAlgn="base"/>
            <a:r>
              <a:rPr lang="tr-TR" sz="3300" dirty="0" smtClean="0"/>
              <a:t>Orta kuşakta karasal iklim bölgesinin yarı nemli ve yüksek dağlarda orman ve ağaç sınırının üstünde görülen ve yaz boyu yeşil kalan uzun boylu bitki örtülerine çayır denir. Yazların serin ve yağışlı geçmesi otların kurumasını önleyerek yeşil kalmalarını ve uzun boylu olmalarını sağlamaktadır. Orman üst sınırından sonra görülenlere dağ çayırları denir. Çayırlarda özellikle sığır, koyun, keçi gibi otçul hayvanlar ve tilki, serçe, porsuk, tarla kuşu yaşar.</a:t>
            </a:r>
          </a:p>
          <a:p>
            <a:endParaRPr lang="tr-T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Yeryüzündeki dağılışı</a:t>
            </a:r>
            <a:endParaRPr lang="tr-TR" dirty="0"/>
          </a:p>
        </p:txBody>
      </p:sp>
      <p:sp>
        <p:nvSpPr>
          <p:cNvPr id="3" name="Content Placeholder 2"/>
          <p:cNvSpPr>
            <a:spLocks noGrp="1"/>
          </p:cNvSpPr>
          <p:nvPr>
            <p:ph idx="1"/>
          </p:nvPr>
        </p:nvSpPr>
        <p:spPr/>
        <p:txBody>
          <a:bodyPr>
            <a:normAutofit/>
          </a:bodyPr>
          <a:lstStyle/>
          <a:p>
            <a:pPr algn="just"/>
            <a:r>
              <a:rPr lang="tr-TR" dirty="0" smtClean="0"/>
              <a:t>Avrupa</a:t>
            </a:r>
          </a:p>
          <a:p>
            <a:r>
              <a:rPr lang="tr-TR" dirty="0" smtClean="0"/>
              <a:t>ABD'nin KD. </a:t>
            </a:r>
          </a:p>
          <a:p>
            <a:r>
              <a:rPr lang="tr-TR" dirty="0" smtClean="0"/>
              <a:t>Kanada'da, </a:t>
            </a:r>
            <a:br>
              <a:rPr lang="tr-TR" dirty="0" smtClean="0"/>
            </a:br>
            <a:endParaRPr lang="tr-T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lstStyle/>
          <a:p>
            <a:pPr algn="just"/>
            <a:r>
              <a:rPr lang="tr-TR" sz="3200" dirty="0" smtClean="0"/>
              <a:t>Avrasya’da bu tip biomlar daha kurakçıl olup </a:t>
            </a:r>
            <a:r>
              <a:rPr lang="tr-TR" sz="3200" dirty="0" smtClean="0">
                <a:solidFill>
                  <a:srgbClr val="FF0000"/>
                </a:solidFill>
              </a:rPr>
              <a:t>STEP </a:t>
            </a:r>
            <a:r>
              <a:rPr lang="tr-TR" sz="3200" dirty="0" smtClean="0"/>
              <a:t>(Bozkır) adını alır. Step; yazın kuruyan, kışı dinlenme halinde geçiren ve normal olarak asitli olmayan topraklarda gelişen kserofil ve mezofil bitki türlerinin oluşturduğu alanlardır</a:t>
            </a:r>
          </a:p>
          <a:p>
            <a:r>
              <a:rPr lang="tr-TR" sz="3200" dirty="0" smtClean="0"/>
              <a:t>Kuzey Çin'de, </a:t>
            </a:r>
          </a:p>
          <a:p>
            <a:r>
              <a:rPr lang="tr-TR" sz="3200" dirty="0" smtClean="0"/>
              <a:t>Rusya'da, </a:t>
            </a:r>
          </a:p>
          <a:p>
            <a:r>
              <a:rPr lang="tr-TR" sz="3200" dirty="0" smtClean="0"/>
              <a:t>Orta Sibirya'da görülür. </a:t>
            </a:r>
            <a:r>
              <a:rPr lang="tr-TR" dirty="0" smtClean="0"/>
              <a:t>​</a:t>
            </a: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 y="1219200"/>
            <a:ext cx="9143999" cy="52578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r>
              <a:rPr lang="tr-TR" b="1" dirty="0" smtClean="0"/>
              <a:t>Tundralar</a:t>
            </a:r>
            <a:endParaRPr lang="tr-TR" dirty="0"/>
          </a:p>
        </p:txBody>
      </p:sp>
      <p:sp>
        <p:nvSpPr>
          <p:cNvPr id="3" name="Content Placeholder 2"/>
          <p:cNvSpPr>
            <a:spLocks noGrp="1"/>
          </p:cNvSpPr>
          <p:nvPr>
            <p:ph idx="1"/>
          </p:nvPr>
        </p:nvSpPr>
        <p:spPr>
          <a:xfrm>
            <a:off x="0" y="1371600"/>
            <a:ext cx="9144000" cy="5257800"/>
          </a:xfrm>
        </p:spPr>
        <p:txBody>
          <a:bodyPr>
            <a:normAutofit fontScale="92500" lnSpcReduction="10000"/>
          </a:bodyPr>
          <a:lstStyle/>
          <a:p>
            <a:pPr algn="just"/>
            <a:r>
              <a:rPr lang="tr-TR" dirty="0" smtClean="0"/>
              <a:t>Kutuplar gibi soğuk, rüzgârlı ve az yağışlı bölgelerdeki bitki örtüsüne </a:t>
            </a:r>
            <a:r>
              <a:rPr lang="tr-TR" b="1" dirty="0" smtClean="0"/>
              <a:t>Tundra </a:t>
            </a:r>
            <a:r>
              <a:rPr lang="tr-TR" dirty="0" smtClean="0"/>
              <a:t>denir. Kuzey Yarı Kürede Kuzey Buz Denizi ile Kutup Dairesi arasında yani kutup bölgelerine yerleşmiş biyomlardır. Tundralarda buzullar etkili olur, yılın sadece 3 ayı buzsuz geçer ve gün içindeki en yüksek sıcaklık 10°C den azdır. Toprağın buzlu yapısı sıcak mevsimlerde 30–40 cm derinliğe kadar çözünebilir. Bu zamanda da ortalık çamur deryası haline gelir. Tundralarda toprak çoğunlukla donmuş olduğundan bitki türleri bakımından fakir, ağaç yetişmesine uygun değildir. Tundralarda rüzgâra ve soğuğa dayanıklı kara yosunu, ot, bodur çalılar ve likenler yaşar. Tundralardaki hayvan türleri de sınırlıdır. Ren Geyiği, Misk Öküzü, Yer faresi, Kutup tilkisi, Boz ayı, kutup ayısı, birkaç kuş ve böcek türüne rastlanır. Tundralarda kar kuşları, kar kazları ve baykuşlar bulunur. Ayrıca çok sayıda böcek türü ve nadir olarak kurbağa ve sürüngenler vardır.</a:t>
            </a:r>
          </a:p>
          <a:p>
            <a:endParaRPr lang="tr-T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rmAutofit/>
          </a:bodyPr>
          <a:lstStyle/>
          <a:p>
            <a:r>
              <a:rPr lang="tr-TR" dirty="0" smtClean="0"/>
              <a:t>Sucul Biyomlar</a:t>
            </a:r>
            <a:endParaRPr lang="tr-TR" dirty="0"/>
          </a:p>
        </p:txBody>
      </p:sp>
      <p:sp>
        <p:nvSpPr>
          <p:cNvPr id="3" name="Content Placeholder 2"/>
          <p:cNvSpPr>
            <a:spLocks noGrp="1"/>
          </p:cNvSpPr>
          <p:nvPr>
            <p:ph idx="1"/>
          </p:nvPr>
        </p:nvSpPr>
        <p:spPr>
          <a:xfrm>
            <a:off x="457200" y="2819400"/>
            <a:ext cx="8229600" cy="3505200"/>
          </a:xfrm>
        </p:spPr>
        <p:txBody>
          <a:bodyPr/>
          <a:lstStyle/>
          <a:p>
            <a:pPr fontAlgn="base"/>
            <a:r>
              <a:rPr lang="tr-TR" sz="4000" dirty="0" smtClean="0"/>
              <a:t>Tatlı su ve </a:t>
            </a:r>
          </a:p>
          <a:p>
            <a:pPr fontAlgn="base"/>
            <a:r>
              <a:rPr lang="tr-TR" sz="4000" dirty="0" smtClean="0"/>
              <a:t>Tuzlu su </a:t>
            </a:r>
          </a:p>
          <a:p>
            <a:pPr fontAlgn="base">
              <a:buNone/>
            </a:pPr>
            <a:r>
              <a:rPr lang="tr-TR" sz="4000" dirty="0" smtClean="0"/>
              <a:t>  biyomları olarak gruplandırılır.</a:t>
            </a:r>
          </a:p>
          <a:p>
            <a:endParaRPr lang="tr-T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477512"/>
          </a:xfrm>
        </p:spPr>
        <p:txBody>
          <a:bodyPr>
            <a:normAutofit/>
          </a:bodyPr>
          <a:lstStyle/>
          <a:p>
            <a:r>
              <a:rPr lang="tr-TR" b="1" dirty="0" smtClean="0"/>
              <a:t>Tatlı Su Biyomları</a:t>
            </a:r>
            <a:r>
              <a:rPr lang="tr-TR" dirty="0" smtClean="0"/>
              <a:t/>
            </a:r>
            <a:br>
              <a:rPr lang="tr-TR" dirty="0" smtClean="0"/>
            </a:b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92252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tr-TR" b="1" dirty="0" smtClean="0"/>
              <a:t>Göl biyomları</a:t>
            </a:r>
            <a:endParaRPr lang="tr-TR" dirty="0"/>
          </a:p>
        </p:txBody>
      </p:sp>
      <p:sp>
        <p:nvSpPr>
          <p:cNvPr id="3" name="Content Placeholder 2"/>
          <p:cNvSpPr>
            <a:spLocks noGrp="1"/>
          </p:cNvSpPr>
          <p:nvPr>
            <p:ph idx="1"/>
          </p:nvPr>
        </p:nvSpPr>
        <p:spPr>
          <a:xfrm>
            <a:off x="228600" y="1676400"/>
            <a:ext cx="8763000" cy="5029200"/>
          </a:xfrm>
        </p:spPr>
        <p:txBody>
          <a:bodyPr>
            <a:normAutofit/>
          </a:bodyPr>
          <a:lstStyle/>
          <a:p>
            <a:pPr algn="just"/>
            <a:r>
              <a:rPr lang="tr-TR" sz="3200" dirty="0" smtClean="0"/>
              <a:t>Göller, kara parçaları üzerinde çanaklaşmış alanlarda birikmiş ve belirli bir akıntısı olmayan tatlı veya tuzlu durgun su kütleleridir. </a:t>
            </a:r>
          </a:p>
          <a:p>
            <a:pPr algn="just"/>
            <a:r>
              <a:rPr lang="tr-TR" sz="3200" dirty="0" smtClean="0"/>
              <a:t>Göller besin ve oksijen içerme durumlarına göre iki kısımda incelenir: </a:t>
            </a:r>
          </a:p>
          <a:p>
            <a:pPr algn="just"/>
            <a:r>
              <a:rPr lang="tr-TR" sz="3200" dirty="0" smtClean="0"/>
              <a:t>Oligotrofik göller, besin bakımından fakirken oksijen bakımından zengin göllerdir. </a:t>
            </a:r>
          </a:p>
          <a:p>
            <a:pPr algn="just"/>
            <a:r>
              <a:rPr lang="tr-TR" sz="3200" dirty="0" smtClean="0"/>
              <a:t>Ötrofik göller ise besin bakımından zengin, oksijen bakımından fakir göllerdir. </a:t>
            </a:r>
          </a:p>
          <a:p>
            <a:endParaRPr lang="tr-T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tr-TR" sz="3200" dirty="0" smtClean="0"/>
              <a:t>Göllerde komüniteler suyun derinliğine ve kıyıya uzaklığa göre yayılış gösterir. Göl biyomlarında, algler, siyanobakteriler, planktonlar, kurbağa, levrek, göçmen su kuşları, sazan, sucul bitkiler, kamış, nilüfer, v.b canlılar yaşar.</a:t>
            </a:r>
            <a:endParaRPr lang="tr-TR" sz="3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lstStyle/>
          <a:p>
            <a:pPr algn="just"/>
            <a:r>
              <a:rPr lang="tr-TR" sz="2800" dirty="0" smtClean="0"/>
              <a:t>göllerin yaşam zonları o göldeki spesifik yerleşim alanlarıyla ilgilidir ve  3 zona ayrılır;</a:t>
            </a:r>
          </a:p>
          <a:p>
            <a:pPr lvl="1" algn="just"/>
            <a:r>
              <a:rPr lang="tr-TR" sz="2800" dirty="0" smtClean="0"/>
              <a:t>Littoral zon: 10m. kadar olan bitkili dip kısım</a:t>
            </a:r>
          </a:p>
          <a:p>
            <a:pPr lvl="1" algn="just"/>
            <a:r>
              <a:rPr lang="tr-TR" sz="2800" dirty="0" smtClean="0"/>
              <a:t>Limnetik (pelajik) zon: Gölün su kütlesi kısmıdır.  </a:t>
            </a:r>
          </a:p>
          <a:p>
            <a:pPr lvl="1" algn="just"/>
            <a:r>
              <a:rPr lang="tr-TR" sz="2800" dirty="0" smtClean="0"/>
              <a:t>Profundal zon: Işıksız bölge</a:t>
            </a:r>
          </a:p>
          <a:p>
            <a:endParaRPr lang="tr-TR" dirty="0"/>
          </a:p>
        </p:txBody>
      </p:sp>
      <p:pic>
        <p:nvPicPr>
          <p:cNvPr id="4" name="Picture 3" descr="C:\Users\Fatmagül\Desktop\0 2018 DERS\0 bahardersSUNUM-Düzenledim\bicoğrafya\resm\Lakes.gif"/>
          <p:cNvPicPr>
            <a:picLocks noChangeAspect="1" noChangeArrowheads="1"/>
          </p:cNvPicPr>
          <p:nvPr/>
        </p:nvPicPr>
        <p:blipFill>
          <a:blip r:embed="rId2" cstate="print"/>
          <a:srcRect/>
          <a:stretch>
            <a:fillRect/>
          </a:stretch>
        </p:blipFill>
        <p:spPr bwMode="auto">
          <a:xfrm>
            <a:off x="1219200" y="3429001"/>
            <a:ext cx="6718300" cy="3429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Akarsu biyomları</a:t>
            </a:r>
            <a:endParaRPr lang="tr-TR" dirty="0"/>
          </a:p>
        </p:txBody>
      </p:sp>
      <p:sp>
        <p:nvSpPr>
          <p:cNvPr id="3" name="Content Placeholder 2"/>
          <p:cNvSpPr>
            <a:spLocks noGrp="1"/>
          </p:cNvSpPr>
          <p:nvPr>
            <p:ph idx="1"/>
          </p:nvPr>
        </p:nvSpPr>
        <p:spPr/>
        <p:txBody>
          <a:bodyPr>
            <a:normAutofit lnSpcReduction="10000"/>
          </a:bodyPr>
          <a:lstStyle/>
          <a:p>
            <a:pPr algn="just"/>
            <a:r>
              <a:rPr lang="tr-TR" sz="3200" dirty="0" smtClean="0"/>
              <a:t>Akarsu ağızlarındaki ekosistemlerde su, tuzluluk, sıcaklık ve besin maddeleri yönünden çok değişkendir. Burada ortama uyum sağlamış çok sayıda canlı türü bulunmaktadır. Soğuk ve temiz akarsularda alabalık, dere ve ırmaklarda sazan balıkları, ayrıca yumuşakçalar, akıntının hızlı olduğu bölgelerde algler ve süngerlerle birlikte karayosunları yaşar.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tr-TR" b="1" dirty="0" smtClean="0"/>
              <a:t>Sulak alanlar</a:t>
            </a:r>
            <a:endParaRPr lang="tr-TR" dirty="0"/>
          </a:p>
        </p:txBody>
      </p:sp>
      <p:sp>
        <p:nvSpPr>
          <p:cNvPr id="3" name="Content Placeholder 2"/>
          <p:cNvSpPr>
            <a:spLocks noGrp="1"/>
          </p:cNvSpPr>
          <p:nvPr>
            <p:ph idx="1"/>
          </p:nvPr>
        </p:nvSpPr>
        <p:spPr>
          <a:xfrm>
            <a:off x="152400" y="1676400"/>
            <a:ext cx="8763000" cy="4953000"/>
          </a:xfrm>
        </p:spPr>
        <p:txBody>
          <a:bodyPr>
            <a:noAutofit/>
          </a:bodyPr>
          <a:lstStyle/>
          <a:p>
            <a:pPr algn="just"/>
            <a:r>
              <a:rPr lang="tr-TR" sz="3200" dirty="0" smtClean="0"/>
              <a:t>Doğal ve yapay, sürekli veya mevsimsel, suları durgun veya akıntılı; tatlı, acı veya tuzlu su kütleleri sulak alan olarak adlandırılır. </a:t>
            </a:r>
          </a:p>
          <a:p>
            <a:pPr algn="just"/>
            <a:r>
              <a:rPr lang="tr-TR" sz="3200" dirty="0" smtClean="0"/>
              <a:t>Bataklıklar, sazlıklar, turbalıklar, sulak çayırlar ile denizlerin 6 metre derinliğe kadar olan kesimleri sulak alan olarak kabul edilir. </a:t>
            </a:r>
          </a:p>
          <a:p>
            <a:pPr algn="just"/>
            <a:r>
              <a:rPr lang="tr-TR" sz="3200" dirty="0" smtClean="0"/>
              <a:t>Sulak alan toprakları suya doymuş ve oksijen bakımından fakirdir.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ormAutofit/>
          </a:bodyPr>
          <a:lstStyle/>
          <a:p>
            <a:r>
              <a:rPr lang="tr-TR" b="1" dirty="0" smtClean="0"/>
              <a:t>Tuzlu Su Biyomları</a:t>
            </a:r>
            <a:endParaRPr lang="tr-TR" dirty="0"/>
          </a:p>
        </p:txBody>
      </p:sp>
      <p:sp>
        <p:nvSpPr>
          <p:cNvPr id="3" name="Content Placeholder 2"/>
          <p:cNvSpPr>
            <a:spLocks noGrp="1"/>
          </p:cNvSpPr>
          <p:nvPr>
            <p:ph idx="1"/>
          </p:nvPr>
        </p:nvSpPr>
        <p:spPr>
          <a:xfrm>
            <a:off x="228600" y="1935480"/>
            <a:ext cx="8458200" cy="4541520"/>
          </a:xfrm>
        </p:spPr>
        <p:txBody>
          <a:bodyPr>
            <a:normAutofit/>
          </a:bodyPr>
          <a:lstStyle/>
          <a:p>
            <a:pPr algn="just" fontAlgn="base"/>
            <a:r>
              <a:rPr lang="tr-TR" sz="2800" dirty="0" smtClean="0"/>
              <a:t>Okyanus ve denizler tuzlu su biyomlardır. Denizlerdeki canlı çeşidi ve popülasyonların büyüklüğü üzerinde ışık, sıcaklık, basınç, tuz miktarı, deniz akıntıları ve gel-git olayları, çözünmüş maddeler, besin miktarı ve aktif gazların büyük etkisi bulunur. Deniz ekosisteminde plankton çeşitleri, omurgalılardan kıkırdaklı ve kemikli balıklar, birkaç sürüngen ve memeli (fok, balina); karides ve bazı yengeç türleri, solucanlar, denizanaları bulunur.</a:t>
            </a:r>
          </a:p>
          <a:p>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atmagül\Desktop\0 2018 DERS\0 bahardersSUNUM-Düzenledim\bicoğrafya\resm\biyom\iklim.png"/>
          <p:cNvPicPr>
            <a:picLocks noChangeAspect="1" noChangeArrowheads="1"/>
          </p:cNvPicPr>
          <p:nvPr/>
        </p:nvPicPr>
        <p:blipFill>
          <a:blip r:embed="rId2" cstate="print"/>
          <a:srcRect/>
          <a:stretch>
            <a:fillRect/>
          </a:stretch>
        </p:blipFill>
        <p:spPr bwMode="auto">
          <a:xfrm>
            <a:off x="18070" y="838200"/>
            <a:ext cx="9125930" cy="6019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 y="1066800"/>
            <a:ext cx="9126070" cy="579120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393</TotalTime>
  <Words>1629</Words>
  <Application>Microsoft Office PowerPoint</Application>
  <PresentationFormat>On-screen Show (4:3)</PresentationFormat>
  <Paragraphs>103</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Flow</vt:lpstr>
      <vt:lpstr>BİYOMLAR </vt:lpstr>
      <vt:lpstr>Slide 2</vt:lpstr>
      <vt:lpstr>Biyomlar</vt:lpstr>
      <vt:lpstr>İklim - Bitki Örtüsü İlişkisi</vt:lpstr>
      <vt:lpstr>Slide 5</vt:lpstr>
      <vt:lpstr>Slide 6</vt:lpstr>
      <vt:lpstr>Slide 7</vt:lpstr>
      <vt:lpstr>Slide 8</vt:lpstr>
      <vt:lpstr>Slide 9</vt:lpstr>
      <vt:lpstr>Karasal Biyomlar </vt:lpstr>
      <vt:lpstr>Slide 11</vt:lpstr>
      <vt:lpstr>Slide 12</vt:lpstr>
      <vt:lpstr>Tropikal yağmur ormanları</vt:lpstr>
      <vt:lpstr>Yeryüzündeki dağılışı</vt:lpstr>
      <vt:lpstr>Slide 15</vt:lpstr>
      <vt:lpstr>Slide 16</vt:lpstr>
      <vt:lpstr>Slide 17</vt:lpstr>
      <vt:lpstr>Slide 18</vt:lpstr>
      <vt:lpstr>Muson Ormanları</vt:lpstr>
      <vt:lpstr>Slide 20</vt:lpstr>
      <vt:lpstr>Savanlar</vt:lpstr>
      <vt:lpstr>Slide 22</vt:lpstr>
      <vt:lpstr>Slide 23</vt:lpstr>
      <vt:lpstr>Slide 24</vt:lpstr>
      <vt:lpstr>Slide 25</vt:lpstr>
      <vt:lpstr>Slide 26</vt:lpstr>
      <vt:lpstr>Çöller</vt:lpstr>
      <vt:lpstr>Görüldüğü Yerler</vt:lpstr>
      <vt:lpstr>Slide 29</vt:lpstr>
      <vt:lpstr>Slide 30</vt:lpstr>
      <vt:lpstr>Slide 31</vt:lpstr>
      <vt:lpstr>Slide 32</vt:lpstr>
      <vt:lpstr>Slide 33</vt:lpstr>
      <vt:lpstr>Slide 34</vt:lpstr>
      <vt:lpstr>Kum sporları köyü-Peru</vt:lpstr>
      <vt:lpstr>Slide 36</vt:lpstr>
      <vt:lpstr>Ilıman bölge yaprak döken ormanlar</vt:lpstr>
      <vt:lpstr>Slide 38</vt:lpstr>
      <vt:lpstr>Slide 39</vt:lpstr>
      <vt:lpstr>Slide 40</vt:lpstr>
      <vt:lpstr>Yeryüzündeki dağılışı:</vt:lpstr>
      <vt:lpstr>Slide 42</vt:lpstr>
      <vt:lpstr>Slide 43</vt:lpstr>
      <vt:lpstr>Slide 44</vt:lpstr>
      <vt:lpstr>İğne yapraklı biyomlar (Tayga)</vt:lpstr>
      <vt:lpstr>Yeryüzündeki dağılışı</vt:lpstr>
      <vt:lpstr>Slide 47</vt:lpstr>
      <vt:lpstr>Slide 48</vt:lpstr>
      <vt:lpstr>Slide 49</vt:lpstr>
      <vt:lpstr>Slide 50</vt:lpstr>
      <vt:lpstr>Slide 51</vt:lpstr>
      <vt:lpstr>Çayır Biyomları</vt:lpstr>
      <vt:lpstr>Ilıman Bölge Çayırları</vt:lpstr>
      <vt:lpstr>Yeryüzündeki dağılışı</vt:lpstr>
      <vt:lpstr>Slide 55</vt:lpstr>
      <vt:lpstr>Slide 56</vt:lpstr>
      <vt:lpstr>Tundralar</vt:lpstr>
      <vt:lpstr>Sucul Biyomlar</vt:lpstr>
      <vt:lpstr>Tatlı Su Biyomları </vt:lpstr>
      <vt:lpstr>Göl biyomları</vt:lpstr>
      <vt:lpstr>Slide 61</vt:lpstr>
      <vt:lpstr>Slide 62</vt:lpstr>
      <vt:lpstr>Akarsu biyomları</vt:lpstr>
      <vt:lpstr>Sulak alanlar</vt:lpstr>
      <vt:lpstr>Tuzlu Su Biyomları</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BİYOMLAR </dc:title>
  <dc:creator>Fatmagül Geven</dc:creator>
  <cp:lastModifiedBy>Fatmagül Geven</cp:lastModifiedBy>
  <cp:revision>39</cp:revision>
  <dcterms:created xsi:type="dcterms:W3CDTF">2006-08-16T00:00:00Z</dcterms:created>
  <dcterms:modified xsi:type="dcterms:W3CDTF">2017-11-13T21:35:25Z</dcterms:modified>
</cp:coreProperties>
</file>