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59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22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85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16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77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92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39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7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58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5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80F4F-AE75-435B-BE8D-17E7B32BDC7F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AB9F8-3800-4B25-A82B-C9F9A709C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37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0" y="1817649"/>
            <a:ext cx="10883869" cy="4806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b="1" dirty="0" smtClean="0"/>
              <a:t>Ekonomi-Politik Yaklaşım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İletişim ve medya endüstrilerindeki ekonomik örgütlenmeler, bölüşüm süreçlerindeki rolleri ve mülkiyet ilişkileri üzerine odaklanır.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b="1" dirty="0" smtClean="0"/>
              <a:t>Kültürel Çalışmalar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Medya anlamlarının </a:t>
            </a:r>
            <a:r>
              <a:rPr lang="tr-TR" dirty="0" smtClean="0"/>
              <a:t>oluşumuna, yapılanmasına </a:t>
            </a:r>
            <a:r>
              <a:rPr lang="tr-TR" dirty="0"/>
              <a:t>ve </a:t>
            </a:r>
            <a:r>
              <a:rPr lang="tr-TR" dirty="0" smtClean="0"/>
              <a:t>tüketimine/ </a:t>
            </a:r>
            <a:r>
              <a:rPr lang="tr-TR" dirty="0" err="1" smtClean="0"/>
              <a:t>alımlanmasına</a:t>
            </a:r>
            <a:r>
              <a:rPr lang="tr-TR" dirty="0" smtClean="0"/>
              <a:t> odaklanır.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65723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67268" y="1460810"/>
            <a:ext cx="11598011" cy="5163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Bir </a:t>
            </a:r>
            <a:r>
              <a:rPr lang="tr-TR" b="1" dirty="0" smtClean="0"/>
              <a:t>söylem</a:t>
            </a:r>
            <a:r>
              <a:rPr lang="tr-TR" dirty="0" smtClean="0"/>
              <a:t> olarak haber:</a:t>
            </a:r>
            <a:endParaRPr lang="tr-TR" dirty="0"/>
          </a:p>
          <a:p>
            <a:pPr lvl="1">
              <a:lnSpc>
                <a:spcPct val="114000"/>
              </a:lnSpc>
              <a:buFontTx/>
              <a:buChar char="-"/>
            </a:pPr>
            <a:r>
              <a:rPr lang="tr-TR" dirty="0" smtClean="0"/>
              <a:t>Haberin </a:t>
            </a:r>
            <a:r>
              <a:rPr lang="tr-TR" dirty="0"/>
              <a:t>söylemi, medyanın ekonomi-politiği içinde yapılanır. Kar güdüsü ve mülkiyet ilişkileri, söylemin temelini belirler. </a:t>
            </a:r>
          </a:p>
          <a:p>
            <a:pPr lvl="1">
              <a:lnSpc>
                <a:spcPct val="114000"/>
              </a:lnSpc>
              <a:buFontTx/>
              <a:buChar char="-"/>
            </a:pPr>
            <a:r>
              <a:rPr lang="tr-TR" dirty="0"/>
              <a:t>Haberin söylemi, haberi metinlerinin üretildiği somut tarihsel koşullar ve üretim anı ile belirlenir. </a:t>
            </a:r>
          </a:p>
          <a:p>
            <a:pPr lvl="1">
              <a:lnSpc>
                <a:spcPct val="114000"/>
              </a:lnSpc>
              <a:buFontTx/>
              <a:buChar char="-"/>
            </a:pPr>
            <a:r>
              <a:rPr lang="tr-TR" dirty="0" smtClean="0"/>
              <a:t>Haberin söylemi, gazeteciliğin günlük pratikleri içinde oluşur (zamansal, </a:t>
            </a:r>
            <a:r>
              <a:rPr lang="tr-TR" dirty="0" err="1" smtClean="0"/>
              <a:t>mekansal</a:t>
            </a:r>
            <a:r>
              <a:rPr lang="tr-TR" dirty="0" smtClean="0"/>
              <a:t>, mali sınırlılıkları aşmaya dönük örgütlenen bir iş)</a:t>
            </a:r>
          </a:p>
          <a:p>
            <a:pPr lvl="1">
              <a:lnSpc>
                <a:spcPct val="114000"/>
              </a:lnSpc>
              <a:buFontTx/>
              <a:buChar char="-"/>
            </a:pPr>
            <a:r>
              <a:rPr lang="tr-TR" dirty="0" smtClean="0"/>
              <a:t>Haberin söylemi gazetecilerin profesyonel ideolojileri içinde oluşur. Gazetecilik normları, söylemi biçimlendirir.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6078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0" y="1817649"/>
            <a:ext cx="10883869" cy="4806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-İdeoloji ve söylem neden önemlidir?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-Haber metinlerinde nasıl yer bulur ve ne işe yarar?</a:t>
            </a:r>
          </a:p>
        </p:txBody>
      </p:sp>
    </p:spTree>
    <p:extLst>
      <p:ext uri="{BB962C8B-B14F-4D97-AF65-F5344CB8AC3E}">
        <p14:creationId xmlns:p14="http://schemas.microsoft.com/office/powerpoint/2010/main" val="112405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12596" y="1438507"/>
            <a:ext cx="11352684" cy="5185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/>
              <a:t>-Gerçekliğin ne olduğu ve gerçekliğe dair ne söylenebileceği üzerine </a:t>
            </a:r>
            <a:r>
              <a:rPr lang="tr-TR" dirty="0" smtClean="0"/>
              <a:t>mücadeleyi içerir (anlam inşa eder/pekiştirir)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-Makro </a:t>
            </a:r>
            <a:r>
              <a:rPr lang="tr-TR" dirty="0"/>
              <a:t>ve mikro düzeylerde gücün/iktidarın işleyişi, gerçeklikle ilgili belirli anlamların, başka anlamlarla </a:t>
            </a:r>
            <a:r>
              <a:rPr lang="tr-TR" dirty="0" err="1"/>
              <a:t>hegemonik</a:t>
            </a:r>
            <a:r>
              <a:rPr lang="tr-TR" dirty="0"/>
              <a:t> bir ilişki içinde olmasına dayalıdır</a:t>
            </a:r>
            <a:r>
              <a:rPr lang="tr-TR" dirty="0" smtClean="0"/>
              <a:t>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(hangi anlamların uygun, doğru, meşru; hangilerinin gayrı meşru olduğunu belirler/pekiştirir)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555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1817649"/>
            <a:ext cx="10429178" cy="4806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i="1" dirty="0" smtClean="0"/>
          </a:p>
          <a:p>
            <a:pPr marL="0" indent="0">
              <a:lnSpc>
                <a:spcPct val="114000"/>
              </a:lnSpc>
              <a:buNone/>
            </a:pPr>
            <a:endParaRPr lang="tr-TR" i="1" dirty="0"/>
          </a:p>
          <a:p>
            <a:pPr marL="0" indent="0">
              <a:lnSpc>
                <a:spcPct val="114000"/>
              </a:lnSpc>
              <a:buNone/>
            </a:pPr>
            <a:r>
              <a:rPr lang="tr-TR" i="1" dirty="0" smtClean="0"/>
              <a:t>«İdeoloji üzerine çalışmak; anlamın ya da göstergelerin tahakküm ilişkilerini sürdürmeye hizmet ettiği durumlar üzerine çalışmaktır»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					John B. </a:t>
            </a:r>
            <a:r>
              <a:rPr lang="tr-TR" dirty="0" err="1" smtClean="0"/>
              <a:t>Thompson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4447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1817649"/>
            <a:ext cx="10429178" cy="4806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Haberdeki </a:t>
            </a:r>
            <a:r>
              <a:rPr lang="tr-TR" dirty="0"/>
              <a:t>ideolojik öğeler; eşitsiz iktidar ilişkilerini gizlemeye, önemsizleştirmeye veya meşrulaştırmaya çalışan, gerçekliğin </a:t>
            </a:r>
            <a:r>
              <a:rPr lang="tr-TR" dirty="0" smtClean="0"/>
              <a:t>zedelenmiş bir </a:t>
            </a:r>
            <a:r>
              <a:rPr lang="tr-TR" dirty="0"/>
              <a:t>yorumu olarak ortaya çıkar.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7851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449659"/>
            <a:ext cx="11149361" cy="517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metinlerini incelemek</a:t>
            </a:r>
            <a:r>
              <a:rPr lang="tr-TR" dirty="0"/>
              <a:t> </a:t>
            </a:r>
            <a:r>
              <a:rPr lang="tr-TR" dirty="0" smtClean="0"/>
              <a:t>ve analiz etmek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Metinlerin içerdiği dilsel, görsel, </a:t>
            </a:r>
            <a:r>
              <a:rPr lang="tr-TR" dirty="0" err="1" smtClean="0"/>
              <a:t>söylemsel</a:t>
            </a:r>
            <a:r>
              <a:rPr lang="tr-TR" dirty="0" smtClean="0"/>
              <a:t> işaretleri ve ilişkileri tespit edebilmek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Bunların toplumsal bağlamlarını anlayabilmek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 metninin arkasında yatan ekonomik, politik, toplumsal dinamikleri, ilişkileri ve özneleri kavrayabilmek</a:t>
            </a:r>
          </a:p>
          <a:p>
            <a:pPr>
              <a:lnSpc>
                <a:spcPct val="114000"/>
              </a:lnSpc>
              <a:buFontTx/>
              <a:buChar char="-"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sz="3200" dirty="0" smtClean="0"/>
              <a:t>Bir </a:t>
            </a:r>
            <a:r>
              <a:rPr lang="tr-TR" sz="3200" b="1" dirty="0" smtClean="0"/>
              <a:t>söylem</a:t>
            </a:r>
            <a:r>
              <a:rPr lang="tr-TR" sz="3200" dirty="0" smtClean="0"/>
              <a:t> olarak haber</a:t>
            </a:r>
          </a:p>
        </p:txBody>
      </p:sp>
    </p:spTree>
    <p:extLst>
      <p:ext uri="{BB962C8B-B14F-4D97-AF65-F5344CB8AC3E}">
        <p14:creationId xmlns:p14="http://schemas.microsoft.com/office/powerpoint/2010/main" val="362062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114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278780" y="1081668"/>
            <a:ext cx="11708781" cy="554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Dilbilim çalışmaları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Saussure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Barthes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Voloşinov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Bakhtin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</a:t>
            </a:r>
            <a:r>
              <a:rPr lang="tr-TR" dirty="0" err="1" smtClean="0"/>
              <a:t>Kristeva</a:t>
            </a: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7498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114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278780" y="1081668"/>
            <a:ext cx="11708781" cy="554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Söylem: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Farklı tarihsel </a:t>
            </a:r>
            <a:r>
              <a:rPr lang="tr-TR" dirty="0"/>
              <a:t>dönemlerde </a:t>
            </a:r>
            <a:r>
              <a:rPr lang="tr-TR" dirty="0" smtClean="0"/>
              <a:t>anlamı ve bunların ifadelerini üreten, oluşumunu düzenleyen </a:t>
            </a:r>
            <a:r>
              <a:rPr lang="tr-TR" dirty="0"/>
              <a:t>kurallar ve </a:t>
            </a:r>
            <a:r>
              <a:rPr lang="tr-TR" dirty="0" smtClean="0"/>
              <a:t>uygulamalardır.  Dil aracılığıyla anlamın üretilmesidir.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Tüm </a:t>
            </a:r>
            <a:r>
              <a:rPr lang="tr-TR" dirty="0"/>
              <a:t>sosyal davranış biçimleri anlam içerdiği için ve anlam, yaptıklarımızı şekillendirdiği için tüm sosyal davranışlar </a:t>
            </a:r>
            <a:r>
              <a:rPr lang="tr-TR" dirty="0" err="1"/>
              <a:t>söylemsel</a:t>
            </a:r>
            <a:r>
              <a:rPr lang="tr-TR" dirty="0"/>
              <a:t> bir özellik taşır.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 Söylem, dilsel bir terimdir. Fakat dilden ve dilsel kurallardan daha fazla bir alanı ifade eder.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6429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54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278780" y="1226635"/>
            <a:ext cx="11708781" cy="539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Bir </a:t>
            </a:r>
            <a:r>
              <a:rPr lang="tr-TR" dirty="0"/>
              <a:t>konu hakkında nasıl konuşulacağını ve nasıl sonuç çıkartılacağını belirler</a:t>
            </a:r>
            <a:r>
              <a:rPr lang="tr-TR" dirty="0" smtClean="0"/>
              <a:t>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Fikirlerin </a:t>
            </a:r>
            <a:r>
              <a:rPr lang="tr-TR" dirty="0"/>
              <a:t>nasıl davranışa dönüştürüleceğini de etkiler. Anlam, söylem içinde inşa edilir</a:t>
            </a:r>
            <a:r>
              <a:rPr lang="tr-TR" dirty="0" smtClean="0"/>
              <a:t>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Söylem tek </a:t>
            </a:r>
            <a:r>
              <a:rPr lang="tr-TR" dirty="0"/>
              <a:t>bir eylemden ya da tek bir ifadeden, tek bir metinden ya da kaynaktan oluşmaz. </a:t>
            </a:r>
            <a:r>
              <a:rPr lang="tr-TR" dirty="0" smtClean="0"/>
              <a:t>Pek çok farklı eylem, ifade, metin ve kaynak içerir. Bunların çeşitli şekillerde eklemlenen bir bütünlüğünden oluşur.</a:t>
            </a:r>
          </a:p>
        </p:txBody>
      </p:sp>
    </p:spTree>
    <p:extLst>
      <p:ext uri="{BB962C8B-B14F-4D97-AF65-F5344CB8AC3E}">
        <p14:creationId xmlns:p14="http://schemas.microsoft.com/office/powerpoint/2010/main" val="217686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436</Words>
  <Application>Microsoft Office PowerPoint</Application>
  <PresentationFormat>Geniş ekran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Haberi Okumak</vt:lpstr>
      <vt:lpstr>Haberi Okumak</vt:lpstr>
      <vt:lpstr>Haberi Okumak</vt:lpstr>
      <vt:lpstr>Haberi Okumak</vt:lpstr>
      <vt:lpstr>Haberi Okumak</vt:lpstr>
      <vt:lpstr>Haberi Okumak</vt:lpstr>
      <vt:lpstr>Haberi Okumak</vt:lpstr>
      <vt:lpstr>Haberi Okumak</vt:lpstr>
      <vt:lpstr>Haberi Okumak</vt:lpstr>
      <vt:lpstr>Haberi Okumak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Haberi Okumak</dc:title>
  <dc:creator>Windows Kullanıcısı</dc:creator>
  <cp:lastModifiedBy>Windows Kullanıcısı</cp:lastModifiedBy>
  <cp:revision>1</cp:revision>
  <dcterms:created xsi:type="dcterms:W3CDTF">2020-01-30T16:01:11Z</dcterms:created>
  <dcterms:modified xsi:type="dcterms:W3CDTF">2020-01-30T16:02:58Z</dcterms:modified>
</cp:coreProperties>
</file>