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0" r:id="rId5"/>
    <p:sldId id="261" r:id="rId6"/>
    <p:sldId id="262" r:id="rId7"/>
    <p:sldId id="263" r:id="rId8"/>
    <p:sldId id="264" r:id="rId9"/>
    <p:sldId id="266" r:id="rId10"/>
    <p:sldId id="267" r:id="rId11"/>
    <p:sldId id="268" r:id="rId12"/>
    <p:sldId id="269" r:id="rId13"/>
    <p:sldId id="270" r:id="rId14"/>
    <p:sldId id="271" r:id="rId15"/>
    <p:sldId id="27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23"/>
    <p:restoredTop sz="94729"/>
  </p:normalViewPr>
  <p:slideViewPr>
    <p:cSldViewPr snapToGrid="0" snapToObjects="1">
      <p:cViewPr varScale="1">
        <p:scale>
          <a:sx n="86" d="100"/>
          <a:sy n="86" d="100"/>
        </p:scale>
        <p:origin x="73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tr-TR" smtClean="0"/>
              <a:t>Asıl başlık stilini düzenlemek için tıklayın</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12/26/2023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tr-TR" smtClean="0"/>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12/26/2023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tr-TR" smtClean="0"/>
              <a:t>Asıl başlık stilini düzenlemek için tıklayın</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12/26/2023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stilini düzenlemek için tıklayın</a:t>
            </a:r>
            <a:endParaRPr lang="en-US" dirty="0"/>
          </a:p>
        </p:txBody>
      </p:sp>
      <p:sp>
        <p:nvSpPr>
          <p:cNvPr id="3" name="Content Placeholder 2"/>
          <p:cNvSpPr>
            <a:spLocks noGrp="1"/>
          </p:cNvSpPr>
          <p:nvPr>
            <p:ph idx="1"/>
          </p:nvPr>
        </p:nvSpPr>
        <p:spPr/>
        <p:txBody>
          <a:bodyPr anchor="ct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12/26/2023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tr-TR" smtClean="0"/>
              <a:t>Asıl başlık stilini düzenlemek için tıklayın</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tıklayın</a:t>
            </a:r>
          </a:p>
        </p:txBody>
      </p:sp>
      <p:sp>
        <p:nvSpPr>
          <p:cNvPr id="4" name="Date Placeholder 3"/>
          <p:cNvSpPr>
            <a:spLocks noGrp="1"/>
          </p:cNvSpPr>
          <p:nvPr>
            <p:ph type="dt" sz="half" idx="10"/>
          </p:nvPr>
        </p:nvSpPr>
        <p:spPr/>
        <p:txBody>
          <a:bodyPr/>
          <a:lstStyle/>
          <a:p>
            <a:fld id="{3E5059C3-6A89-4494-99FF-5A4D6FFD50EB}" type="datetimeFigureOut">
              <a:rPr lang="en-US" dirty="0"/>
              <a:t>12/26/2023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tr-TR" smtClean="0"/>
              <a:t>Asıl başlık stilini düzenlemek için tıklayın</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12/26/2023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tr-TR" smtClean="0"/>
              <a:t>Asıl başlık stilini düzenlemek için tıklayın</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tıklayın</a:t>
            </a:r>
          </a:p>
        </p:txBody>
      </p:sp>
      <p:sp>
        <p:nvSpPr>
          <p:cNvPr id="4" name="Content Placeholder 3"/>
          <p:cNvSpPr>
            <a:spLocks noGrp="1"/>
          </p:cNvSpPr>
          <p:nvPr>
            <p:ph sz="half" idx="2"/>
          </p:nvPr>
        </p:nvSpPr>
        <p:spPr>
          <a:xfrm>
            <a:off x="2609285" y="2851331"/>
            <a:ext cx="3893623" cy="3071434"/>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tıklayın</a:t>
            </a:r>
          </a:p>
        </p:txBody>
      </p:sp>
      <p:sp>
        <p:nvSpPr>
          <p:cNvPr id="6" name="Content Placeholder 5"/>
          <p:cNvSpPr>
            <a:spLocks noGrp="1"/>
          </p:cNvSpPr>
          <p:nvPr>
            <p:ph sz="quarter" idx="4"/>
          </p:nvPr>
        </p:nvSpPr>
        <p:spPr>
          <a:xfrm>
            <a:off x="6666635" y="2851331"/>
            <a:ext cx="3899798" cy="3071434"/>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12/26/2023</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stilini düzenlemek için tıklayın</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12/26/2023</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12/26/2023</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tr-TR" smtClean="0"/>
              <a:t>Asıl başlık stilini düzenlemek için tıklayın</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tıklayın</a:t>
            </a:r>
          </a:p>
        </p:txBody>
      </p:sp>
      <p:sp>
        <p:nvSpPr>
          <p:cNvPr id="5" name="Date Placeholder 4"/>
          <p:cNvSpPr>
            <a:spLocks noGrp="1"/>
          </p:cNvSpPr>
          <p:nvPr>
            <p:ph type="dt" sz="half" idx="10"/>
          </p:nvPr>
        </p:nvSpPr>
        <p:spPr/>
        <p:txBody>
          <a:bodyPr/>
          <a:lstStyle/>
          <a:p>
            <a:fld id="{37D525BB-DA17-4BA0-B3C8-3AC3ABC827E6}" type="datetimeFigureOut">
              <a:rPr lang="en-US" dirty="0"/>
              <a:t>12/26/2023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Resmi yer tutucuya sürükleyin veya eklemek için simgeye tıklayın</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tr-TR" smtClean="0"/>
              <a:t>Asıl başlık stilini düzenlemek için tıklayın</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tıklayın</a:t>
            </a:r>
          </a:p>
        </p:txBody>
      </p:sp>
      <p:sp>
        <p:nvSpPr>
          <p:cNvPr id="5" name="Date Placeholder 4"/>
          <p:cNvSpPr>
            <a:spLocks noGrp="1"/>
          </p:cNvSpPr>
          <p:nvPr>
            <p:ph type="dt" sz="half" idx="10"/>
          </p:nvPr>
        </p:nvSpPr>
        <p:spPr/>
        <p:txBody>
          <a:bodyPr/>
          <a:lstStyle/>
          <a:p>
            <a:fld id="{B16C4C9A-3960-41CF-A4E9-2A8FB932454B}" type="datetimeFigureOut">
              <a:rPr lang="en-US" dirty="0"/>
              <a:t>12/26/2023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tr-TR" smtClean="0"/>
              <a:t>Asıl başlık stilini düzenlemek için tıklayın</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12/26/2023</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aphanet.pharmacist.com/code-ethic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611808" y="4096512"/>
            <a:ext cx="4886272" cy="1987296"/>
          </a:xfrm>
        </p:spPr>
        <p:txBody>
          <a:bodyPr>
            <a:normAutofit/>
          </a:bodyPr>
          <a:lstStyle/>
          <a:p>
            <a:r>
              <a:rPr lang="tr-TR" sz="1400" dirty="0" smtClean="0"/>
              <a:t/>
            </a:r>
            <a:br>
              <a:rPr lang="tr-TR" sz="1400" dirty="0" smtClean="0"/>
            </a:br>
            <a:r>
              <a:rPr lang="tr-TR" sz="1400" dirty="0"/>
              <a:t/>
            </a:r>
            <a:br>
              <a:rPr lang="tr-TR" sz="1400" dirty="0"/>
            </a:br>
            <a:r>
              <a:rPr lang="tr-TR" sz="1400" dirty="0" smtClean="0"/>
              <a:t/>
            </a:r>
            <a:br>
              <a:rPr lang="tr-TR" sz="1400" dirty="0" smtClean="0"/>
            </a:br>
            <a:r>
              <a:rPr lang="tr-TR" sz="1400" dirty="0"/>
              <a:t/>
            </a:r>
            <a:br>
              <a:rPr lang="tr-TR" sz="1400" dirty="0"/>
            </a:br>
            <a:r>
              <a:rPr lang="tr-TR" sz="1400" dirty="0" smtClean="0"/>
              <a:t/>
            </a:r>
            <a:br>
              <a:rPr lang="tr-TR" sz="1400" dirty="0" smtClean="0"/>
            </a:br>
            <a:r>
              <a:rPr lang="tr-TR" sz="1400" dirty="0"/>
              <a:t/>
            </a:r>
            <a:br>
              <a:rPr lang="tr-TR" sz="1400" dirty="0"/>
            </a:br>
            <a:r>
              <a:rPr lang="tr-TR" sz="1400" dirty="0" smtClean="0"/>
              <a:t>Vahide Doğan </a:t>
            </a:r>
            <a:br>
              <a:rPr lang="tr-TR" sz="1400" dirty="0" smtClean="0"/>
            </a:br>
            <a:r>
              <a:rPr lang="tr-TR" sz="1400" dirty="0" smtClean="0"/>
              <a:t>19030086</a:t>
            </a:r>
            <a:endParaRPr lang="tr-TR" sz="1400" dirty="0"/>
          </a:p>
        </p:txBody>
      </p:sp>
      <p:sp>
        <p:nvSpPr>
          <p:cNvPr id="3" name="Alt Konu Başlığı 2"/>
          <p:cNvSpPr>
            <a:spLocks noGrp="1"/>
          </p:cNvSpPr>
          <p:nvPr>
            <p:ph type="subTitle" idx="1"/>
          </p:nvPr>
        </p:nvSpPr>
        <p:spPr>
          <a:xfrm>
            <a:off x="2772274" y="1353312"/>
            <a:ext cx="5357600" cy="3694176"/>
          </a:xfrm>
        </p:spPr>
        <p:txBody>
          <a:bodyPr>
            <a:noAutofit/>
          </a:bodyPr>
          <a:lstStyle/>
          <a:p>
            <a:r>
              <a:rPr lang="tr-TR" sz="4400" dirty="0" smtClean="0"/>
              <a:t>GENEL ETİK</a:t>
            </a:r>
          </a:p>
          <a:p>
            <a:r>
              <a:rPr lang="tr-TR" sz="4400" dirty="0" smtClean="0"/>
              <a:t>CODES OF CONDUCT/ETHICS IN PHARMACY PRACTICE</a:t>
            </a:r>
            <a:endParaRPr lang="tr-TR" sz="4400" dirty="0"/>
          </a:p>
        </p:txBody>
      </p:sp>
    </p:spTree>
    <p:extLst>
      <p:ext uri="{BB962C8B-B14F-4D97-AF65-F5344CB8AC3E}">
        <p14:creationId xmlns:p14="http://schemas.microsoft.com/office/powerpoint/2010/main" val="16829676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Eczacı </a:t>
            </a:r>
            <a:r>
              <a:rPr lang="tr-TR" dirty="0" smtClean="0"/>
              <a:t>bireysel ve toplumsal </a:t>
            </a:r>
            <a:r>
              <a:rPr lang="tr-TR" dirty="0"/>
              <a:t>ihtiyaçlara hizmet eder. Bir eczacının birincil yükümlülüğü bireysel hastalara karşıdır. Ancak eczacının yükümlülükleri zaman zaman bireyin ötesine geçerek topluma </a:t>
            </a:r>
            <a:r>
              <a:rPr lang="tr-TR" dirty="0" smtClean="0"/>
              <a:t>uzanabilmektedir</a:t>
            </a:r>
            <a:r>
              <a:rPr lang="tr-TR" dirty="0"/>
              <a:t>. Bu durumlarda eczacı, bu yükümlülüklere eşlik eden sorumlulukların bilincindedir ve buna göre hareket eder.</a:t>
            </a:r>
          </a:p>
        </p:txBody>
      </p:sp>
    </p:spTree>
    <p:extLst>
      <p:ext uri="{BB962C8B-B14F-4D97-AF65-F5344CB8AC3E}">
        <p14:creationId xmlns:p14="http://schemas.microsoft.com/office/powerpoint/2010/main" val="1517755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Eczacı sağlık kaynaklarının dağıtımında adalet arar. Sağlık kaynakları tahsis edilirken eczacı adil ve eşitlikçi davranır, hastaların ve toplumun ihtiyaçlarını dengeler.</a:t>
            </a:r>
          </a:p>
          <a:p>
            <a:endParaRPr lang="tr-TR" dirty="0"/>
          </a:p>
        </p:txBody>
      </p:sp>
    </p:spTree>
    <p:extLst>
      <p:ext uri="{BB962C8B-B14F-4D97-AF65-F5344CB8AC3E}">
        <p14:creationId xmlns:p14="http://schemas.microsoft.com/office/powerpoint/2010/main" val="17762924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773599" y="978744"/>
            <a:ext cx="7187265" cy="1776648"/>
          </a:xfrm>
        </p:spPr>
        <p:txBody>
          <a:bodyPr>
            <a:normAutofit fontScale="90000"/>
          </a:bodyPr>
          <a:lstStyle/>
          <a:p>
            <a:pPr algn="l"/>
            <a:r>
              <a:rPr lang="tr-TR" dirty="0" smtClean="0"/>
              <a:t>Aşağıdakilerden hangisi Amerikan Eczacılar Birliği </a:t>
            </a:r>
            <a:r>
              <a:rPr lang="tr-TR" smtClean="0"/>
              <a:t>tarafından yayınlanan eczacılar </a:t>
            </a:r>
            <a:r>
              <a:rPr lang="tr-TR" dirty="0" smtClean="0"/>
              <a:t>için mesleki etik kurallarından birisi değildir?</a:t>
            </a:r>
            <a:br>
              <a:rPr lang="tr-TR" dirty="0" smtClean="0"/>
            </a:br>
            <a:endParaRPr lang="tr-TR" dirty="0"/>
          </a:p>
        </p:txBody>
      </p:sp>
      <p:sp>
        <p:nvSpPr>
          <p:cNvPr id="3" name="İçerik Yer Tutucusu 2"/>
          <p:cNvSpPr>
            <a:spLocks noGrp="1"/>
          </p:cNvSpPr>
          <p:nvPr>
            <p:ph idx="1"/>
          </p:nvPr>
        </p:nvSpPr>
        <p:spPr/>
        <p:txBody>
          <a:bodyPr/>
          <a:lstStyle/>
          <a:p>
            <a:r>
              <a:rPr lang="tr-TR" dirty="0" smtClean="0"/>
              <a:t>A) </a:t>
            </a:r>
            <a:r>
              <a:rPr lang="en-US" dirty="0" err="1"/>
              <a:t>Özerkliğe</a:t>
            </a:r>
            <a:r>
              <a:rPr lang="en-US" dirty="0"/>
              <a:t> </a:t>
            </a:r>
            <a:r>
              <a:rPr lang="en-US" dirty="0" err="1"/>
              <a:t>Saygı</a:t>
            </a:r>
            <a:r>
              <a:rPr lang="en-US" dirty="0"/>
              <a:t>   </a:t>
            </a:r>
            <a:endParaRPr lang="tr-TR" dirty="0"/>
          </a:p>
          <a:p>
            <a:r>
              <a:rPr lang="tr-TR" dirty="0" smtClean="0"/>
              <a:t>B) Zarar vermeme</a:t>
            </a:r>
          </a:p>
          <a:p>
            <a:r>
              <a:rPr lang="tr-TR" dirty="0" smtClean="0"/>
              <a:t>C) Yararlılık</a:t>
            </a:r>
          </a:p>
          <a:p>
            <a:r>
              <a:rPr lang="tr-TR" dirty="0" smtClean="0"/>
              <a:t>D) Adalet</a:t>
            </a:r>
            <a:endParaRPr lang="tr-TR" dirty="0"/>
          </a:p>
          <a:p>
            <a:r>
              <a:rPr lang="tr-TR" dirty="0" smtClean="0"/>
              <a:t>E) Mali çıkarları gözetme</a:t>
            </a:r>
          </a:p>
        </p:txBody>
      </p:sp>
    </p:spTree>
    <p:extLst>
      <p:ext uri="{BB962C8B-B14F-4D97-AF65-F5344CB8AC3E}">
        <p14:creationId xmlns:p14="http://schemas.microsoft.com/office/powerpoint/2010/main" val="19796921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474976" y="808056"/>
            <a:ext cx="8095163" cy="1077229"/>
          </a:xfrm>
        </p:spPr>
        <p:txBody>
          <a:bodyPr>
            <a:normAutofit fontScale="90000"/>
          </a:bodyPr>
          <a:lstStyle/>
          <a:p>
            <a:pPr algn="l"/>
            <a:r>
              <a:rPr lang="tr-TR" dirty="0" smtClean="0"/>
              <a:t>Amerikan Eczacılar Birliği’nin yayınlamış olduğu eczacılar için etik ilkeleri hangi tarihte kabul edilmiştir?</a:t>
            </a:r>
            <a:endParaRPr lang="tr-TR" dirty="0"/>
          </a:p>
        </p:txBody>
      </p:sp>
      <p:sp>
        <p:nvSpPr>
          <p:cNvPr id="3" name="İçerik Yer Tutucusu 2"/>
          <p:cNvSpPr>
            <a:spLocks noGrp="1"/>
          </p:cNvSpPr>
          <p:nvPr>
            <p:ph idx="1"/>
          </p:nvPr>
        </p:nvSpPr>
        <p:spPr/>
        <p:txBody>
          <a:bodyPr/>
          <a:lstStyle/>
          <a:p>
            <a:r>
              <a:rPr lang="tr-TR" dirty="0" smtClean="0"/>
              <a:t>A) 27 Haziran 1994</a:t>
            </a:r>
          </a:p>
          <a:p>
            <a:r>
              <a:rPr lang="tr-TR" dirty="0" smtClean="0"/>
              <a:t>B) 27 Aralık 1995</a:t>
            </a:r>
          </a:p>
          <a:p>
            <a:r>
              <a:rPr lang="tr-TR" dirty="0" smtClean="0"/>
              <a:t>C)17 Kasım 1994</a:t>
            </a:r>
          </a:p>
          <a:p>
            <a:r>
              <a:rPr lang="tr-TR" dirty="0" smtClean="0"/>
              <a:t>D) 27 Ekim 1994</a:t>
            </a:r>
          </a:p>
          <a:p>
            <a:r>
              <a:rPr lang="tr-TR" dirty="0" smtClean="0"/>
              <a:t>E) 17 Ekim 1996</a:t>
            </a:r>
          </a:p>
        </p:txBody>
      </p:sp>
    </p:spTree>
    <p:extLst>
      <p:ext uri="{BB962C8B-B14F-4D97-AF65-F5344CB8AC3E}">
        <p14:creationId xmlns:p14="http://schemas.microsoft.com/office/powerpoint/2010/main" val="21053768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err="1"/>
              <a:t>Code</a:t>
            </a:r>
            <a:r>
              <a:rPr lang="tr-TR" dirty="0"/>
              <a:t> Of </a:t>
            </a:r>
            <a:r>
              <a:rPr lang="tr-TR" dirty="0" err="1"/>
              <a:t>Ethics</a:t>
            </a:r>
            <a:r>
              <a:rPr lang="tr-TR" dirty="0"/>
              <a:t> </a:t>
            </a:r>
            <a:r>
              <a:rPr lang="tr-TR" dirty="0" err="1"/>
              <a:t>For</a:t>
            </a:r>
            <a:r>
              <a:rPr lang="tr-TR" dirty="0"/>
              <a:t> </a:t>
            </a:r>
            <a:r>
              <a:rPr lang="tr-TR" dirty="0" err="1" smtClean="0"/>
              <a:t>Pharmacists</a:t>
            </a:r>
            <a:r>
              <a:rPr lang="tr-TR" dirty="0"/>
              <a:t> </a:t>
            </a:r>
            <a:r>
              <a:rPr lang="tr-TR" dirty="0" smtClean="0"/>
              <a:t>hangi kuruluş tarafından kabul edilmiştir?</a:t>
            </a:r>
            <a:endParaRPr lang="tr-TR" dirty="0"/>
          </a:p>
        </p:txBody>
      </p:sp>
      <p:sp>
        <p:nvSpPr>
          <p:cNvPr id="3" name="İçerik Yer Tutucusu 2"/>
          <p:cNvSpPr>
            <a:spLocks noGrp="1"/>
          </p:cNvSpPr>
          <p:nvPr>
            <p:ph idx="1"/>
          </p:nvPr>
        </p:nvSpPr>
        <p:spPr/>
        <p:txBody>
          <a:bodyPr/>
          <a:lstStyle/>
          <a:p>
            <a:pPr marL="0" lvl="0" indent="0">
              <a:lnSpc>
                <a:spcPct val="100000"/>
              </a:lnSpc>
              <a:spcBef>
                <a:spcPts val="0"/>
              </a:spcBef>
              <a:spcAft>
                <a:spcPts val="0"/>
              </a:spcAft>
              <a:buClrTx/>
              <a:buSzTx/>
              <a:buNone/>
            </a:pPr>
            <a:r>
              <a:rPr lang="tr-TR" dirty="0" smtClean="0"/>
              <a:t>A) </a:t>
            </a:r>
            <a:r>
              <a:rPr lang="tr-TR" dirty="0"/>
              <a:t>Amerikan Gıda ve İlaç </a:t>
            </a:r>
            <a:r>
              <a:rPr lang="tr-TR" dirty="0" smtClean="0"/>
              <a:t>Dairesi (FDA)</a:t>
            </a:r>
          </a:p>
          <a:p>
            <a:pPr marL="0" lvl="0" indent="0">
              <a:lnSpc>
                <a:spcPct val="100000"/>
              </a:lnSpc>
              <a:spcBef>
                <a:spcPts val="0"/>
              </a:spcBef>
              <a:spcAft>
                <a:spcPts val="0"/>
              </a:spcAft>
              <a:buClrTx/>
              <a:buSzTx/>
              <a:buNone/>
            </a:pPr>
            <a:r>
              <a:rPr lang="tr-TR" dirty="0" smtClean="0"/>
              <a:t>B) Dünya Sağlık Örgütü (WHO)</a:t>
            </a:r>
          </a:p>
          <a:p>
            <a:pPr marL="0" lvl="0" indent="0">
              <a:lnSpc>
                <a:spcPct val="100000"/>
              </a:lnSpc>
              <a:spcBef>
                <a:spcPts val="0"/>
              </a:spcBef>
              <a:spcAft>
                <a:spcPts val="0"/>
              </a:spcAft>
              <a:buClrTx/>
              <a:buSzTx/>
              <a:buNone/>
            </a:pPr>
            <a:r>
              <a:rPr lang="tr-TR" dirty="0" smtClean="0"/>
              <a:t>C) Türk Eczacılar Birliği (TEB)</a:t>
            </a:r>
          </a:p>
          <a:p>
            <a:pPr marL="0" lvl="0" indent="0">
              <a:lnSpc>
                <a:spcPct val="100000"/>
              </a:lnSpc>
              <a:spcBef>
                <a:spcPts val="0"/>
              </a:spcBef>
              <a:spcAft>
                <a:spcPts val="0"/>
              </a:spcAft>
              <a:buClrTx/>
              <a:buSzTx/>
              <a:buNone/>
            </a:pPr>
            <a:r>
              <a:rPr lang="tr-TR" dirty="0" smtClean="0"/>
              <a:t>D) </a:t>
            </a:r>
            <a:r>
              <a:rPr lang="tr-TR" dirty="0"/>
              <a:t>Türkiye İlaç ve Tıbbi Cihaz </a:t>
            </a:r>
            <a:r>
              <a:rPr lang="tr-TR" dirty="0" smtClean="0"/>
              <a:t>Kurumu (TITCK)</a:t>
            </a:r>
          </a:p>
          <a:p>
            <a:pPr marL="0" lvl="0" indent="0">
              <a:lnSpc>
                <a:spcPct val="100000"/>
              </a:lnSpc>
              <a:spcBef>
                <a:spcPts val="0"/>
              </a:spcBef>
              <a:spcAft>
                <a:spcPts val="0"/>
              </a:spcAft>
              <a:buClrTx/>
              <a:buSzTx/>
              <a:buNone/>
            </a:pPr>
            <a:r>
              <a:rPr lang="tr-TR" dirty="0" smtClean="0"/>
              <a:t>E) Amerikan Eczacılar Birliği (</a:t>
            </a:r>
            <a:r>
              <a:rPr lang="tr-TR" dirty="0" err="1" smtClean="0"/>
              <a:t>APhA</a:t>
            </a:r>
            <a:r>
              <a:rPr lang="tr-TR" dirty="0" smtClean="0"/>
              <a:t>)</a:t>
            </a:r>
          </a:p>
          <a:p>
            <a:pPr marL="0" lvl="0" indent="0">
              <a:lnSpc>
                <a:spcPct val="100000"/>
              </a:lnSpc>
              <a:spcBef>
                <a:spcPts val="0"/>
              </a:spcBef>
              <a:spcAft>
                <a:spcPts val="0"/>
              </a:spcAft>
              <a:buClrTx/>
              <a:buSzTx/>
              <a:buNone/>
            </a:pPr>
            <a:endParaRPr lang="tr-TR" dirty="0" smtClean="0"/>
          </a:p>
        </p:txBody>
      </p:sp>
    </p:spTree>
    <p:extLst>
      <p:ext uri="{BB962C8B-B14F-4D97-AF65-F5344CB8AC3E}">
        <p14:creationId xmlns:p14="http://schemas.microsoft.com/office/powerpoint/2010/main" val="8777713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611809" y="808056"/>
            <a:ext cx="2289376" cy="1077229"/>
          </a:xfrm>
        </p:spPr>
        <p:txBody>
          <a:bodyPr/>
          <a:lstStyle/>
          <a:p>
            <a:r>
              <a:rPr lang="tr-TR" dirty="0" smtClean="0"/>
              <a:t>Kaynakça:</a:t>
            </a:r>
            <a:endParaRPr lang="tr-TR" dirty="0"/>
          </a:p>
        </p:txBody>
      </p:sp>
      <p:sp>
        <p:nvSpPr>
          <p:cNvPr id="3" name="İçerik Yer Tutucusu 2"/>
          <p:cNvSpPr>
            <a:spLocks noGrp="1"/>
          </p:cNvSpPr>
          <p:nvPr>
            <p:ph idx="1"/>
          </p:nvPr>
        </p:nvSpPr>
        <p:spPr>
          <a:xfrm>
            <a:off x="2773599" y="2052116"/>
            <a:ext cx="7796540" cy="593548"/>
          </a:xfrm>
        </p:spPr>
        <p:txBody>
          <a:bodyPr>
            <a:normAutofit fontScale="925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r>
              <a:rPr lang="tr-TR" dirty="0" err="1" smtClean="0"/>
              <a:t>Code</a:t>
            </a:r>
            <a:r>
              <a:rPr lang="tr-TR" dirty="0" smtClean="0"/>
              <a:t> of </a:t>
            </a:r>
            <a:r>
              <a:rPr lang="tr-TR" dirty="0" err="1" smtClean="0"/>
              <a:t>Ethics</a:t>
            </a:r>
            <a:r>
              <a:rPr lang="tr-TR" dirty="0" smtClean="0"/>
              <a:t> </a:t>
            </a:r>
            <a:r>
              <a:rPr lang="tr-TR" dirty="0" err="1" smtClean="0"/>
              <a:t>for</a:t>
            </a:r>
            <a:r>
              <a:rPr lang="tr-TR" dirty="0" smtClean="0"/>
              <a:t> </a:t>
            </a:r>
            <a:r>
              <a:rPr lang="tr-TR" dirty="0" err="1" smtClean="0"/>
              <a:t>Pharmacists</a:t>
            </a:r>
            <a:r>
              <a:rPr lang="tr-TR" dirty="0" smtClean="0"/>
              <a:t>, </a:t>
            </a:r>
            <a:r>
              <a:rPr lang="tr-TR" dirty="0" err="1" smtClean="0"/>
              <a:t>American</a:t>
            </a:r>
            <a:r>
              <a:rPr lang="tr-TR" dirty="0" smtClean="0"/>
              <a:t> </a:t>
            </a:r>
            <a:r>
              <a:rPr lang="tr-TR" dirty="0" err="1" smtClean="0"/>
              <a:t>Pharmacists</a:t>
            </a:r>
            <a:r>
              <a:rPr lang="tr-TR" dirty="0"/>
              <a:t> </a:t>
            </a:r>
            <a:r>
              <a:rPr lang="tr-TR" dirty="0" err="1" smtClean="0"/>
              <a:t>Association</a:t>
            </a:r>
            <a:r>
              <a:rPr lang="tr-TR" dirty="0" smtClean="0"/>
              <a:t>, 27 </a:t>
            </a:r>
            <a:r>
              <a:rPr lang="tr-TR" dirty="0" err="1" smtClean="0"/>
              <a:t>October</a:t>
            </a:r>
            <a:r>
              <a:rPr lang="tr-TR" dirty="0" smtClean="0"/>
              <a:t> 1994</a:t>
            </a:r>
            <a:endParaRPr lang="tr-TR" dirty="0"/>
          </a:p>
        </p:txBody>
      </p:sp>
      <p:sp>
        <p:nvSpPr>
          <p:cNvPr id="4" name="Metin kutusu 3"/>
          <p:cNvSpPr txBox="1"/>
          <p:nvPr/>
        </p:nvSpPr>
        <p:spPr>
          <a:xfrm>
            <a:off x="7766304" y="4779264"/>
            <a:ext cx="184731" cy="369332"/>
          </a:xfrm>
          <a:prstGeom prst="rect">
            <a:avLst/>
          </a:prstGeom>
          <a:noFill/>
        </p:spPr>
        <p:txBody>
          <a:bodyPr wrap="none" rtlCol="0">
            <a:spAutoFit/>
          </a:bodyPr>
          <a:lstStyle/>
          <a:p>
            <a:endParaRPr lang="tr-TR"/>
          </a:p>
        </p:txBody>
      </p:sp>
      <p:sp>
        <p:nvSpPr>
          <p:cNvPr id="5" name="Metin kutusu 4"/>
          <p:cNvSpPr txBox="1"/>
          <p:nvPr/>
        </p:nvSpPr>
        <p:spPr>
          <a:xfrm>
            <a:off x="7427742" y="5022166"/>
            <a:ext cx="184731" cy="369332"/>
          </a:xfrm>
          <a:prstGeom prst="rect">
            <a:avLst/>
          </a:prstGeom>
          <a:noFill/>
        </p:spPr>
        <p:txBody>
          <a:bodyPr wrap="none" rtlCol="0">
            <a:spAutoFit/>
          </a:bodyPr>
          <a:lstStyle/>
          <a:p>
            <a:endParaRPr lang="tr-TR" dirty="0"/>
          </a:p>
        </p:txBody>
      </p:sp>
    </p:spTree>
    <p:extLst>
      <p:ext uri="{BB962C8B-B14F-4D97-AF65-F5344CB8AC3E}">
        <p14:creationId xmlns:p14="http://schemas.microsoft.com/office/powerpoint/2010/main" val="18315328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611809" y="808056"/>
            <a:ext cx="1070176" cy="1077229"/>
          </a:xfrm>
        </p:spPr>
        <p:txBody>
          <a:bodyPr/>
          <a:lstStyle/>
          <a:p>
            <a:r>
              <a:rPr lang="tr-TR" smtClean="0"/>
              <a:t>Etik:</a:t>
            </a:r>
            <a:endParaRPr lang="tr-TR"/>
          </a:p>
        </p:txBody>
      </p:sp>
      <p:sp>
        <p:nvSpPr>
          <p:cNvPr id="3" name="İçerik Yer Tutucusu 2"/>
          <p:cNvSpPr>
            <a:spLocks noGrp="1"/>
          </p:cNvSpPr>
          <p:nvPr>
            <p:ph idx="1"/>
          </p:nvPr>
        </p:nvSpPr>
        <p:spPr>
          <a:xfrm>
            <a:off x="2773599" y="2052116"/>
            <a:ext cx="7796540" cy="2276044"/>
          </a:xfrm>
        </p:spPr>
        <p:txBody>
          <a:bodyPr/>
          <a:lstStyle/>
          <a:p>
            <a:r>
              <a:rPr lang="tr-TR" dirty="0"/>
              <a:t>Etik veya ahlak felsefesi doğru davranışlarda bulunmak, doğru bir insan olmak ve insani değerler hakkında düşünme pratiğidir. Etik sözcüğü Yunanca "kişilik, karakter" anlamına gelen "</a:t>
            </a:r>
            <a:r>
              <a:rPr lang="tr-TR" dirty="0" err="1"/>
              <a:t>ethos</a:t>
            </a:r>
            <a:r>
              <a:rPr lang="tr-TR" dirty="0"/>
              <a:t>" sözcüğünden türemiştir.</a:t>
            </a:r>
          </a:p>
        </p:txBody>
      </p:sp>
    </p:spTree>
    <p:extLst>
      <p:ext uri="{BB962C8B-B14F-4D97-AF65-F5344CB8AC3E}">
        <p14:creationId xmlns:p14="http://schemas.microsoft.com/office/powerpoint/2010/main" val="3507111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Eczacılar için etik kurallar:</a:t>
            </a:r>
            <a:br>
              <a:rPr lang="tr-TR" dirty="0" smtClean="0"/>
            </a:br>
            <a:r>
              <a:rPr lang="tr-TR" b="1" i="1" u="sng" dirty="0">
                <a:hlinkClick r:id="rId2"/>
              </a:rPr>
              <a:t>Amerikan Eczacılık Birliği</a:t>
            </a:r>
            <a:r>
              <a:rPr lang="tr-TR" b="1" i="1" dirty="0"/>
              <a:t> </a:t>
            </a:r>
            <a:r>
              <a:rPr lang="tr-TR" b="1" i="1" dirty="0" smtClean="0"/>
              <a:t>üyeliği </a:t>
            </a:r>
            <a:r>
              <a:rPr lang="tr-TR" b="1" i="1" dirty="0"/>
              <a:t>tarafından 27 Ekim 1994'te kabul edilmiştir.</a:t>
            </a:r>
            <a:endParaRPr lang="tr-TR" dirty="0"/>
          </a:p>
        </p:txBody>
      </p:sp>
      <p:sp>
        <p:nvSpPr>
          <p:cNvPr id="3" name="İçerik Yer Tutucusu 2"/>
          <p:cNvSpPr>
            <a:spLocks noGrp="1"/>
          </p:cNvSpPr>
          <p:nvPr>
            <p:ph idx="1"/>
          </p:nvPr>
        </p:nvSpPr>
        <p:spPr/>
        <p:txBody>
          <a:bodyPr/>
          <a:lstStyle/>
          <a:p>
            <a:r>
              <a:rPr lang="tr-TR" dirty="0"/>
              <a:t>Eczacılar, bireylerin ilaçlardan en iyi şekilde yararlanmasına yardımcı olan sağlık profesyonelleridir. Eczacılar tarafından hazırlanan ve desteklenen bu </a:t>
            </a:r>
            <a:r>
              <a:rPr lang="tr-TR" dirty="0" smtClean="0"/>
              <a:t>kurallar</a:t>
            </a:r>
            <a:r>
              <a:rPr lang="tr-TR" dirty="0"/>
              <a:t>, eczacıların görev ve sorumluluklarının temel dayanağını oluşturan ilkeleri kamuoyuna açıklamayı amaçlamaktadır. Ahlaki yükümlülüklere ve erdemlere dayanan bu ilkeler, eczacılara hastalarla, sağlık profesyonelleriyle ve toplumla ilişkilerinde rehberlik etmek amacıyla oluşturulmuştur.</a:t>
            </a:r>
          </a:p>
        </p:txBody>
      </p:sp>
    </p:spTree>
    <p:extLst>
      <p:ext uri="{BB962C8B-B14F-4D97-AF65-F5344CB8AC3E}">
        <p14:creationId xmlns:p14="http://schemas.microsoft.com/office/powerpoint/2010/main" val="13707399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380160" y="405720"/>
            <a:ext cx="7958331" cy="1077229"/>
          </a:xfrm>
        </p:spPr>
        <p:txBody>
          <a:bodyPr/>
          <a:lstStyle/>
          <a:p>
            <a:endParaRPr lang="tr-TR"/>
          </a:p>
        </p:txBody>
      </p:sp>
      <p:sp>
        <p:nvSpPr>
          <p:cNvPr id="3" name="İçerik Yer Tutucusu 2"/>
          <p:cNvSpPr>
            <a:spLocks noGrp="1"/>
          </p:cNvSpPr>
          <p:nvPr>
            <p:ph idx="1"/>
          </p:nvPr>
        </p:nvSpPr>
        <p:spPr>
          <a:xfrm>
            <a:off x="2380160" y="1649780"/>
            <a:ext cx="7796540" cy="3997828"/>
          </a:xfrm>
        </p:spPr>
        <p:txBody>
          <a:bodyPr/>
          <a:lstStyle/>
          <a:p>
            <a:r>
              <a:rPr lang="tr-TR" b="1" dirty="0"/>
              <a:t>Eczacı, hasta ile eczacı arasındaki sözleşme ilişkisine saygı duyar. </a:t>
            </a:r>
            <a:r>
              <a:rPr lang="tr-TR" dirty="0"/>
              <a:t>Hasta-eczacı ilişkisini bir sözleşme olarak görmek, eczacının toplumdan aldığı güven armağanına karşılık ahlaki yükümlülüklere sahip olduğu anlamına gelir. Bu hediyenin karşılığında eczacı, bireylerin ilaçlarından optimum faydayı elde etmelerine, onların refahına bağlılıklarına ve güvenlerini sürdürmelerine yardımcı olmayı vaat eder.</a:t>
            </a:r>
          </a:p>
          <a:p>
            <a:endParaRPr lang="tr-TR" dirty="0"/>
          </a:p>
        </p:txBody>
      </p:sp>
    </p:spTree>
    <p:extLst>
      <p:ext uri="{BB962C8B-B14F-4D97-AF65-F5344CB8AC3E}">
        <p14:creationId xmlns:p14="http://schemas.microsoft.com/office/powerpoint/2010/main" val="21131723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26464" y="88728"/>
            <a:ext cx="7958331" cy="1077229"/>
          </a:xfrm>
        </p:spPr>
        <p:txBody>
          <a:bodyPr/>
          <a:lstStyle/>
          <a:p>
            <a:endParaRPr lang="tr-TR" dirty="0"/>
          </a:p>
        </p:txBody>
      </p:sp>
      <p:sp>
        <p:nvSpPr>
          <p:cNvPr id="3" name="İçerik Yer Tutucusu 2"/>
          <p:cNvSpPr>
            <a:spLocks noGrp="1"/>
          </p:cNvSpPr>
          <p:nvPr>
            <p:ph idx="1"/>
          </p:nvPr>
        </p:nvSpPr>
        <p:spPr>
          <a:xfrm>
            <a:off x="2346879" y="1402079"/>
            <a:ext cx="7796540" cy="3871433"/>
          </a:xfrm>
        </p:spPr>
        <p:txBody>
          <a:bodyPr/>
          <a:lstStyle/>
          <a:p>
            <a:r>
              <a:rPr lang="tr-TR" b="1" dirty="0"/>
              <a:t>Bir eczacı, şefkatli, şefkatli ve gizli bir tavırla her hastanın iyiliğini destekler.</a:t>
            </a:r>
            <a:r>
              <a:rPr lang="tr-TR" dirty="0"/>
              <a:t> Eczacı, hastanın refahını profesyonel uygulamasının merkezine yerleştirir. Bunu yaparken eczacı, sağlık biliminin tanımladığı ihtiyaçların yanı sıra hastanın belirttiği ihtiyaçları da dikkate alır. Eczacı kendisini hastanın onurunu korumaya adamıştır. Eczacı, şefkatli bir tutum ve şefkatli bir ruhla, hastaya özel ve gizli bir şekilde hizmet etmeye odaklanır.</a:t>
            </a:r>
          </a:p>
        </p:txBody>
      </p:sp>
    </p:spTree>
    <p:extLst>
      <p:ext uri="{BB962C8B-B14F-4D97-AF65-F5344CB8AC3E}">
        <p14:creationId xmlns:p14="http://schemas.microsoft.com/office/powerpoint/2010/main" val="9819073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26464" y="356952"/>
            <a:ext cx="7958331" cy="1077229"/>
          </a:xfrm>
        </p:spPr>
        <p:txBody>
          <a:bodyPr/>
          <a:lstStyle/>
          <a:p>
            <a:endParaRPr lang="tr-TR"/>
          </a:p>
        </p:txBody>
      </p:sp>
      <p:sp>
        <p:nvSpPr>
          <p:cNvPr id="3" name="İçerik Yer Tutucusu 2"/>
          <p:cNvSpPr>
            <a:spLocks noGrp="1"/>
          </p:cNvSpPr>
          <p:nvPr>
            <p:ph idx="1"/>
          </p:nvPr>
        </p:nvSpPr>
        <p:spPr>
          <a:xfrm>
            <a:off x="2526464" y="1747316"/>
            <a:ext cx="7796540" cy="3997828"/>
          </a:xfrm>
        </p:spPr>
        <p:txBody>
          <a:bodyPr/>
          <a:lstStyle/>
          <a:p>
            <a:r>
              <a:rPr lang="tr-TR" b="1" dirty="0"/>
              <a:t>Eczacı her hastanın özerkliğine ve onuruna saygı duyar.</a:t>
            </a:r>
            <a:r>
              <a:rPr lang="tr-TR" dirty="0"/>
              <a:t> Eczacı, hastaları kendi sağlıklarıyla ilgili kararlara katılmaya teşvik ederek kendi kaderini tayin hakkını destekler ve bireysel öz değeri tanır. Eczacı hastalarla anlaşılır bir dille iletişim kurar. Her durumda eczacı, hastalar arasındaki kişisel ve kültürel farklılıklara saygı gösterir.</a:t>
            </a:r>
          </a:p>
          <a:p>
            <a:endParaRPr lang="tr-TR" dirty="0"/>
          </a:p>
        </p:txBody>
      </p:sp>
    </p:spTree>
    <p:extLst>
      <p:ext uri="{BB962C8B-B14F-4D97-AF65-F5344CB8AC3E}">
        <p14:creationId xmlns:p14="http://schemas.microsoft.com/office/powerpoint/2010/main" val="14930923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611808" y="235032"/>
            <a:ext cx="7958331" cy="1077229"/>
          </a:xfrm>
        </p:spPr>
        <p:txBody>
          <a:bodyPr/>
          <a:lstStyle/>
          <a:p>
            <a:endParaRPr lang="tr-TR"/>
          </a:p>
        </p:txBody>
      </p:sp>
      <p:sp>
        <p:nvSpPr>
          <p:cNvPr id="3" name="İçerik Yer Tutucusu 2"/>
          <p:cNvSpPr>
            <a:spLocks noGrp="1"/>
          </p:cNvSpPr>
          <p:nvPr>
            <p:ph idx="1"/>
          </p:nvPr>
        </p:nvSpPr>
        <p:spPr>
          <a:xfrm>
            <a:off x="2611808" y="1527860"/>
            <a:ext cx="7796540" cy="3997828"/>
          </a:xfrm>
        </p:spPr>
        <p:txBody>
          <a:bodyPr/>
          <a:lstStyle/>
          <a:p>
            <a:r>
              <a:rPr lang="tr-TR" b="1" dirty="0"/>
              <a:t>Eczacı mesleki ilişkilerinde dürüstlük ve doğrulukla hareket eder.</a:t>
            </a:r>
            <a:r>
              <a:rPr lang="tr-TR" dirty="0"/>
              <a:t> Eczacının doğruyu söyleme ve vicdan azabıyla hareket etme görevi vardır. Eczacı, mesleki muhakemeyi zedeleyen ayrımcı uygulamalardan, davranışlardan veya çalışma koşullarından ve bu hastaların çıkarlarına olan bağlılıktan ödün verecek eylemlerden kaçınır.</a:t>
            </a:r>
          </a:p>
          <a:p>
            <a:endParaRPr lang="tr-TR" dirty="0"/>
          </a:p>
        </p:txBody>
      </p:sp>
    </p:spTree>
    <p:extLst>
      <p:ext uri="{BB962C8B-B14F-4D97-AF65-F5344CB8AC3E}">
        <p14:creationId xmlns:p14="http://schemas.microsoft.com/office/powerpoint/2010/main" val="20549774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611808" y="527640"/>
            <a:ext cx="7958331" cy="1077229"/>
          </a:xfrm>
        </p:spPr>
        <p:txBody>
          <a:bodyPr/>
          <a:lstStyle/>
          <a:p>
            <a:endParaRPr lang="tr-TR"/>
          </a:p>
        </p:txBody>
      </p:sp>
      <p:sp>
        <p:nvSpPr>
          <p:cNvPr id="3" name="İçerik Yer Tutucusu 2"/>
          <p:cNvSpPr>
            <a:spLocks noGrp="1"/>
          </p:cNvSpPr>
          <p:nvPr>
            <p:ph idx="1"/>
          </p:nvPr>
        </p:nvSpPr>
        <p:spPr>
          <a:xfrm>
            <a:off x="2611808" y="1346670"/>
            <a:ext cx="7796540" cy="2702764"/>
          </a:xfrm>
        </p:spPr>
        <p:txBody>
          <a:bodyPr/>
          <a:lstStyle/>
          <a:p>
            <a:r>
              <a:rPr lang="tr-TR" b="1" dirty="0"/>
              <a:t>Eczacı mesleki yeterliliğini korur.</a:t>
            </a:r>
            <a:r>
              <a:rPr lang="tr-TR" dirty="0"/>
              <a:t> Eczacının görevi, yeni ilaçlar, cihazlar ve teknolojiler ortaya çıktıkça ve sağlık bilgileri ilerledikçe bilgi ve yeteneklerini korumaktır.</a:t>
            </a:r>
          </a:p>
          <a:p>
            <a:endParaRPr lang="tr-TR" dirty="0"/>
          </a:p>
        </p:txBody>
      </p:sp>
    </p:spTree>
    <p:extLst>
      <p:ext uri="{BB962C8B-B14F-4D97-AF65-F5344CB8AC3E}">
        <p14:creationId xmlns:p14="http://schemas.microsoft.com/office/powerpoint/2010/main" val="4247134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Eczacı, meslektaşlarının ve diğer sağlık profesyonellerinin değerlerine ve yeteneklerine saygı duyar. Uygun olduğunda eczacı meslektaşlarına veya diğer sağlık profesyonellerine danışabilir veya hastayı sevk edebilir. Eczacı, meslektaşlarının ve diğer sağlık meslek mensuplarının hastanın bakımına yönelik inanç ve değerleri açısından farklılık gösterebileceğini kabul eder.</a:t>
            </a:r>
          </a:p>
          <a:p>
            <a:endParaRPr lang="tr-TR" dirty="0"/>
          </a:p>
        </p:txBody>
      </p:sp>
    </p:spTree>
    <p:extLst>
      <p:ext uri="{BB962C8B-B14F-4D97-AF65-F5344CB8AC3E}">
        <p14:creationId xmlns:p14="http://schemas.microsoft.com/office/powerpoint/2010/main" val="15519116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Madison</Template>
  <TotalTime>190</TotalTime>
  <Words>645</Words>
  <Application>Microsoft Office PowerPoint</Application>
  <PresentationFormat>Geniş ekran</PresentationFormat>
  <Paragraphs>35</Paragraphs>
  <Slides>15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15</vt:i4>
      </vt:variant>
    </vt:vector>
  </HeadingPairs>
  <TitlesOfParts>
    <vt:vector size="20" baseType="lpstr">
      <vt:lpstr>Arial</vt:lpstr>
      <vt:lpstr>MS Shell Dlg 2</vt:lpstr>
      <vt:lpstr>Wingdings</vt:lpstr>
      <vt:lpstr>Wingdings 3</vt:lpstr>
      <vt:lpstr>Madison</vt:lpstr>
      <vt:lpstr>      Vahide Doğan  19030086</vt:lpstr>
      <vt:lpstr>Etik:</vt:lpstr>
      <vt:lpstr>Eczacılar için etik kurallar: Amerikan Eczacılık Birliği üyeliği tarafından 27 Ekim 1994'te kabul edilmiştir.</vt:lpstr>
      <vt:lpstr>PowerPoint Sunusu</vt:lpstr>
      <vt:lpstr>PowerPoint Sunusu</vt:lpstr>
      <vt:lpstr>PowerPoint Sunusu</vt:lpstr>
      <vt:lpstr>PowerPoint Sunusu</vt:lpstr>
      <vt:lpstr>PowerPoint Sunusu</vt:lpstr>
      <vt:lpstr>PowerPoint Sunusu</vt:lpstr>
      <vt:lpstr>PowerPoint Sunusu</vt:lpstr>
      <vt:lpstr>PowerPoint Sunusu</vt:lpstr>
      <vt:lpstr>Aşağıdakilerden hangisi Amerikan Eczacılar Birliği tarafından yayınlanan eczacılar için mesleki etik kurallarından birisi değildir? </vt:lpstr>
      <vt:lpstr>Amerikan Eczacılar Birliği’nin yayınlamış olduğu eczacılar için etik ilkeleri hangi tarihte kabul edilmiştir?</vt:lpstr>
      <vt:lpstr>Code Of Ethics For Pharmacists hangi kuruluş tarafından kabul edilmiştir?</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Vahide Doğan  19030086</dc:title>
  <dc:creator>Microsoft Office Kullanıcısı</dc:creator>
  <cp:lastModifiedBy>gülbin özçelikay</cp:lastModifiedBy>
  <cp:revision>12</cp:revision>
  <dcterms:created xsi:type="dcterms:W3CDTF">2023-11-06T11:26:04Z</dcterms:created>
  <dcterms:modified xsi:type="dcterms:W3CDTF">2023-12-26T05:53:05Z</dcterms:modified>
</cp:coreProperties>
</file>