
<file path=[Content_Types].xml><?xml version="1.0" encoding="utf-8"?>
<Types xmlns="http://schemas.openxmlformats.org/package/2006/content-types">
  <Default Extension="xml" ContentType="application/xml"/>
  <Default Extension="jpeg" ContentType="image/jpeg"/>
  <Default Extension="bin" ContentType="application/vnd.openxmlformats-officedocument.presentationml.printerSettings"/>
  <Default Extension="png" ContentType="image/png"/>
  <Default Extension="rels" ContentType="application/vnd.openxmlformats-package.relationship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4" Type="http://schemas.openxmlformats.org/officeDocument/2006/relationships/extended-properties" Target="docProps/app.xml"/><Relationship Id="rId1" Type="http://schemas.openxmlformats.org/officeDocument/2006/relationships/officeDocument" Target="ppt/presentation.xml"/><Relationship Id="rId2" Type="http://schemas.openxmlformats.org/package/2006/relationships/metadata/thumbnail" Target="docProps/thumbnail.jpeg"/></Relationships>
</file>

<file path=ppt/presentation.xml><?xml version="1.0" encoding="utf-8"?>
<p:presentation xmlns:a="http://schemas.openxmlformats.org/drawingml/2006/main" xmlns:r="http://schemas.openxmlformats.org/officeDocument/2006/relationships" xmlns:p="http://schemas.openxmlformats.org/presentationml/2006/main" saveSubsetFonts="1" autoCompressPictures="0">
  <p:sldMasterIdLst>
    <p:sldMasterId id="2147483648" r:id="rId1"/>
  </p:sldMasterIdLst>
  <p:sldIdLst>
    <p:sldId id="256" r:id="rId2"/>
    <p:sldId id="257" r:id="rId3"/>
    <p:sldId id="258" r:id="rId4"/>
    <p:sldId id="259" r:id="rId5"/>
    <p:sldId id="260" r:id="rId6"/>
  </p:sldIdLst>
  <p:sldSz cx="9144000" cy="6858000" type="screen4x3"/>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snapToObjects="1">
      <p:cViewPr varScale="1">
        <p:scale>
          <a:sx n="68" d="100"/>
          <a:sy n="68" d="100"/>
        </p:scale>
        <p:origin x="-1960" y="-120"/>
      </p:cViewPr>
      <p:guideLst>
        <p:guide orient="horz" pos="2160"/>
        <p:guide pos="2880"/>
      </p:guideLst>
    </p:cSldViewPr>
  </p:slideViewPr>
  <p:notesTextViewPr>
    <p:cViewPr>
      <p:scale>
        <a:sx n="100" d="100"/>
        <a:sy n="100" d="100"/>
      </p:scale>
      <p:origin x="0" y="0"/>
    </p:cViewPr>
  </p:notesTextViewPr>
  <p:gridSpacing cx="72008" cy="72008"/>
</p:viewPr>
</file>

<file path=ppt/_rels/presentation.xml.rels><?xml version="1.0" encoding="UTF-8" standalone="yes"?>
<Relationships xmlns="http://schemas.openxmlformats.org/package/2006/relationships"><Relationship Id="rId3" Type="http://schemas.openxmlformats.org/officeDocument/2006/relationships/slide" Target="slides/slide2.xml"/><Relationship Id="rId4" Type="http://schemas.openxmlformats.org/officeDocument/2006/relationships/slide" Target="slides/slide3.xml"/><Relationship Id="rId5" Type="http://schemas.openxmlformats.org/officeDocument/2006/relationships/slide" Target="slides/slide4.xml"/><Relationship Id="rId6" Type="http://schemas.openxmlformats.org/officeDocument/2006/relationships/slide" Target="slides/slide5.xml"/><Relationship Id="rId7" Type="http://schemas.openxmlformats.org/officeDocument/2006/relationships/printerSettings" Target="printerSettings/printerSettings1.bin"/><Relationship Id="rId8" Type="http://schemas.openxmlformats.org/officeDocument/2006/relationships/presProps" Target="presProps.xml"/><Relationship Id="rId9" Type="http://schemas.openxmlformats.org/officeDocument/2006/relationships/viewProps" Target="viewProps.xml"/><Relationship Id="rId10" Type="http://schemas.openxmlformats.org/officeDocument/2006/relationships/theme" Target="theme/theme1.xml"/><Relationship Id="rId11" Type="http://schemas.openxmlformats.org/officeDocument/2006/relationships/tableStyles" Target="tableStyles.xml"/><Relationship Id="rId1" Type="http://schemas.openxmlformats.org/officeDocument/2006/relationships/slideMaster" Target="slideMasters/slideMaster1.xml"/><Relationship Id="rId2" Type="http://schemas.openxmlformats.org/officeDocument/2006/relationships/slide" Target="slides/slide1.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tr-TR"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tr-TR" smtClean="0"/>
              <a:t>Click to edit Master subtitle style</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14.05.18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815406984"/>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14.05.18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500959993"/>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tr-TR"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14.05.18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40898499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idx="1"/>
          </p:nvPr>
        </p:nvSpPr>
        <p:spPr/>
        <p:txBody>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10"/>
          </p:nvPr>
        </p:nvSpPr>
        <p:spPr/>
        <p:txBody>
          <a:bodyPr/>
          <a:lstStyle/>
          <a:p>
            <a:fld id="{851E3D8C-AF71-2646-AADA-C735D885E414}" type="datetimeFigureOut">
              <a:rPr lang="en-US" smtClean="0"/>
              <a:t>14.05.18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177857525"/>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tr-TR"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tr-TR" smtClean="0"/>
              <a:t>Click to edit Master text styles</a:t>
            </a:r>
          </a:p>
        </p:txBody>
      </p:sp>
      <p:sp>
        <p:nvSpPr>
          <p:cNvPr id="4" name="Date Placeholder 3"/>
          <p:cNvSpPr>
            <a:spLocks noGrp="1"/>
          </p:cNvSpPr>
          <p:nvPr>
            <p:ph type="dt" sz="half" idx="10"/>
          </p:nvPr>
        </p:nvSpPr>
        <p:spPr/>
        <p:txBody>
          <a:bodyPr/>
          <a:lstStyle/>
          <a:p>
            <a:fld id="{851E3D8C-AF71-2646-AADA-C735D885E414}" type="datetimeFigureOut">
              <a:rPr lang="en-US" smtClean="0"/>
              <a:t>14.05.18</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09851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Date Placeholder 4"/>
          <p:cNvSpPr>
            <a:spLocks noGrp="1"/>
          </p:cNvSpPr>
          <p:nvPr>
            <p:ph type="dt" sz="half" idx="10"/>
          </p:nvPr>
        </p:nvSpPr>
        <p:spPr/>
        <p:txBody>
          <a:bodyPr/>
          <a:lstStyle/>
          <a:p>
            <a:fld id="{851E3D8C-AF71-2646-AADA-C735D885E414}" type="datetimeFigureOut">
              <a:rPr lang="en-US" smtClean="0"/>
              <a:t>14.05.18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241078018"/>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tr-TR"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tr-TR"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7" name="Date Placeholder 6"/>
          <p:cNvSpPr>
            <a:spLocks noGrp="1"/>
          </p:cNvSpPr>
          <p:nvPr>
            <p:ph type="dt" sz="half" idx="10"/>
          </p:nvPr>
        </p:nvSpPr>
        <p:spPr/>
        <p:txBody>
          <a:bodyPr/>
          <a:lstStyle/>
          <a:p>
            <a:fld id="{851E3D8C-AF71-2646-AADA-C735D885E414}" type="datetimeFigureOut">
              <a:rPr lang="en-US" smtClean="0"/>
              <a:t>14.05.18</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94166165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tr-TR" smtClean="0"/>
              <a:t>Click to edit Master title style</a:t>
            </a:r>
            <a:endParaRPr lang="en-US"/>
          </a:p>
        </p:txBody>
      </p:sp>
      <p:sp>
        <p:nvSpPr>
          <p:cNvPr id="3" name="Date Placeholder 2"/>
          <p:cNvSpPr>
            <a:spLocks noGrp="1"/>
          </p:cNvSpPr>
          <p:nvPr>
            <p:ph type="dt" sz="half" idx="10"/>
          </p:nvPr>
        </p:nvSpPr>
        <p:spPr/>
        <p:txBody>
          <a:bodyPr/>
          <a:lstStyle/>
          <a:p>
            <a:fld id="{851E3D8C-AF71-2646-AADA-C735D885E414}" type="datetimeFigureOut">
              <a:rPr lang="en-US" smtClean="0"/>
              <a:t>14.05.18</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304769694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51E3D8C-AF71-2646-AADA-C735D885E414}" type="datetimeFigureOut">
              <a:rPr lang="en-US" smtClean="0"/>
              <a:t>14.05.18</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56603895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tr-TR"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1E3D8C-AF71-2646-AADA-C735D885E414}" type="datetimeFigureOut">
              <a:rPr lang="en-US" smtClean="0"/>
              <a:t>14.05.18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1650483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tr-TR"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tr-TR" smtClean="0"/>
              <a:t>Click to edit Master text styles</a:t>
            </a:r>
          </a:p>
        </p:txBody>
      </p:sp>
      <p:sp>
        <p:nvSpPr>
          <p:cNvPr id="5" name="Date Placeholder 4"/>
          <p:cNvSpPr>
            <a:spLocks noGrp="1"/>
          </p:cNvSpPr>
          <p:nvPr>
            <p:ph type="dt" sz="half" idx="10"/>
          </p:nvPr>
        </p:nvSpPr>
        <p:spPr/>
        <p:txBody>
          <a:bodyPr/>
          <a:lstStyle/>
          <a:p>
            <a:fld id="{851E3D8C-AF71-2646-AADA-C735D885E414}" type="datetimeFigureOut">
              <a:rPr lang="en-US" smtClean="0"/>
              <a:t>14.05.18</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561DF3F1-27EA-DC48-8520-8B6F958C82F8}" type="slidenum">
              <a:rPr lang="en-US" smtClean="0"/>
              <a:t>‹#›</a:t>
            </a:fld>
            <a:endParaRPr lang="en-US"/>
          </a:p>
        </p:txBody>
      </p:sp>
    </p:spTree>
    <p:extLst>
      <p:ext uri="{BB962C8B-B14F-4D97-AF65-F5344CB8AC3E}">
        <p14:creationId xmlns:p14="http://schemas.microsoft.com/office/powerpoint/2010/main" val="820813648"/>
      </p:ext>
    </p:extLst>
  </p:cSld>
  <p:clrMapOvr>
    <a:masterClrMapping/>
  </p:clrMapOvr>
</p:sldLayout>
</file>

<file path=ppt/slideMasters/_rels/slideMaster1.xml.rels><?xml version="1.0" encoding="UTF-8" standalone="yes"?>
<Relationships xmlns="http://schemas.openxmlformats.org/package/2006/relationships"><Relationship Id="rId11" Type="http://schemas.openxmlformats.org/officeDocument/2006/relationships/slideLayout" Target="../slideLayouts/slideLayout11.xml"/><Relationship Id="rId12" Type="http://schemas.openxmlformats.org/officeDocument/2006/relationships/theme" Target="../theme/theme1.xml"/><Relationship Id="rId1" Type="http://schemas.openxmlformats.org/officeDocument/2006/relationships/slideLayout" Target="../slideLayouts/slideLayout1.xml"/><Relationship Id="rId2" Type="http://schemas.openxmlformats.org/officeDocument/2006/relationships/slideLayout" Target="../slideLayouts/slideLayout2.xml"/><Relationship Id="rId3" Type="http://schemas.openxmlformats.org/officeDocument/2006/relationships/slideLayout" Target="../slideLayouts/slideLayout3.xml"/><Relationship Id="rId4" Type="http://schemas.openxmlformats.org/officeDocument/2006/relationships/slideLayout" Target="../slideLayouts/slideLayout4.xml"/><Relationship Id="rId5" Type="http://schemas.openxmlformats.org/officeDocument/2006/relationships/slideLayout" Target="../slideLayouts/slideLayout5.xml"/><Relationship Id="rId6" Type="http://schemas.openxmlformats.org/officeDocument/2006/relationships/slideLayout" Target="../slideLayouts/slideLayout6.xml"/><Relationship Id="rId7" Type="http://schemas.openxmlformats.org/officeDocument/2006/relationships/slideLayout" Target="../slideLayouts/slideLayout7.xml"/><Relationship Id="rId8" Type="http://schemas.openxmlformats.org/officeDocument/2006/relationships/slideLayout" Target="../slideLayouts/slideLayout8.xml"/><Relationship Id="rId9" Type="http://schemas.openxmlformats.org/officeDocument/2006/relationships/slideLayout" Target="../slideLayouts/slideLayout9.xml"/><Relationship Id="rId10" Type="http://schemas.openxmlformats.org/officeDocument/2006/relationships/slideLayout" Target="../slideLayouts/slideLayout10.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tr-TR"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tr-TR" smtClean="0"/>
              <a:t>Click to edit Master text styles</a:t>
            </a:r>
          </a:p>
          <a:p>
            <a:pPr lvl="1"/>
            <a:r>
              <a:rPr lang="tr-TR" smtClean="0"/>
              <a:t>Second level</a:t>
            </a:r>
          </a:p>
          <a:p>
            <a:pPr lvl="2"/>
            <a:r>
              <a:rPr lang="tr-TR" smtClean="0"/>
              <a:t>Third level</a:t>
            </a:r>
          </a:p>
          <a:p>
            <a:pPr lvl="3"/>
            <a:r>
              <a:rPr lang="tr-TR" smtClean="0"/>
              <a:t>Fourth level</a:t>
            </a:r>
          </a:p>
          <a:p>
            <a:pPr lvl="4"/>
            <a:r>
              <a:rPr lang="tr-TR"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51E3D8C-AF71-2646-AADA-C735D885E414}" type="datetimeFigureOut">
              <a:rPr lang="en-US" smtClean="0"/>
              <a:t>14.05.18</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561DF3F1-27EA-DC48-8520-8B6F958C82F8}" type="slidenum">
              <a:rPr lang="en-US" smtClean="0"/>
              <a:t>‹#›</a:t>
            </a:fld>
            <a:endParaRPr lang="en-US"/>
          </a:p>
        </p:txBody>
      </p:sp>
    </p:spTree>
    <p:extLst>
      <p:ext uri="{BB962C8B-B14F-4D97-AF65-F5344CB8AC3E}">
        <p14:creationId xmlns:p14="http://schemas.microsoft.com/office/powerpoint/2010/main" val="1698504370"/>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4572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457200" rtl="0" eaLnBrk="1" latinLnBrk="0" hangingPunct="1">
        <a:spcBef>
          <a:spcPct val="20000"/>
        </a:spcBef>
        <a:buFont typeface="Arial"/>
        <a:buChar char="•"/>
        <a:defRPr sz="3200" kern="1200">
          <a:solidFill>
            <a:schemeClr val="tx1"/>
          </a:solidFill>
          <a:latin typeface="+mn-lt"/>
          <a:ea typeface="+mn-ea"/>
          <a:cs typeface="+mn-cs"/>
        </a:defRPr>
      </a:lvl1pPr>
      <a:lvl2pPr marL="742950" indent="-285750" algn="l" defTabSz="457200" rtl="0" eaLnBrk="1" latinLnBrk="0" hangingPunct="1">
        <a:spcBef>
          <a:spcPct val="20000"/>
        </a:spcBef>
        <a:buFont typeface="Arial"/>
        <a:buChar char="–"/>
        <a:defRPr sz="2800" kern="1200">
          <a:solidFill>
            <a:schemeClr val="tx1"/>
          </a:solidFill>
          <a:latin typeface="+mn-lt"/>
          <a:ea typeface="+mn-ea"/>
          <a:cs typeface="+mn-cs"/>
        </a:defRPr>
      </a:lvl2pPr>
      <a:lvl3pPr marL="1143000" indent="-228600" algn="l" defTabSz="457200" rtl="0" eaLnBrk="1" latinLnBrk="0" hangingPunct="1">
        <a:spcBef>
          <a:spcPct val="20000"/>
        </a:spcBef>
        <a:buFont typeface="Arial"/>
        <a:buChar char="•"/>
        <a:defRPr sz="2400" kern="1200">
          <a:solidFill>
            <a:schemeClr val="tx1"/>
          </a:solidFill>
          <a:latin typeface="+mn-lt"/>
          <a:ea typeface="+mn-ea"/>
          <a:cs typeface="+mn-cs"/>
        </a:defRPr>
      </a:lvl3pPr>
      <a:lvl4pPr marL="1600200" indent="-228600" algn="l" defTabSz="457200" rtl="0" eaLnBrk="1" latinLnBrk="0" hangingPunct="1">
        <a:spcBef>
          <a:spcPct val="20000"/>
        </a:spcBef>
        <a:buFont typeface="Arial"/>
        <a:buChar char="–"/>
        <a:defRPr sz="2000" kern="1200">
          <a:solidFill>
            <a:schemeClr val="tx1"/>
          </a:solidFill>
          <a:latin typeface="+mn-lt"/>
          <a:ea typeface="+mn-ea"/>
          <a:cs typeface="+mn-cs"/>
        </a:defRPr>
      </a:lvl4pPr>
      <a:lvl5pPr marL="2057400" indent="-228600" algn="l" defTabSz="457200" rtl="0" eaLnBrk="1" latinLnBrk="0" hangingPunct="1">
        <a:spcBef>
          <a:spcPct val="20000"/>
        </a:spcBef>
        <a:buFont typeface="Arial"/>
        <a:buChar char="»"/>
        <a:defRPr sz="2000" kern="1200">
          <a:solidFill>
            <a:schemeClr val="tx1"/>
          </a:solidFill>
          <a:latin typeface="+mn-lt"/>
          <a:ea typeface="+mn-ea"/>
          <a:cs typeface="+mn-cs"/>
        </a:defRPr>
      </a:lvl5pPr>
      <a:lvl6pPr marL="2514600" indent="-228600" algn="l" defTabSz="457200" rtl="0" eaLnBrk="1" latinLnBrk="0" hangingPunct="1">
        <a:spcBef>
          <a:spcPct val="20000"/>
        </a:spcBef>
        <a:buFont typeface="Arial"/>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 Id="rId2" Type="http://schemas.openxmlformats.org/officeDocument/2006/relationships/image" Target="../media/image1.pn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tr-TR" b="1" dirty="0" smtClean="0">
                <a:latin typeface="Calibri"/>
                <a:cs typeface="Calibri"/>
              </a:rPr>
              <a:t>BİYOLOJİK OKSİDASYON</a:t>
            </a:r>
            <a:endParaRPr lang="en-US" b="1" dirty="0">
              <a:latin typeface="Calibri"/>
              <a:cs typeface="Calibri"/>
            </a:endParaRPr>
          </a:p>
        </p:txBody>
      </p:sp>
      <p:sp>
        <p:nvSpPr>
          <p:cNvPr id="3" name="Subtitle 2"/>
          <p:cNvSpPr>
            <a:spLocks noGrp="1"/>
          </p:cNvSpPr>
          <p:nvPr>
            <p:ph type="subTitle" idx="1"/>
          </p:nvPr>
        </p:nvSpPr>
        <p:spPr/>
        <p:txBody>
          <a:bodyPr>
            <a:normAutofit fontScale="85000" lnSpcReduction="20000"/>
          </a:bodyPr>
          <a:lstStyle/>
          <a:p>
            <a:endParaRPr lang="en-US" dirty="0" smtClean="0">
              <a:solidFill>
                <a:schemeClr val="tx1"/>
              </a:solidFill>
              <a:latin typeface="Calibri"/>
              <a:cs typeface="Calibri"/>
            </a:endParaRPr>
          </a:p>
          <a:p>
            <a:r>
              <a:rPr lang="en-US" dirty="0" smtClean="0">
                <a:solidFill>
                  <a:schemeClr val="tx1"/>
                </a:solidFill>
                <a:latin typeface="Calibri"/>
                <a:cs typeface="Calibri"/>
              </a:rPr>
              <a:t> Prof. Dr. </a:t>
            </a:r>
            <a:r>
              <a:rPr lang="en-US" dirty="0" err="1" smtClean="0">
                <a:solidFill>
                  <a:schemeClr val="tx1"/>
                </a:solidFill>
                <a:latin typeface="Calibri"/>
                <a:cs typeface="Calibri"/>
              </a:rPr>
              <a:t>Emel</a:t>
            </a:r>
            <a:r>
              <a:rPr lang="en-US" dirty="0" smtClean="0">
                <a:solidFill>
                  <a:schemeClr val="tx1"/>
                </a:solidFill>
                <a:latin typeface="Calibri"/>
                <a:cs typeface="Calibri"/>
              </a:rPr>
              <a:t> EMREGÜL</a:t>
            </a:r>
          </a:p>
          <a:p>
            <a:r>
              <a:rPr lang="en-US" dirty="0" smtClean="0">
                <a:solidFill>
                  <a:schemeClr val="tx1"/>
                </a:solidFill>
                <a:latin typeface="Calibri"/>
                <a:cs typeface="Calibri"/>
              </a:rPr>
              <a:t>Ankara </a:t>
            </a:r>
            <a:r>
              <a:rPr lang="en-US" dirty="0" err="1" smtClean="0">
                <a:solidFill>
                  <a:schemeClr val="tx1"/>
                </a:solidFill>
                <a:latin typeface="Calibri"/>
                <a:cs typeface="Calibri"/>
              </a:rPr>
              <a:t>Üniversitesi</a:t>
            </a:r>
            <a:endParaRPr lang="en-US" dirty="0" smtClean="0">
              <a:solidFill>
                <a:schemeClr val="tx1"/>
              </a:solidFill>
              <a:latin typeface="Calibri"/>
              <a:cs typeface="Calibri"/>
            </a:endParaRPr>
          </a:p>
          <a:p>
            <a:r>
              <a:rPr lang="en-US" dirty="0" err="1" smtClean="0">
                <a:solidFill>
                  <a:schemeClr val="tx1"/>
                </a:solidFill>
                <a:latin typeface="Calibri"/>
                <a:cs typeface="Calibri"/>
              </a:rPr>
              <a:t>Kimya</a:t>
            </a:r>
            <a:r>
              <a:rPr lang="en-US" dirty="0" smtClean="0">
                <a:solidFill>
                  <a:schemeClr val="tx1"/>
                </a:solidFill>
                <a:latin typeface="Calibri"/>
                <a:cs typeface="Calibri"/>
              </a:rPr>
              <a:t> </a:t>
            </a:r>
            <a:r>
              <a:rPr lang="en-US" dirty="0" err="1" smtClean="0">
                <a:solidFill>
                  <a:schemeClr val="tx1"/>
                </a:solidFill>
                <a:latin typeface="Calibri"/>
                <a:cs typeface="Calibri"/>
              </a:rPr>
              <a:t>Bölümü</a:t>
            </a:r>
            <a:endParaRPr lang="en-US" dirty="0">
              <a:solidFill>
                <a:schemeClr val="tx1"/>
              </a:solidFill>
              <a:latin typeface="Calibri"/>
              <a:cs typeface="Calibri"/>
            </a:endParaRPr>
          </a:p>
        </p:txBody>
      </p:sp>
      <p:sp>
        <p:nvSpPr>
          <p:cNvPr id="4" name="TextBox 3"/>
          <p:cNvSpPr txBox="1"/>
          <p:nvPr/>
        </p:nvSpPr>
        <p:spPr>
          <a:xfrm>
            <a:off x="685800" y="719031"/>
            <a:ext cx="5881838" cy="830997"/>
          </a:xfrm>
          <a:prstGeom prst="rect">
            <a:avLst/>
          </a:prstGeom>
          <a:noFill/>
        </p:spPr>
        <p:txBody>
          <a:bodyPr wrap="none" rtlCol="0">
            <a:spAutoFit/>
          </a:bodyPr>
          <a:lstStyle/>
          <a:p>
            <a:r>
              <a:rPr lang="en-US" sz="4800" b="1" dirty="0" smtClean="0"/>
              <a:t>KİM 320 BİYOKİMYA II</a:t>
            </a:r>
            <a:endParaRPr lang="en-US" sz="4800" b="1" dirty="0"/>
          </a:p>
        </p:txBody>
      </p:sp>
      <p:pic>
        <p:nvPicPr>
          <p:cNvPr id="5" name="Picture 4"/>
          <p:cNvPicPr>
            <a:picLocks noChangeAspect="1"/>
          </p:cNvPicPr>
          <p:nvPr/>
        </p:nvPicPr>
        <p:blipFill>
          <a:blip r:embed="rId2"/>
          <a:stretch>
            <a:fillRect/>
          </a:stretch>
        </p:blipFill>
        <p:spPr>
          <a:xfrm>
            <a:off x="6682942" y="355600"/>
            <a:ext cx="1600200" cy="1600200"/>
          </a:xfrm>
          <a:prstGeom prst="rect">
            <a:avLst/>
          </a:prstGeom>
        </p:spPr>
      </p:pic>
    </p:spTree>
    <p:extLst>
      <p:ext uri="{BB962C8B-B14F-4D97-AF65-F5344CB8AC3E}">
        <p14:creationId xmlns:p14="http://schemas.microsoft.com/office/powerpoint/2010/main" val="180090229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Biyolojik</a:t>
            </a:r>
            <a:r>
              <a:rPr lang="en-US" dirty="0" smtClean="0"/>
              <a:t> </a:t>
            </a:r>
            <a:r>
              <a:rPr lang="en-US" dirty="0" err="1" smtClean="0"/>
              <a:t>Oksidasyon</a:t>
            </a:r>
            <a:endParaRPr lang="en-US" dirty="0"/>
          </a:p>
        </p:txBody>
      </p:sp>
      <p:sp>
        <p:nvSpPr>
          <p:cNvPr id="3" name="Content Placeholder 2"/>
          <p:cNvSpPr>
            <a:spLocks noGrp="1"/>
          </p:cNvSpPr>
          <p:nvPr>
            <p:ph idx="1"/>
          </p:nvPr>
        </p:nvSpPr>
        <p:spPr/>
        <p:txBody>
          <a:bodyPr/>
          <a:lstStyle/>
          <a:p>
            <a:r>
              <a:rPr lang="en-US" dirty="0" err="1"/>
              <a:t>Yakıt</a:t>
            </a:r>
            <a:r>
              <a:rPr lang="en-US" dirty="0"/>
              <a:t> </a:t>
            </a:r>
            <a:r>
              <a:rPr lang="en-US" dirty="0" err="1"/>
              <a:t>molekülleri</a:t>
            </a:r>
            <a:r>
              <a:rPr lang="en-US" dirty="0"/>
              <a:t> </a:t>
            </a:r>
            <a:r>
              <a:rPr lang="en-US" dirty="0" err="1"/>
              <a:t>tarafından</a:t>
            </a:r>
            <a:r>
              <a:rPr lang="en-US" dirty="0"/>
              <a:t> </a:t>
            </a:r>
            <a:r>
              <a:rPr lang="en-US" dirty="0" err="1"/>
              <a:t>verilen</a:t>
            </a:r>
            <a:r>
              <a:rPr lang="en-US" dirty="0"/>
              <a:t> </a:t>
            </a:r>
            <a:r>
              <a:rPr lang="en-US" dirty="0" err="1"/>
              <a:t>elektronların</a:t>
            </a:r>
            <a:r>
              <a:rPr lang="en-US" dirty="0"/>
              <a:t> </a:t>
            </a:r>
            <a:r>
              <a:rPr lang="en-US" dirty="0" err="1"/>
              <a:t>bir</a:t>
            </a:r>
            <a:r>
              <a:rPr lang="en-US" dirty="0"/>
              <a:t> </a:t>
            </a:r>
            <a:r>
              <a:rPr lang="en-US" dirty="0" err="1"/>
              <a:t>dizi</a:t>
            </a:r>
            <a:r>
              <a:rPr lang="en-US" dirty="0"/>
              <a:t> </a:t>
            </a:r>
            <a:r>
              <a:rPr lang="en-US" dirty="0" err="1"/>
              <a:t>taşıyıcı</a:t>
            </a:r>
            <a:r>
              <a:rPr lang="en-US" dirty="0"/>
              <a:t> </a:t>
            </a:r>
            <a:r>
              <a:rPr lang="en-US" dirty="0" err="1"/>
              <a:t>üzerinden</a:t>
            </a:r>
            <a:r>
              <a:rPr lang="en-US" dirty="0"/>
              <a:t> </a:t>
            </a:r>
            <a:r>
              <a:rPr lang="en-US" dirty="0" err="1"/>
              <a:t>moleküler</a:t>
            </a:r>
            <a:r>
              <a:rPr lang="en-US" dirty="0"/>
              <a:t> </a:t>
            </a:r>
            <a:r>
              <a:rPr lang="en-US" dirty="0" err="1"/>
              <a:t>oksijene</a:t>
            </a:r>
            <a:r>
              <a:rPr lang="en-US" dirty="0"/>
              <a:t> </a:t>
            </a:r>
            <a:r>
              <a:rPr lang="en-US" dirty="0" err="1"/>
              <a:t>aktarılmasına</a:t>
            </a:r>
            <a:r>
              <a:rPr lang="en-US" dirty="0"/>
              <a:t> ‘</a:t>
            </a:r>
            <a:r>
              <a:rPr lang="en-US" dirty="0" err="1"/>
              <a:t>solunum</a:t>
            </a:r>
            <a:r>
              <a:rPr lang="en-US" dirty="0"/>
              <a:t> </a:t>
            </a:r>
            <a:r>
              <a:rPr lang="en-US" dirty="0" err="1"/>
              <a:t>zinciri</a:t>
            </a:r>
            <a:r>
              <a:rPr lang="en-US" dirty="0"/>
              <a:t> </a:t>
            </a:r>
            <a:r>
              <a:rPr lang="en-US" dirty="0" err="1"/>
              <a:t>veya</a:t>
            </a:r>
            <a:r>
              <a:rPr lang="en-US" dirty="0"/>
              <a:t> </a:t>
            </a:r>
            <a:r>
              <a:rPr lang="en-US" dirty="0" err="1"/>
              <a:t>elektron</a:t>
            </a:r>
            <a:r>
              <a:rPr lang="en-US" dirty="0"/>
              <a:t> </a:t>
            </a:r>
            <a:r>
              <a:rPr lang="en-US" dirty="0" err="1"/>
              <a:t>taşıma</a:t>
            </a:r>
            <a:r>
              <a:rPr lang="en-US" dirty="0"/>
              <a:t> </a:t>
            </a:r>
            <a:r>
              <a:rPr lang="en-US" dirty="0" err="1"/>
              <a:t>zinciri</a:t>
            </a:r>
            <a:r>
              <a:rPr lang="en-US" dirty="0"/>
              <a:t>’ </a:t>
            </a:r>
            <a:r>
              <a:rPr lang="en-US" dirty="0" err="1"/>
              <a:t>adı</a:t>
            </a:r>
            <a:r>
              <a:rPr lang="en-US" dirty="0"/>
              <a:t> </a:t>
            </a:r>
            <a:r>
              <a:rPr lang="en-US" dirty="0" err="1"/>
              <a:t>verilir</a:t>
            </a:r>
            <a:r>
              <a:rPr lang="en-US" dirty="0"/>
              <a:t>.  </a:t>
            </a:r>
          </a:p>
          <a:p>
            <a:pPr marL="0" indent="0">
              <a:buNone/>
            </a:pPr>
            <a:endParaRPr lang="en-US" dirty="0"/>
          </a:p>
          <a:p>
            <a:r>
              <a:rPr lang="en-US" dirty="0"/>
              <a:t>Bu </a:t>
            </a:r>
            <a:r>
              <a:rPr lang="en-US" dirty="0" err="1"/>
              <a:t>sırada</a:t>
            </a:r>
            <a:r>
              <a:rPr lang="en-US" dirty="0"/>
              <a:t>  </a:t>
            </a:r>
            <a:r>
              <a:rPr lang="en-US" dirty="0" err="1"/>
              <a:t>mitokondrilerde</a:t>
            </a:r>
            <a:r>
              <a:rPr lang="en-US" dirty="0"/>
              <a:t> </a:t>
            </a:r>
            <a:r>
              <a:rPr lang="en-US" dirty="0" err="1"/>
              <a:t>oluşan</a:t>
            </a:r>
            <a:r>
              <a:rPr lang="en-US" dirty="0"/>
              <a:t> pH </a:t>
            </a:r>
            <a:r>
              <a:rPr lang="en-US" dirty="0" err="1"/>
              <a:t>gradyentine</a:t>
            </a:r>
            <a:r>
              <a:rPr lang="en-US" dirty="0"/>
              <a:t> </a:t>
            </a:r>
            <a:r>
              <a:rPr lang="en-US" dirty="0" err="1"/>
              <a:t>bağlı</a:t>
            </a:r>
            <a:r>
              <a:rPr lang="en-US" dirty="0"/>
              <a:t> </a:t>
            </a:r>
            <a:r>
              <a:rPr lang="en-US" dirty="0" err="1"/>
              <a:t>olarak</a:t>
            </a:r>
            <a:r>
              <a:rPr lang="en-US" dirty="0"/>
              <a:t> ATP </a:t>
            </a:r>
            <a:r>
              <a:rPr lang="en-US" dirty="0" err="1"/>
              <a:t>sentezine</a:t>
            </a:r>
            <a:r>
              <a:rPr lang="en-US" dirty="0"/>
              <a:t> </a:t>
            </a:r>
            <a:r>
              <a:rPr lang="en-US" dirty="0" err="1"/>
              <a:t>ise</a:t>
            </a:r>
            <a:r>
              <a:rPr lang="en-US" dirty="0"/>
              <a:t> ‘</a:t>
            </a:r>
            <a:r>
              <a:rPr lang="en-US" dirty="0" err="1"/>
              <a:t>oksitleyici</a:t>
            </a:r>
            <a:r>
              <a:rPr lang="en-US" dirty="0"/>
              <a:t> </a:t>
            </a:r>
            <a:r>
              <a:rPr lang="en-US" dirty="0" err="1"/>
              <a:t>fosforilizasyon</a:t>
            </a:r>
            <a:r>
              <a:rPr lang="en-US" dirty="0"/>
              <a:t>’ </a:t>
            </a:r>
            <a:r>
              <a:rPr lang="en-US" dirty="0" err="1"/>
              <a:t>denir</a:t>
            </a:r>
            <a:r>
              <a:rPr lang="en-US" dirty="0"/>
              <a:t>. </a:t>
            </a:r>
          </a:p>
        </p:txBody>
      </p:sp>
    </p:spTree>
    <p:extLst>
      <p:ext uri="{BB962C8B-B14F-4D97-AF65-F5344CB8AC3E}">
        <p14:creationId xmlns:p14="http://schemas.microsoft.com/office/powerpoint/2010/main" val="3788901386"/>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Mitokondri</a:t>
            </a:r>
            <a:endParaRPr lang="en-US" dirty="0"/>
          </a:p>
        </p:txBody>
      </p:sp>
      <p:sp>
        <p:nvSpPr>
          <p:cNvPr id="3" name="Content Placeholder 2"/>
          <p:cNvSpPr>
            <a:spLocks noGrp="1"/>
          </p:cNvSpPr>
          <p:nvPr>
            <p:ph idx="1"/>
          </p:nvPr>
        </p:nvSpPr>
        <p:spPr/>
        <p:txBody>
          <a:bodyPr>
            <a:noAutofit/>
          </a:bodyPr>
          <a:lstStyle/>
          <a:p>
            <a:pPr algn="just">
              <a:lnSpc>
                <a:spcPct val="80000"/>
              </a:lnSpc>
            </a:pPr>
            <a:r>
              <a:rPr lang="tr-TR" sz="2400" dirty="0">
                <a:solidFill>
                  <a:srgbClr val="000000"/>
                </a:solidFill>
                <a:latin typeface="Calibri"/>
                <a:cs typeface="Calibri"/>
              </a:rPr>
              <a:t>Mitokondriler, oksijenli solunum yapan tüm </a:t>
            </a:r>
            <a:r>
              <a:rPr lang="tr-TR" sz="2400" dirty="0" err="1">
                <a:solidFill>
                  <a:srgbClr val="000000"/>
                </a:solidFill>
                <a:latin typeface="Calibri"/>
                <a:cs typeface="Calibri"/>
              </a:rPr>
              <a:t>ökaryotların</a:t>
            </a:r>
            <a:r>
              <a:rPr lang="tr-TR" sz="2400" dirty="0">
                <a:solidFill>
                  <a:srgbClr val="000000"/>
                </a:solidFill>
                <a:latin typeface="Calibri"/>
                <a:cs typeface="Calibri"/>
              </a:rPr>
              <a:t> bütün hücrelerinin sitoplazmalarında bulunan </a:t>
            </a:r>
            <a:r>
              <a:rPr lang="tr-TR" sz="2400" dirty="0" err="1">
                <a:solidFill>
                  <a:srgbClr val="000000"/>
                </a:solidFill>
                <a:latin typeface="Calibri"/>
                <a:cs typeface="Calibri"/>
              </a:rPr>
              <a:t>organellerdir</a:t>
            </a:r>
            <a:r>
              <a:rPr lang="tr-TR" sz="2400" dirty="0">
                <a:solidFill>
                  <a:srgbClr val="000000"/>
                </a:solidFill>
                <a:latin typeface="Calibri"/>
                <a:cs typeface="Calibri"/>
              </a:rPr>
              <a:t>. </a:t>
            </a:r>
          </a:p>
          <a:p>
            <a:pPr algn="just">
              <a:lnSpc>
                <a:spcPct val="80000"/>
              </a:lnSpc>
            </a:pPr>
            <a:endParaRPr lang="tr-TR" sz="2400" dirty="0">
              <a:solidFill>
                <a:srgbClr val="000000"/>
              </a:solidFill>
              <a:latin typeface="Calibri"/>
              <a:cs typeface="Calibri"/>
            </a:endParaRPr>
          </a:p>
          <a:p>
            <a:pPr algn="just">
              <a:lnSpc>
                <a:spcPct val="80000"/>
              </a:lnSpc>
            </a:pPr>
            <a:r>
              <a:rPr lang="tr-TR" sz="2400" dirty="0" smtClean="0">
                <a:solidFill>
                  <a:srgbClr val="000000"/>
                </a:solidFill>
                <a:latin typeface="Calibri"/>
                <a:cs typeface="Calibri"/>
              </a:rPr>
              <a:t>Genellikle </a:t>
            </a:r>
            <a:r>
              <a:rPr lang="tr-TR" sz="2400" dirty="0">
                <a:solidFill>
                  <a:srgbClr val="000000"/>
                </a:solidFill>
                <a:latin typeface="Calibri"/>
                <a:cs typeface="Calibri"/>
              </a:rPr>
              <a:t>uçları yuvarlak çomaklar şeklindedirler. Sayıları hücrenin büyüklüğüne göre değişebilir. </a:t>
            </a:r>
          </a:p>
          <a:p>
            <a:pPr algn="just">
              <a:lnSpc>
                <a:spcPct val="80000"/>
              </a:lnSpc>
            </a:pPr>
            <a:endParaRPr lang="tr-TR" sz="2400" dirty="0">
              <a:solidFill>
                <a:srgbClr val="000000"/>
              </a:solidFill>
              <a:latin typeface="Calibri"/>
              <a:cs typeface="Calibri"/>
            </a:endParaRPr>
          </a:p>
          <a:p>
            <a:pPr algn="just">
              <a:lnSpc>
                <a:spcPct val="80000"/>
              </a:lnSpc>
            </a:pPr>
            <a:r>
              <a:rPr lang="tr-TR" sz="2400" dirty="0">
                <a:solidFill>
                  <a:srgbClr val="000000"/>
                </a:solidFill>
                <a:latin typeface="Calibri"/>
                <a:cs typeface="Calibri"/>
              </a:rPr>
              <a:t>Mitokondriler genel olarak, sitoplazmanın her tarafına düzgün bir şekilde dağılmışlardır. Bununla beraber bazı hücrelerde yerleri sabittir. </a:t>
            </a:r>
          </a:p>
          <a:p>
            <a:pPr algn="just">
              <a:lnSpc>
                <a:spcPct val="80000"/>
              </a:lnSpc>
            </a:pPr>
            <a:endParaRPr lang="tr-TR" sz="2400" dirty="0">
              <a:solidFill>
                <a:srgbClr val="000000"/>
              </a:solidFill>
              <a:latin typeface="Calibri"/>
              <a:cs typeface="Calibri"/>
            </a:endParaRPr>
          </a:p>
          <a:p>
            <a:pPr algn="just">
              <a:lnSpc>
                <a:spcPct val="80000"/>
              </a:lnSpc>
            </a:pPr>
            <a:r>
              <a:rPr lang="tr-TR" sz="2400" dirty="0">
                <a:solidFill>
                  <a:srgbClr val="000000"/>
                </a:solidFill>
                <a:latin typeface="Calibri"/>
                <a:cs typeface="Calibri"/>
              </a:rPr>
              <a:t>Hücrenin enerji deposu olan mitokondriler, nerede enerjiye ihtiyaç varsa ya daimi olarak orada bulunurlar veya enerji gerektiren bölgelere giderler. Örneğin, kas hücrelerinde çok sayıda mitokondri bulunması, bu hücrelerin yüksek enerji ihtiyacının bir delilidir. </a:t>
            </a:r>
          </a:p>
        </p:txBody>
      </p:sp>
    </p:spTree>
    <p:extLst>
      <p:ext uri="{BB962C8B-B14F-4D97-AF65-F5344CB8AC3E}">
        <p14:creationId xmlns:p14="http://schemas.microsoft.com/office/powerpoint/2010/main" val="199411024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Gliserol-3-Fosfat </a:t>
            </a:r>
            <a:r>
              <a:rPr lang="en-US" dirty="0" err="1" smtClean="0"/>
              <a:t>Mekiği</a:t>
            </a:r>
            <a:endParaRPr lang="en-US" dirty="0"/>
          </a:p>
        </p:txBody>
      </p:sp>
      <p:sp>
        <p:nvSpPr>
          <p:cNvPr id="3" name="Content Placeholder 2"/>
          <p:cNvSpPr>
            <a:spLocks noGrp="1"/>
          </p:cNvSpPr>
          <p:nvPr>
            <p:ph idx="1"/>
          </p:nvPr>
        </p:nvSpPr>
        <p:spPr/>
        <p:txBody>
          <a:bodyPr/>
          <a:lstStyle/>
          <a:p>
            <a:pPr marL="0" indent="0" algn="ctr">
              <a:buNone/>
            </a:pPr>
            <a:r>
              <a:rPr lang="en-US" dirty="0" err="1" smtClean="0"/>
              <a:t>İskelet</a:t>
            </a:r>
            <a:r>
              <a:rPr lang="en-US" dirty="0" smtClean="0"/>
              <a:t> </a:t>
            </a:r>
            <a:r>
              <a:rPr lang="en-US" dirty="0" err="1"/>
              <a:t>kasları</a:t>
            </a:r>
            <a:r>
              <a:rPr lang="en-US" dirty="0"/>
              <a:t> </a:t>
            </a:r>
            <a:r>
              <a:rPr lang="en-US" dirty="0" err="1"/>
              <a:t>ve</a:t>
            </a:r>
            <a:r>
              <a:rPr lang="en-US" dirty="0"/>
              <a:t> </a:t>
            </a:r>
            <a:r>
              <a:rPr lang="en-US" dirty="0" err="1"/>
              <a:t>beyinde</a:t>
            </a:r>
            <a:r>
              <a:rPr lang="en-US" dirty="0"/>
              <a:t> </a:t>
            </a:r>
            <a:r>
              <a:rPr lang="en-US" dirty="0" err="1"/>
              <a:t>fonksiyon</a:t>
            </a:r>
            <a:r>
              <a:rPr lang="en-US" dirty="0"/>
              <a:t> </a:t>
            </a:r>
            <a:r>
              <a:rPr lang="en-US" dirty="0" err="1"/>
              <a:t>görür</a:t>
            </a:r>
            <a:r>
              <a:rPr lang="en-US" dirty="0"/>
              <a:t>; </a:t>
            </a:r>
            <a:r>
              <a:rPr lang="en-US" dirty="0" err="1"/>
              <a:t>özellikle</a:t>
            </a:r>
            <a:r>
              <a:rPr lang="en-US" dirty="0"/>
              <a:t> </a:t>
            </a:r>
            <a:r>
              <a:rPr lang="en-US" dirty="0" err="1"/>
              <a:t>böceklerin</a:t>
            </a:r>
            <a:r>
              <a:rPr lang="en-US" dirty="0"/>
              <a:t> </a:t>
            </a:r>
            <a:r>
              <a:rPr lang="en-US" dirty="0" err="1"/>
              <a:t>uçmalarını</a:t>
            </a:r>
            <a:r>
              <a:rPr lang="en-US" dirty="0"/>
              <a:t> </a:t>
            </a:r>
            <a:r>
              <a:rPr lang="en-US" dirty="0" err="1"/>
              <a:t>sağlayan</a:t>
            </a:r>
            <a:r>
              <a:rPr lang="en-US" dirty="0"/>
              <a:t> </a:t>
            </a:r>
            <a:r>
              <a:rPr lang="en-US" dirty="0" err="1"/>
              <a:t>kaslarında</a:t>
            </a:r>
            <a:r>
              <a:rPr lang="en-US" dirty="0"/>
              <a:t> </a:t>
            </a:r>
            <a:r>
              <a:rPr lang="en-US" dirty="0" err="1"/>
              <a:t>aktifdir</a:t>
            </a:r>
            <a:r>
              <a:rPr lang="en-US" dirty="0"/>
              <a:t>. Bu </a:t>
            </a:r>
            <a:r>
              <a:rPr lang="en-US" dirty="0" err="1"/>
              <a:t>mekik</a:t>
            </a:r>
            <a:r>
              <a:rPr lang="en-US" dirty="0"/>
              <a:t>, </a:t>
            </a:r>
            <a:r>
              <a:rPr lang="en-US" dirty="0" err="1"/>
              <a:t>elektronların</a:t>
            </a:r>
            <a:r>
              <a:rPr lang="en-US" dirty="0"/>
              <a:t> </a:t>
            </a:r>
            <a:r>
              <a:rPr lang="en-US" dirty="0" err="1"/>
              <a:t>NADH’den</a:t>
            </a:r>
            <a:r>
              <a:rPr lang="en-US" dirty="0"/>
              <a:t> </a:t>
            </a:r>
            <a:r>
              <a:rPr lang="en-US" dirty="0" err="1"/>
              <a:t>kompleks</a:t>
            </a:r>
            <a:r>
              <a:rPr lang="en-US" dirty="0"/>
              <a:t> I </a:t>
            </a:r>
            <a:r>
              <a:rPr lang="en-US" dirty="0" err="1"/>
              <a:t>yerine</a:t>
            </a:r>
            <a:r>
              <a:rPr lang="en-US" dirty="0"/>
              <a:t> </a:t>
            </a:r>
            <a:r>
              <a:rPr lang="en-US" dirty="0" err="1"/>
              <a:t>kompleks</a:t>
            </a:r>
            <a:r>
              <a:rPr lang="en-US" dirty="0"/>
              <a:t> </a:t>
            </a:r>
            <a:r>
              <a:rPr lang="en-US" dirty="0" err="1"/>
              <a:t>III’e</a:t>
            </a:r>
            <a:r>
              <a:rPr lang="en-US" dirty="0"/>
              <a:t> </a:t>
            </a:r>
            <a:r>
              <a:rPr lang="en-US" dirty="0" err="1"/>
              <a:t>aktarılmasını</a:t>
            </a:r>
            <a:r>
              <a:rPr lang="en-US" dirty="0"/>
              <a:t> </a:t>
            </a:r>
            <a:r>
              <a:rPr lang="en-US" dirty="0" err="1"/>
              <a:t>ve</a:t>
            </a:r>
            <a:r>
              <a:rPr lang="en-US" dirty="0"/>
              <a:t> </a:t>
            </a:r>
            <a:r>
              <a:rPr lang="en-US" dirty="0" err="1"/>
              <a:t>dolayısıyla</a:t>
            </a:r>
            <a:r>
              <a:rPr lang="en-US" dirty="0"/>
              <a:t> </a:t>
            </a:r>
            <a:r>
              <a:rPr lang="en-US" dirty="0" err="1"/>
              <a:t>bir</a:t>
            </a:r>
            <a:r>
              <a:rPr lang="en-US" dirty="0"/>
              <a:t> </a:t>
            </a:r>
            <a:r>
              <a:rPr lang="en-US" dirty="0" err="1"/>
              <a:t>elektron</a:t>
            </a:r>
            <a:r>
              <a:rPr lang="en-US" dirty="0"/>
              <a:t> </a:t>
            </a:r>
            <a:r>
              <a:rPr lang="en-US" dirty="0" err="1"/>
              <a:t>çifti</a:t>
            </a:r>
            <a:r>
              <a:rPr lang="en-US" dirty="0"/>
              <a:t> </a:t>
            </a:r>
            <a:r>
              <a:rPr lang="en-US" dirty="0" err="1"/>
              <a:t>için</a:t>
            </a:r>
            <a:r>
              <a:rPr lang="en-US" dirty="0"/>
              <a:t> 2 ATP </a:t>
            </a:r>
            <a:r>
              <a:rPr lang="en-US" dirty="0" err="1"/>
              <a:t>oluşmasını</a:t>
            </a:r>
            <a:r>
              <a:rPr lang="en-US" dirty="0"/>
              <a:t> </a:t>
            </a:r>
            <a:r>
              <a:rPr lang="en-US" dirty="0" err="1" smtClean="0"/>
              <a:t>sağlar</a:t>
            </a:r>
            <a:r>
              <a:rPr lang="en-US" dirty="0" smtClean="0"/>
              <a:t>.</a:t>
            </a:r>
            <a:endParaRPr lang="en-US" dirty="0"/>
          </a:p>
          <a:p>
            <a:pPr marL="0" indent="0">
              <a:buNone/>
            </a:pPr>
            <a:endParaRPr lang="en-US" dirty="0"/>
          </a:p>
        </p:txBody>
      </p:sp>
    </p:spTree>
    <p:extLst>
      <p:ext uri="{BB962C8B-B14F-4D97-AF65-F5344CB8AC3E}">
        <p14:creationId xmlns:p14="http://schemas.microsoft.com/office/powerpoint/2010/main" val="339137446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err="1" smtClean="0"/>
              <a:t>Malat</a:t>
            </a:r>
            <a:r>
              <a:rPr lang="en-US" dirty="0" smtClean="0"/>
              <a:t> </a:t>
            </a:r>
            <a:r>
              <a:rPr lang="en-US" dirty="0" err="1" smtClean="0"/>
              <a:t>Aspartat</a:t>
            </a:r>
            <a:r>
              <a:rPr lang="en-US" dirty="0" smtClean="0"/>
              <a:t> </a:t>
            </a:r>
            <a:r>
              <a:rPr lang="en-US" dirty="0" err="1" smtClean="0"/>
              <a:t>Mekiği</a:t>
            </a:r>
            <a:endParaRPr lang="en-US" dirty="0"/>
          </a:p>
        </p:txBody>
      </p:sp>
      <p:sp>
        <p:nvSpPr>
          <p:cNvPr id="3" name="Content Placeholder 2"/>
          <p:cNvSpPr>
            <a:spLocks noGrp="1"/>
          </p:cNvSpPr>
          <p:nvPr>
            <p:ph idx="1"/>
          </p:nvPr>
        </p:nvSpPr>
        <p:spPr/>
        <p:txBody>
          <a:bodyPr/>
          <a:lstStyle/>
          <a:p>
            <a:pPr marL="0" indent="0">
              <a:buNone/>
            </a:pPr>
            <a:r>
              <a:rPr lang="en-US" dirty="0" err="1"/>
              <a:t>Malat-aspartat</a:t>
            </a:r>
            <a:r>
              <a:rPr lang="en-US" dirty="0"/>
              <a:t> </a:t>
            </a:r>
            <a:r>
              <a:rPr lang="en-US" dirty="0" err="1"/>
              <a:t>mekiği</a:t>
            </a:r>
            <a:r>
              <a:rPr lang="en-US" dirty="0"/>
              <a:t>, </a:t>
            </a:r>
            <a:r>
              <a:rPr lang="en-US" dirty="0" err="1"/>
              <a:t>karaciğer</a:t>
            </a:r>
            <a:r>
              <a:rPr lang="en-US" dirty="0"/>
              <a:t>, </a:t>
            </a:r>
            <a:r>
              <a:rPr lang="en-US" dirty="0" err="1"/>
              <a:t>böbrek</a:t>
            </a:r>
            <a:r>
              <a:rPr lang="en-US" dirty="0"/>
              <a:t> </a:t>
            </a:r>
            <a:r>
              <a:rPr lang="en-US" dirty="0" err="1"/>
              <a:t>ve</a:t>
            </a:r>
            <a:r>
              <a:rPr lang="en-US" dirty="0"/>
              <a:t> </a:t>
            </a:r>
            <a:r>
              <a:rPr lang="en-US" dirty="0" err="1"/>
              <a:t>kalp</a:t>
            </a:r>
            <a:r>
              <a:rPr lang="en-US" dirty="0"/>
              <a:t> </a:t>
            </a:r>
            <a:r>
              <a:rPr lang="en-US" dirty="0" err="1"/>
              <a:t>mitokondrilerinde</a:t>
            </a:r>
            <a:r>
              <a:rPr lang="en-US" dirty="0"/>
              <a:t> </a:t>
            </a:r>
            <a:r>
              <a:rPr lang="en-US" dirty="0" err="1"/>
              <a:t>fonksiyon</a:t>
            </a:r>
            <a:r>
              <a:rPr lang="en-US" dirty="0"/>
              <a:t> </a:t>
            </a:r>
            <a:r>
              <a:rPr lang="en-US" dirty="0" err="1" smtClean="0"/>
              <a:t>görür</a:t>
            </a:r>
            <a:r>
              <a:rPr lang="en-US" dirty="0" smtClean="0"/>
              <a:t>.</a:t>
            </a:r>
            <a:endParaRPr lang="en-US" dirty="0"/>
          </a:p>
          <a:p>
            <a:pPr marL="0" indent="0">
              <a:buNone/>
            </a:pPr>
            <a:endParaRPr lang="en-US" dirty="0"/>
          </a:p>
          <a:p>
            <a:pPr marL="0" indent="0">
              <a:buNone/>
            </a:pPr>
            <a:endParaRPr lang="en-US" dirty="0"/>
          </a:p>
        </p:txBody>
      </p:sp>
    </p:spTree>
    <p:extLst>
      <p:ext uri="{BB962C8B-B14F-4D97-AF65-F5344CB8AC3E}">
        <p14:creationId xmlns:p14="http://schemas.microsoft.com/office/powerpoint/2010/main" val="46210843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theme>
</file>

<file path=docProps/app.xml><?xml version="1.0" encoding="utf-8"?>
<Properties xmlns="http://schemas.openxmlformats.org/officeDocument/2006/extended-properties" xmlns:vt="http://schemas.openxmlformats.org/officeDocument/2006/docPropsVTypes">
  <TotalTime>852</TotalTime>
  <Words>201</Words>
  <Application>Microsoft Macintosh PowerPoint</Application>
  <PresentationFormat>On-screen Show (4:3)</PresentationFormat>
  <Paragraphs>22</Paragraphs>
  <Slides>5</Slides>
  <Notes>0</Notes>
  <HiddenSlides>0</HiddenSlides>
  <MMClips>0</MMClips>
  <ScaleCrop>false</ScaleCrop>
  <HeadingPairs>
    <vt:vector size="4" baseType="variant">
      <vt:variant>
        <vt:lpstr>Theme</vt:lpstr>
      </vt:variant>
      <vt:variant>
        <vt:i4>1</vt:i4>
      </vt:variant>
      <vt:variant>
        <vt:lpstr>Slide Titles</vt:lpstr>
      </vt:variant>
      <vt:variant>
        <vt:i4>5</vt:i4>
      </vt:variant>
    </vt:vector>
  </HeadingPairs>
  <TitlesOfParts>
    <vt:vector size="6" baseType="lpstr">
      <vt:lpstr>Office Theme</vt:lpstr>
      <vt:lpstr>BİYOLOJİK OKSİDASYON</vt:lpstr>
      <vt:lpstr>Biyolojik Oksidasyon</vt:lpstr>
      <vt:lpstr>Mitokondri</vt:lpstr>
      <vt:lpstr>Gliserol-3-Fosfat Mekiği</vt:lpstr>
      <vt:lpstr>Malat Aspartat Mekiği</vt:lpstr>
    </vt:vector>
  </TitlesOfParts>
  <Company>AU</Company>
  <LinksUpToDate>false</LinksUpToDate>
  <SharedDoc>false</SharedDoc>
  <HyperlinksChanged>false</HyperlinksChanged>
  <AppVersion>14.0000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BİYOKİMYAYA GİRİŞ ve YAŞAMIN MOLEKÜLER ANLAMI ve SU</dc:title>
  <dc:creator>hatice ercan</dc:creator>
  <cp:lastModifiedBy>hatice ercan</cp:lastModifiedBy>
  <cp:revision>14</cp:revision>
  <dcterms:created xsi:type="dcterms:W3CDTF">2018-05-08T12:08:33Z</dcterms:created>
  <dcterms:modified xsi:type="dcterms:W3CDTF">2018-05-15T08:15:46Z</dcterms:modified>
</cp:coreProperties>
</file>