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29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86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8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24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5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3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819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792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44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06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95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50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5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9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99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1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72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90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687466"/>
            <a:ext cx="9144000" cy="2387600"/>
          </a:xfrm>
        </p:spPr>
        <p:txBody>
          <a:bodyPr/>
          <a:lstStyle/>
          <a:p>
            <a:r>
              <a:rPr lang="tr-TR" b="1" dirty="0" smtClean="0"/>
              <a:t>Mineraller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1336" y="4271111"/>
            <a:ext cx="9144000" cy="1655762"/>
          </a:xfrm>
        </p:spPr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</a:t>
            </a:r>
            <a:r>
              <a:rPr lang="tr-TR" dirty="0"/>
              <a:t>Dr. Efe </a:t>
            </a:r>
            <a:r>
              <a:rPr lang="tr-TR" dirty="0" err="1" smtClean="0"/>
              <a:t>Kurtdede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228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Mikro - Mineraller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134617"/>
              </p:ext>
            </p:extLst>
          </p:nvPr>
        </p:nvGraphicFramePr>
        <p:xfrm>
          <a:off x="1295402" y="2299874"/>
          <a:ext cx="7124461" cy="1171839"/>
        </p:xfrm>
        <a:graphic>
          <a:graphicData uri="http://schemas.openxmlformats.org/drawingml/2006/table">
            <a:tbl>
              <a:tblPr/>
              <a:tblGrid>
                <a:gridCol w="2210093">
                  <a:extLst>
                    <a:ext uri="{9D8B030D-6E8A-4147-A177-3AD203B41FA5}">
                      <a16:colId xmlns:a16="http://schemas.microsoft.com/office/drawing/2014/main" val="1929381411"/>
                    </a:ext>
                  </a:extLst>
                </a:gridCol>
                <a:gridCol w="4914368">
                  <a:extLst>
                    <a:ext uri="{9D8B030D-6E8A-4147-A177-3AD203B41FA5}">
                      <a16:colId xmlns:a16="http://schemas.microsoft.com/office/drawing/2014/main" val="1366819430"/>
                    </a:ext>
                  </a:extLst>
                </a:gridCol>
              </a:tblGrid>
              <a:tr h="433548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Mineral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   Fonksiyon           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6" marR="91426" marT="45676" marB="4567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500362"/>
                  </a:ext>
                </a:extLst>
              </a:tr>
              <a:tr h="3726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Demir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26" marR="91426" marT="45676" marB="4567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tr-T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aşıma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6" marR="91426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71127"/>
                  </a:ext>
                </a:extLst>
              </a:tr>
              <a:tr h="3654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Çinko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6" marR="91426" marT="45676" marB="4567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Çeşitli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enz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</a:p>
                  </a:txBody>
                  <a:tcPr marL="91426" marR="91426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446138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66671"/>
              </p:ext>
            </p:extLst>
          </p:nvPr>
        </p:nvGraphicFramePr>
        <p:xfrm>
          <a:off x="1295402" y="3488308"/>
          <a:ext cx="7151915" cy="3369692"/>
        </p:xfrm>
        <a:graphic>
          <a:graphicData uri="http://schemas.openxmlformats.org/drawingml/2006/table">
            <a:tbl>
              <a:tblPr/>
              <a:tblGrid>
                <a:gridCol w="2191716">
                  <a:extLst>
                    <a:ext uri="{9D8B030D-6E8A-4147-A177-3AD203B41FA5}">
                      <a16:colId xmlns:a16="http://schemas.microsoft.com/office/drawing/2014/main" val="2093078503"/>
                    </a:ext>
                  </a:extLst>
                </a:gridCol>
                <a:gridCol w="4960199">
                  <a:extLst>
                    <a:ext uri="{9D8B030D-6E8A-4147-A177-3AD203B41FA5}">
                      <a16:colId xmlns:a16="http://schemas.microsoft.com/office/drawing/2014/main" val="2544824234"/>
                    </a:ext>
                  </a:extLst>
                </a:gridCol>
              </a:tblGrid>
              <a:tr h="4356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Bakır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enz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melanin,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yün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erulopla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min</a:t>
                      </a: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006807"/>
                  </a:ext>
                </a:extLst>
              </a:tr>
              <a:tr h="4355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obalt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B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12, </a:t>
                      </a: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27176"/>
                  </a:ext>
                </a:extLst>
              </a:tr>
              <a:tr h="3435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Thyroid, 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4; </a:t>
                      </a: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13490"/>
                  </a:ext>
                </a:extLst>
              </a:tr>
              <a:tr h="3954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Mangan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ez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Enz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AA’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taşınımı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320732"/>
                  </a:ext>
                </a:extLst>
              </a:tr>
              <a:tr h="3435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bden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o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50328"/>
                  </a:ext>
                </a:extLst>
              </a:tr>
              <a:tr h="3435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ikoz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Kullanımı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65044"/>
                  </a:ext>
                </a:extLst>
              </a:tr>
              <a:tr h="3435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Flor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Diş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Kemik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00118"/>
                  </a:ext>
                </a:extLst>
              </a:tr>
              <a:tr h="4356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Selen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um </a:t>
                      </a: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’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Gluta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on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9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Yetersizlikler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/>
              <a:t>Primer</a:t>
            </a:r>
            <a:r>
              <a:rPr lang="tr-TR" dirty="0"/>
              <a:t> ve </a:t>
            </a:r>
            <a:r>
              <a:rPr lang="tr-TR" dirty="0" err="1"/>
              <a:t>Sekonder</a:t>
            </a:r>
            <a:r>
              <a:rPr lang="tr-TR" dirty="0"/>
              <a:t> Yetersizlikler</a:t>
            </a:r>
          </a:p>
          <a:p>
            <a:r>
              <a:rPr lang="tr-TR" dirty="0"/>
              <a:t>A. </a:t>
            </a:r>
            <a:r>
              <a:rPr lang="tr-TR" dirty="0" err="1"/>
              <a:t>Primer</a:t>
            </a:r>
            <a:r>
              <a:rPr lang="tr-TR" dirty="0"/>
              <a:t> yetersizlikler </a:t>
            </a:r>
          </a:p>
          <a:p>
            <a:r>
              <a:rPr lang="tr-TR" dirty="0"/>
              <a:t>	1. Yörenin etkisi : </a:t>
            </a:r>
          </a:p>
          <a:p>
            <a:r>
              <a:rPr lang="tr-TR" dirty="0"/>
              <a:t>Çevresel ve iklimsel faktörler </a:t>
            </a:r>
          </a:p>
          <a:p>
            <a:r>
              <a:rPr lang="tr-TR" dirty="0"/>
              <a:t>toprak </a:t>
            </a:r>
          </a:p>
          <a:p>
            <a:r>
              <a:rPr lang="tr-TR" dirty="0"/>
              <a:t>iklim </a:t>
            </a:r>
          </a:p>
          <a:p>
            <a:r>
              <a:rPr lang="tr-TR" dirty="0"/>
              <a:t>		2. </a:t>
            </a:r>
            <a:r>
              <a:rPr lang="tr-TR" dirty="0" err="1"/>
              <a:t>Fertilizasyon</a:t>
            </a:r>
            <a:r>
              <a:rPr lang="tr-TR" dirty="0"/>
              <a:t> ve toprağın ıslahı sonuçları</a:t>
            </a:r>
          </a:p>
          <a:p>
            <a:r>
              <a:rPr lang="tr-TR" dirty="0"/>
              <a:t>		3. Bitkinin </a:t>
            </a:r>
            <a:r>
              <a:rPr lang="tr-TR" dirty="0" err="1"/>
              <a:t>Oligoelement</a:t>
            </a:r>
            <a:r>
              <a:rPr lang="tr-TR" dirty="0"/>
              <a:t> düzeyi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0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Yetersizlikler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	B) </a:t>
            </a:r>
            <a:r>
              <a:rPr lang="tr-TR" dirty="0" err="1"/>
              <a:t>Sekonder</a:t>
            </a:r>
            <a:r>
              <a:rPr lang="tr-TR" dirty="0"/>
              <a:t> Yetersizlikler</a:t>
            </a:r>
          </a:p>
          <a:p>
            <a:r>
              <a:rPr lang="tr-TR" dirty="0"/>
              <a:t>Elementin </a:t>
            </a:r>
            <a:r>
              <a:rPr lang="tr-TR" dirty="0" err="1"/>
              <a:t>sindirilebilirliğini</a:t>
            </a:r>
            <a:r>
              <a:rPr lang="tr-TR" dirty="0"/>
              <a:t> düşüren nedenler </a:t>
            </a:r>
          </a:p>
          <a:p>
            <a:r>
              <a:rPr lang="tr-TR" dirty="0"/>
              <a:t>	(hayvanın sindirim sisteminde bozukluk, elementin kimyasal formu; Anti-</a:t>
            </a:r>
            <a:r>
              <a:rPr lang="tr-TR" dirty="0" err="1"/>
              <a:t>nutrisyonel</a:t>
            </a:r>
            <a:r>
              <a:rPr lang="tr-TR" dirty="0"/>
              <a:t> faktörler (</a:t>
            </a:r>
            <a:r>
              <a:rPr lang="tr-TR" dirty="0" err="1"/>
              <a:t>fitat</a:t>
            </a:r>
            <a:r>
              <a:rPr lang="tr-TR" dirty="0"/>
              <a:t>, </a:t>
            </a:r>
            <a:r>
              <a:rPr lang="tr-TR" dirty="0" err="1"/>
              <a:t>okzalat</a:t>
            </a:r>
            <a:r>
              <a:rPr lang="tr-TR" dirty="0"/>
              <a:t>, </a:t>
            </a:r>
            <a:r>
              <a:rPr lang="tr-TR" dirty="0" err="1"/>
              <a:t>mimosine</a:t>
            </a:r>
            <a:r>
              <a:rPr lang="tr-TR" dirty="0"/>
              <a:t>, </a:t>
            </a:r>
            <a:r>
              <a:rPr lang="tr-TR" dirty="0" err="1"/>
              <a:t>gossypol</a:t>
            </a:r>
            <a:r>
              <a:rPr lang="tr-TR" dirty="0"/>
              <a:t>)</a:t>
            </a:r>
          </a:p>
          <a:p>
            <a:r>
              <a:rPr lang="tr-TR" dirty="0"/>
              <a:t>Elementler arası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interferans</a:t>
            </a:r>
            <a:r>
              <a:rPr lang="tr-TR" dirty="0"/>
              <a:t> (Cu-</a:t>
            </a:r>
            <a:r>
              <a:rPr lang="tr-TR" dirty="0" err="1"/>
              <a:t>Zn</a:t>
            </a:r>
            <a:r>
              <a:rPr lang="tr-TR" dirty="0"/>
              <a:t> ; Cu-Fe ; Cu-</a:t>
            </a:r>
            <a:r>
              <a:rPr lang="tr-TR" dirty="0" err="1"/>
              <a:t>Mo</a:t>
            </a:r>
            <a:r>
              <a:rPr lang="tr-TR" dirty="0"/>
              <a:t>-S ;  </a:t>
            </a:r>
            <a:r>
              <a:rPr lang="tr-TR" dirty="0" err="1"/>
              <a:t>Ca</a:t>
            </a:r>
            <a:r>
              <a:rPr lang="tr-TR" dirty="0"/>
              <a:t>-Cu gibi)</a:t>
            </a:r>
          </a:p>
          <a:p>
            <a:r>
              <a:rPr lang="tr-TR" dirty="0"/>
              <a:t>Gereksinim ve yetersizlik eşikleri: Mineral maddeye ve hayvan türüne, yaşına, cinsine, fizyolojik durumuna ve beslenme şekline, mevsime göre değişir.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691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İnsan ve hayvan organizmasında varlığı tespit edilebilen çok sayıda kimyasal elementten yaklaşık 26’sı hayat için önemlidir. </a:t>
            </a:r>
          </a:p>
          <a:p>
            <a:r>
              <a:rPr lang="tr-TR" dirty="0"/>
              <a:t>Bunlardan dördü (C,H,O ve N) temel elementler olup canlı organizmaların kuruluşuna iştirak eder ve mineral madde olarak dikkate alınmazlar. </a:t>
            </a:r>
          </a:p>
          <a:p>
            <a:r>
              <a:rPr lang="tr-TR" dirty="0"/>
              <a:t>Kalsiyum, fosfor, sodyum, klor, potasyum, magnezyum ve kükürt </a:t>
            </a:r>
            <a:r>
              <a:rPr lang="tr-TR" dirty="0" err="1"/>
              <a:t>makroelementler</a:t>
            </a:r>
            <a:r>
              <a:rPr lang="tr-TR" dirty="0"/>
              <a:t> olarak bilinir ve C,H,O ve N ile birlikte canlı </a:t>
            </a:r>
            <a:r>
              <a:rPr lang="tr-TR" dirty="0" smtClean="0"/>
              <a:t>organizmaların </a:t>
            </a:r>
            <a:r>
              <a:rPr lang="tr-TR" dirty="0"/>
              <a:t>% 99 undan fazlasını oluştururlar </a:t>
            </a:r>
          </a:p>
          <a:p>
            <a:r>
              <a:rPr lang="tr-TR" dirty="0"/>
              <a:t>Demir, iyot, bakır, mangan, çinko, kobalt, molibden, selenyum ise mikro elementler (ya da iz elementler) olarak sınıflandırılır.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523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MAKRO Mineraller: Kalsiyum, Fosfor, </a:t>
            </a:r>
            <a:r>
              <a:rPr lang="tr-TR" dirty="0" smtClean="0"/>
              <a:t>Sodyum, Magnezyum</a:t>
            </a:r>
            <a:r>
              <a:rPr lang="tr-TR" dirty="0"/>
              <a:t>, Potasyum, </a:t>
            </a:r>
            <a:r>
              <a:rPr lang="tr-TR" dirty="0" smtClean="0"/>
              <a:t>Klor</a:t>
            </a:r>
            <a:r>
              <a:rPr lang="tr-TR" dirty="0"/>
              <a:t>, Kükürt</a:t>
            </a:r>
          </a:p>
          <a:p>
            <a:r>
              <a:rPr lang="tr-TR" dirty="0"/>
              <a:t>MIKRO Mineraller: Demir, Çinko, Bakır, </a:t>
            </a:r>
            <a:r>
              <a:rPr lang="tr-TR" dirty="0" smtClean="0"/>
              <a:t>Kobalt, </a:t>
            </a:r>
            <a:r>
              <a:rPr lang="tr-TR" dirty="0" err="1" smtClean="0"/>
              <a:t>Iyot</a:t>
            </a:r>
            <a:r>
              <a:rPr lang="tr-TR" dirty="0"/>
              <a:t>, 	</a:t>
            </a:r>
            <a:r>
              <a:rPr lang="tr-TR" dirty="0" smtClean="0"/>
              <a:t>Manganez, Molibden</a:t>
            </a:r>
            <a:r>
              <a:rPr lang="tr-TR" dirty="0"/>
              <a:t>, </a:t>
            </a:r>
            <a:r>
              <a:rPr lang="tr-TR" dirty="0" smtClean="0"/>
              <a:t>Krom</a:t>
            </a:r>
            <a:r>
              <a:rPr lang="tr-TR" dirty="0"/>
              <a:t>, Flor, Selenyum </a:t>
            </a:r>
          </a:p>
        </p:txBody>
      </p:sp>
    </p:spTree>
    <p:extLst>
      <p:ext uri="{BB962C8B-B14F-4D97-AF65-F5344CB8AC3E}">
        <p14:creationId xmlns:p14="http://schemas.microsoft.com/office/powerpoint/2010/main" val="85625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Kontamine</a:t>
            </a:r>
            <a:r>
              <a:rPr lang="tr-TR" altLang="tr-TR" dirty="0"/>
              <a:t> </a:t>
            </a:r>
            <a:r>
              <a:rPr lang="tr-TR" altLang="tr-TR" dirty="0" err="1"/>
              <a:t>Toksik</a:t>
            </a:r>
            <a:r>
              <a:rPr lang="tr-TR" altLang="tr-TR" dirty="0"/>
              <a:t> Elementler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0229" y="2556932"/>
            <a:ext cx="10559142" cy="3691468"/>
          </a:xfrm>
        </p:spPr>
        <p:txBody>
          <a:bodyPr>
            <a:normAutofit/>
          </a:bodyPr>
          <a:lstStyle/>
          <a:p>
            <a:r>
              <a:rPr lang="tr-TR" dirty="0"/>
              <a:t>Arsenik, alüminyum, kadmiyum, </a:t>
            </a:r>
            <a:r>
              <a:rPr lang="tr-TR" dirty="0" err="1"/>
              <a:t>civa</a:t>
            </a:r>
            <a:r>
              <a:rPr lang="tr-TR" dirty="0"/>
              <a:t> ve kurşun </a:t>
            </a:r>
            <a:r>
              <a:rPr lang="tr-TR" dirty="0" err="1"/>
              <a:t>kontamine</a:t>
            </a:r>
            <a:r>
              <a:rPr lang="tr-TR" dirty="0"/>
              <a:t> </a:t>
            </a:r>
            <a:r>
              <a:rPr lang="tr-TR" dirty="0" err="1"/>
              <a:t>toksik</a:t>
            </a:r>
            <a:r>
              <a:rPr lang="tr-TR" dirty="0"/>
              <a:t> elementler, krom, vanadyum, nikel, tin, </a:t>
            </a:r>
            <a:r>
              <a:rPr lang="tr-TR" dirty="0" err="1"/>
              <a:t>silicon</a:t>
            </a:r>
            <a:r>
              <a:rPr lang="tr-TR" dirty="0"/>
              <a:t>, flor ve arsenik yeni </a:t>
            </a:r>
            <a:r>
              <a:rPr lang="tr-TR" dirty="0" err="1"/>
              <a:t>izelementler</a:t>
            </a:r>
            <a:r>
              <a:rPr lang="tr-TR" dirty="0"/>
              <a:t> olarak sıralamada yerlerini alırlar. </a:t>
            </a:r>
          </a:p>
          <a:p>
            <a:pPr lvl="1"/>
            <a:r>
              <a:rPr lang="tr-TR" dirty="0" smtClean="0"/>
              <a:t>Silikonun </a:t>
            </a:r>
            <a:r>
              <a:rPr lang="tr-TR" dirty="0"/>
              <a:t>kemik </a:t>
            </a:r>
            <a:r>
              <a:rPr lang="tr-TR" dirty="0" err="1"/>
              <a:t>mineralizasyonuna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tr-TR" dirty="0" smtClean="0"/>
              <a:t>Kromun </a:t>
            </a:r>
            <a:r>
              <a:rPr lang="tr-TR" dirty="0"/>
              <a:t>ise </a:t>
            </a:r>
            <a:r>
              <a:rPr lang="tr-TR" dirty="0" err="1"/>
              <a:t>perifer</a:t>
            </a:r>
            <a:r>
              <a:rPr lang="tr-TR" dirty="0"/>
              <a:t> dokuların </a:t>
            </a:r>
            <a:r>
              <a:rPr lang="tr-TR" dirty="0" err="1"/>
              <a:t>insuline</a:t>
            </a:r>
            <a:r>
              <a:rPr lang="tr-TR" dirty="0"/>
              <a:t> olan duyarlılığının </a:t>
            </a:r>
            <a:endParaRPr lang="tr-TR" dirty="0" smtClean="0"/>
          </a:p>
          <a:p>
            <a:pPr lvl="1"/>
            <a:r>
              <a:rPr lang="tr-TR" dirty="0" smtClean="0"/>
              <a:t>Nikelin </a:t>
            </a:r>
            <a:r>
              <a:rPr lang="tr-TR" dirty="0"/>
              <a:t>bitki </a:t>
            </a:r>
            <a:r>
              <a:rPr lang="tr-TR" dirty="0" err="1" smtClean="0"/>
              <a:t>üreaz</a:t>
            </a:r>
            <a:r>
              <a:rPr lang="tr-TR" dirty="0" smtClean="0"/>
              <a:t> enziminde, CH4 </a:t>
            </a:r>
            <a:r>
              <a:rPr lang="tr-TR" dirty="0"/>
              <a:t>(metan) üreten bakterilerin ve </a:t>
            </a:r>
            <a:r>
              <a:rPr lang="tr-TR" dirty="0" err="1"/>
              <a:t>clostridiaların</a:t>
            </a:r>
            <a:r>
              <a:rPr lang="tr-TR" dirty="0"/>
              <a:t> bazı </a:t>
            </a:r>
            <a:r>
              <a:rPr lang="tr-TR" dirty="0" err="1"/>
              <a:t>variyeteleri</a:t>
            </a:r>
            <a:r>
              <a:rPr lang="tr-TR" dirty="0"/>
              <a:t> için büyümede </a:t>
            </a:r>
            <a:r>
              <a:rPr lang="tr-TR" dirty="0" err="1"/>
              <a:t>esansiyel</a:t>
            </a:r>
            <a:r>
              <a:rPr lang="tr-TR" dirty="0"/>
              <a:t> olduğu bilinmektedir. </a:t>
            </a:r>
          </a:p>
          <a:p>
            <a:pPr lvl="1"/>
            <a:r>
              <a:rPr lang="tr-TR" dirty="0"/>
              <a:t>Kalay, arsenik, nikel ve vanadyumun iz miktarlarının genç </a:t>
            </a:r>
            <a:r>
              <a:rPr lang="tr-TR" dirty="0" err="1"/>
              <a:t>ratların</a:t>
            </a:r>
            <a:r>
              <a:rPr lang="tr-TR" dirty="0"/>
              <a:t> büyümelerinde gerekli olduğu bildirilmektedir.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5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Biyo</a:t>
            </a:r>
            <a:r>
              <a:rPr lang="tr-TR" dirty="0"/>
              <a:t>-Elementler - Mineraller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Organizmada </a:t>
            </a:r>
            <a:r>
              <a:rPr lang="tr-TR" dirty="0" smtClean="0"/>
              <a:t>bulunuşları</a:t>
            </a:r>
            <a:endParaRPr lang="tr-TR" dirty="0"/>
          </a:p>
          <a:p>
            <a:r>
              <a:rPr lang="tr-TR" dirty="0"/>
              <a:t>Organizmada mineral tuzların bir kısmı hücre içi ortamda ve vücut sıvılarında tamamen çözünmüş halde (</a:t>
            </a:r>
            <a:r>
              <a:rPr lang="tr-TR" dirty="0" err="1"/>
              <a:t>Na</a:t>
            </a:r>
            <a:r>
              <a:rPr lang="tr-TR" dirty="0"/>
              <a:t>+, K+ gibi) </a:t>
            </a:r>
            <a:endParaRPr lang="tr-TR" dirty="0" smtClean="0"/>
          </a:p>
          <a:p>
            <a:pPr lvl="1"/>
            <a:r>
              <a:rPr lang="tr-TR" dirty="0" smtClean="0"/>
              <a:t>Asit-baz </a:t>
            </a:r>
            <a:r>
              <a:rPr lang="tr-TR" dirty="0"/>
              <a:t>dengesinden </a:t>
            </a:r>
          </a:p>
          <a:p>
            <a:pPr lvl="1"/>
            <a:r>
              <a:rPr lang="tr-TR" dirty="0" err="1" smtClean="0"/>
              <a:t>Ozmotik</a:t>
            </a:r>
            <a:r>
              <a:rPr lang="tr-TR" dirty="0" smtClean="0"/>
              <a:t> basıncı</a:t>
            </a:r>
          </a:p>
          <a:p>
            <a:r>
              <a:rPr lang="tr-TR" dirty="0" smtClean="0"/>
              <a:t>İyonize </a:t>
            </a:r>
            <a:r>
              <a:rPr lang="tr-TR" dirty="0"/>
              <a:t>olmamış formlar ya proteinlerle veya asit-alkollerle (</a:t>
            </a:r>
            <a:r>
              <a:rPr lang="tr-TR" dirty="0" err="1"/>
              <a:t>sitrat</a:t>
            </a:r>
            <a:r>
              <a:rPr lang="tr-TR" dirty="0"/>
              <a:t> gibi) ya da daha az miktarlarda olmak üzere iyonize olmamış tuzlar olarak organik anyonlarla bağlı halde, kompleksler şeklinde bulunurlar.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891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Fe, Cu gibi metaller çok sayıda organik moleküllerle bilhassa azotlu olanlarla (</a:t>
            </a:r>
            <a:r>
              <a:rPr lang="tr-TR" dirty="0" err="1"/>
              <a:t>histidin</a:t>
            </a:r>
            <a:r>
              <a:rPr lang="tr-TR" dirty="0"/>
              <a:t>, </a:t>
            </a:r>
            <a:r>
              <a:rPr lang="tr-TR" dirty="0" err="1"/>
              <a:t>glutation</a:t>
            </a:r>
            <a:r>
              <a:rPr lang="tr-TR" dirty="0"/>
              <a:t>, </a:t>
            </a:r>
            <a:r>
              <a:rPr lang="tr-TR" dirty="0" err="1"/>
              <a:t>piridoksin</a:t>
            </a:r>
            <a:r>
              <a:rPr lang="tr-TR" dirty="0"/>
              <a:t> gibi) kompleks- </a:t>
            </a:r>
            <a:r>
              <a:rPr lang="tr-TR" dirty="0" err="1"/>
              <a:t>ler</a:t>
            </a:r>
            <a:r>
              <a:rPr lang="tr-TR" dirty="0"/>
              <a:t> (</a:t>
            </a:r>
            <a:r>
              <a:rPr lang="tr-TR" dirty="0" err="1"/>
              <a:t>şelat</a:t>
            </a:r>
            <a:r>
              <a:rPr lang="tr-TR" dirty="0"/>
              <a:t>) verirler ve insan ve hayvan organizmasında zar geçirgenliği ve doku hassasiyetinde, sinir </a:t>
            </a:r>
            <a:r>
              <a:rPr lang="tr-TR" dirty="0" err="1"/>
              <a:t>impulslarının</a:t>
            </a:r>
            <a:r>
              <a:rPr lang="tr-TR" dirty="0"/>
              <a:t> iletiminde, metabolizmada hormon ve enzim fonksiyonlarında büyüme ve üretim faaliyetlerinde ve canlının diğer hayati fonksiyonlarını yerine getirmede önemli görevler üstlenirler. </a:t>
            </a:r>
          </a:p>
          <a:p>
            <a:r>
              <a:rPr lang="tr-TR" dirty="0" smtClean="0"/>
              <a:t>Bazı </a:t>
            </a:r>
            <a:r>
              <a:rPr lang="tr-TR" dirty="0"/>
              <a:t>bölgelerde Cu, F, Mn, </a:t>
            </a:r>
            <a:r>
              <a:rPr lang="tr-TR" dirty="0" err="1"/>
              <a:t>Mo</a:t>
            </a:r>
            <a:r>
              <a:rPr lang="tr-TR" dirty="0"/>
              <a:t> ve Se çiftlik ürünlerinde </a:t>
            </a:r>
            <a:r>
              <a:rPr lang="tr-TR" dirty="0" err="1"/>
              <a:t>toksik</a:t>
            </a:r>
            <a:r>
              <a:rPr lang="tr-TR" dirty="0"/>
              <a:t> sınırlarda olabilir.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756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Minerallerin önemi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İskelet gelişimi</a:t>
            </a:r>
          </a:p>
          <a:p>
            <a:r>
              <a:rPr lang="tr-TR" dirty="0"/>
              <a:t>Kasların yapısında bulunan </a:t>
            </a:r>
            <a:r>
              <a:rPr lang="tr-TR" dirty="0" err="1"/>
              <a:t>lipid</a:t>
            </a:r>
            <a:r>
              <a:rPr lang="tr-TR" dirty="0"/>
              <a:t> ve proteinlerin bileşenleri</a:t>
            </a:r>
          </a:p>
          <a:p>
            <a:r>
              <a:rPr lang="tr-TR" dirty="0"/>
              <a:t>Enzim sistemlerinin bileşeni (</a:t>
            </a:r>
            <a:r>
              <a:rPr lang="tr-TR" dirty="0" err="1"/>
              <a:t>metalloenzim</a:t>
            </a:r>
            <a:r>
              <a:rPr lang="tr-TR" dirty="0"/>
              <a:t>)</a:t>
            </a:r>
          </a:p>
          <a:p>
            <a:r>
              <a:rPr lang="tr-TR" dirty="0" err="1"/>
              <a:t>Ozmotik</a:t>
            </a:r>
            <a:r>
              <a:rPr lang="tr-TR" dirty="0"/>
              <a:t> basıncın korunması</a:t>
            </a:r>
          </a:p>
          <a:p>
            <a:r>
              <a:rPr lang="tr-TR" dirty="0"/>
              <a:t>Tampon olarak görevleri </a:t>
            </a:r>
          </a:p>
          <a:p>
            <a:r>
              <a:rPr lang="tr-TR" dirty="0"/>
              <a:t>Yüksek süt üretimi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806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178063"/>
              </p:ext>
            </p:extLst>
          </p:nvPr>
        </p:nvGraphicFramePr>
        <p:xfrm>
          <a:off x="1025977" y="870853"/>
          <a:ext cx="9925051" cy="5255549"/>
        </p:xfrm>
        <a:graphic>
          <a:graphicData uri="http://schemas.openxmlformats.org/drawingml/2006/table">
            <a:tbl>
              <a:tblPr/>
              <a:tblGrid>
                <a:gridCol w="739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Enz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Metal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Monoamin 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Uri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rom 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NADH-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drogena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inat deh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drogena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Aldeh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 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Fe, Mo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ruvat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arbo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antin 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arboni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anh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arbo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peptida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B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deh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drogena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tation pero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45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400" b="1" kern="0" dirty="0">
                <a:ln>
                  <a:noFill/>
                </a:ln>
                <a:solidFill>
                  <a:srgbClr val="C00000"/>
                </a:solidFill>
                <a:latin typeface="Verdana"/>
              </a:rPr>
              <a:t>Makro - Mineraller</a:t>
            </a:r>
            <a:endParaRPr lang="tr-TR" dirty="0"/>
          </a:p>
        </p:txBody>
      </p:sp>
      <p:graphicFrame>
        <p:nvGraphicFramePr>
          <p:cNvPr id="4" name="Group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270205"/>
              </p:ext>
            </p:extLst>
          </p:nvPr>
        </p:nvGraphicFramePr>
        <p:xfrm>
          <a:off x="2346325" y="2285999"/>
          <a:ext cx="6985000" cy="3910012"/>
        </p:xfrm>
        <a:graphic>
          <a:graphicData uri="http://schemas.openxmlformats.org/drawingml/2006/table">
            <a:tbl>
              <a:tblPr/>
              <a:tblGrid>
                <a:gridCol w="158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0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ineral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43" marR="91443"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onks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on 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4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um </a:t>
                      </a:r>
                    </a:p>
                  </a:txBody>
                  <a:tcPr marL="91443" marR="91443"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Yapıs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 (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kemik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diş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kıkırdak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), 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Ba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dengesi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-D,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Haberleşme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Enz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iml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                                    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os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</a:t>
                      </a:r>
                    </a:p>
                  </a:txBody>
                  <a:tcPr marL="91443" marR="91443"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Yapıs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 (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kemik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diş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), ATP,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Karbonhidratların, nükleik asitlerin,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fosfo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-proteinlerin,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fosfolipidlerin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oksidasyonu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8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Magne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um</a:t>
                      </a:r>
                    </a:p>
                  </a:txBody>
                  <a:tcPr marL="91443" marR="91443"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Kemik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matriksi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diş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yumuşak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dokular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değişik enzimler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5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669</Words>
  <Application>Microsoft Office PowerPoint</Application>
  <PresentationFormat>Geniş ekran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Garamond</vt:lpstr>
      <vt:lpstr>Verdana</vt:lpstr>
      <vt:lpstr>Wingdings</vt:lpstr>
      <vt:lpstr>Organik</vt:lpstr>
      <vt:lpstr>Mineraller</vt:lpstr>
      <vt:lpstr>PowerPoint Sunusu</vt:lpstr>
      <vt:lpstr>PowerPoint Sunusu</vt:lpstr>
      <vt:lpstr>Kontamine Toksik Elementler</vt:lpstr>
      <vt:lpstr>Biyo-Elementler - Mineraller</vt:lpstr>
      <vt:lpstr>PowerPoint Sunusu</vt:lpstr>
      <vt:lpstr>Minerallerin önemi</vt:lpstr>
      <vt:lpstr>PowerPoint Sunusu</vt:lpstr>
      <vt:lpstr>Makro - Mineraller</vt:lpstr>
      <vt:lpstr>Mikro - Mineraller</vt:lpstr>
      <vt:lpstr>Yetersizlikler</vt:lpstr>
      <vt:lpstr>Yetersizlikler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Karbonhidratlar</dc:title>
  <dc:creator>user</dc:creator>
  <cp:lastModifiedBy>user</cp:lastModifiedBy>
  <cp:revision>6</cp:revision>
  <dcterms:created xsi:type="dcterms:W3CDTF">2019-08-21T08:01:57Z</dcterms:created>
  <dcterms:modified xsi:type="dcterms:W3CDTF">2019-11-12T05:52:40Z</dcterms:modified>
</cp:coreProperties>
</file>