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2" r:id="rId4"/>
    <p:sldId id="264" r:id="rId5"/>
    <p:sldId id="265" r:id="rId6"/>
    <p:sldId id="258" r:id="rId7"/>
    <p:sldId id="259" r:id="rId8"/>
    <p:sldId id="260" r:id="rId9"/>
    <p:sldId id="261" r:id="rId10"/>
    <p:sldId id="263" r:id="rId11"/>
    <p:sldId id="266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6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2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67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253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443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428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393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42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68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27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74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SHB229 SİYASET BİLİMİ VE KAMU YÖNETİMİ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Arş. </a:t>
            </a:r>
            <a:r>
              <a:rPr lang="en-US" dirty="0" err="1" smtClean="0"/>
              <a:t>Gör</a:t>
            </a:r>
            <a:r>
              <a:rPr lang="en-US" dirty="0" smtClean="0"/>
              <a:t>. Dr. Burcu </a:t>
            </a:r>
            <a:r>
              <a:rPr lang="en-US" dirty="0" err="1" smtClean="0"/>
              <a:t>Özdemir</a:t>
            </a:r>
            <a:r>
              <a:rPr lang="en-US" dirty="0" smtClean="0"/>
              <a:t> </a:t>
            </a:r>
            <a:r>
              <a:rPr lang="en-US" dirty="0" err="1" smtClean="0"/>
              <a:t>Ocaklı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78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İdeolojinin</a:t>
            </a:r>
            <a:r>
              <a:rPr lang="en-US" dirty="0" smtClean="0"/>
              <a:t> </a:t>
            </a:r>
            <a:r>
              <a:rPr lang="en-US" dirty="0" err="1" smtClean="0"/>
              <a:t>sonu</a:t>
            </a:r>
            <a:r>
              <a:rPr lang="en-US" dirty="0" smtClean="0"/>
              <a:t> mu?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Daniel Bell (1960)- 2.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 smtClean="0"/>
              <a:t>sonrasında</a:t>
            </a:r>
            <a:r>
              <a:rPr lang="en-US" dirty="0" smtClean="0"/>
              <a:t> </a:t>
            </a:r>
            <a:r>
              <a:rPr lang="en-US" dirty="0" err="1"/>
              <a:t>f</a:t>
            </a:r>
            <a:r>
              <a:rPr lang="en-US" dirty="0" err="1" smtClean="0"/>
              <a:t>aşist</a:t>
            </a:r>
            <a:r>
              <a:rPr lang="en-US" dirty="0" smtClean="0"/>
              <a:t> </a:t>
            </a:r>
            <a:r>
              <a:rPr lang="en-US" dirty="0" err="1" smtClean="0"/>
              <a:t>rejimlerin</a:t>
            </a:r>
            <a:r>
              <a:rPr lang="en-US" dirty="0" smtClean="0"/>
              <a:t> </a:t>
            </a:r>
            <a:r>
              <a:rPr lang="en-US" dirty="0" err="1" smtClean="0"/>
              <a:t>devrilmesi</a:t>
            </a:r>
            <a:r>
              <a:rPr lang="en-US" dirty="0" smtClean="0"/>
              <a:t>, </a:t>
            </a:r>
            <a:r>
              <a:rPr lang="en-US" dirty="0" err="1" smtClean="0"/>
              <a:t>ideolojilerden</a:t>
            </a:r>
            <a:r>
              <a:rPr lang="en-US" dirty="0" smtClean="0"/>
              <a:t> </a:t>
            </a:r>
            <a:r>
              <a:rPr lang="en-US" dirty="0" err="1" smtClean="0"/>
              <a:t>ziyade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programların</a:t>
            </a:r>
            <a:r>
              <a:rPr lang="en-US" dirty="0" smtClean="0"/>
              <a:t> </a:t>
            </a:r>
            <a:r>
              <a:rPr lang="en-US" dirty="0" err="1" smtClean="0"/>
              <a:t>öne</a:t>
            </a:r>
            <a:r>
              <a:rPr lang="en-US" dirty="0" smtClean="0"/>
              <a:t> </a:t>
            </a:r>
            <a:r>
              <a:rPr lang="en-US" dirty="0" err="1" smtClean="0"/>
              <a:t>çıkması</a:t>
            </a:r>
            <a:endParaRPr lang="en-US" dirty="0" smtClean="0"/>
          </a:p>
          <a:p>
            <a:r>
              <a:rPr lang="en-US" dirty="0" smtClean="0"/>
              <a:t>Francis Fukuyama(1992)-</a:t>
            </a:r>
            <a:r>
              <a:rPr lang="en-US" dirty="0" err="1" smtClean="0"/>
              <a:t>Tarihin</a:t>
            </a:r>
            <a:r>
              <a:rPr lang="en-US" dirty="0" smtClean="0"/>
              <a:t> </a:t>
            </a:r>
            <a:r>
              <a:rPr lang="en-US" dirty="0" err="1" smtClean="0"/>
              <a:t>sonu</a:t>
            </a:r>
            <a:r>
              <a:rPr lang="en-US" dirty="0" smtClean="0"/>
              <a:t> </a:t>
            </a:r>
            <a:r>
              <a:rPr lang="en-US" dirty="0" err="1" smtClean="0"/>
              <a:t>tezi</a:t>
            </a:r>
            <a:endParaRPr lang="en-US" dirty="0" smtClean="0"/>
          </a:p>
          <a:p>
            <a:pPr lvl="1"/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ideolojiler</a:t>
            </a:r>
            <a:r>
              <a:rPr lang="en-US" dirty="0" smtClean="0"/>
              <a:t> </a:t>
            </a:r>
            <a:r>
              <a:rPr lang="en-US" dirty="0" err="1" smtClean="0"/>
              <a:t>konu</a:t>
            </a:r>
            <a:r>
              <a:rPr lang="en-US" dirty="0" smtClean="0"/>
              <a:t> </a:t>
            </a:r>
            <a:r>
              <a:rPr lang="en-US" dirty="0" err="1" smtClean="0"/>
              <a:t>dışı-ilgisiz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,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artık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ideojinin</a:t>
            </a:r>
            <a:r>
              <a:rPr lang="en-US" dirty="0" smtClean="0"/>
              <a:t> </a:t>
            </a:r>
            <a:r>
              <a:rPr lang="en-US" dirty="0" err="1" smtClean="0"/>
              <a:t>hükmü</a:t>
            </a:r>
            <a:r>
              <a:rPr lang="en-US" dirty="0" smtClean="0"/>
              <a:t> </a:t>
            </a:r>
            <a:r>
              <a:rPr lang="en-US" dirty="0" err="1" smtClean="0"/>
              <a:t>vardır</a:t>
            </a:r>
            <a:r>
              <a:rPr lang="en-US" dirty="0" smtClean="0"/>
              <a:t> (liberal </a:t>
            </a:r>
            <a:r>
              <a:rPr lang="en-US" dirty="0" err="1" smtClean="0"/>
              <a:t>demokrasi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Sovyet</a:t>
            </a:r>
            <a:r>
              <a:rPr lang="en-US" dirty="0" smtClean="0"/>
              <a:t> </a:t>
            </a:r>
            <a:r>
              <a:rPr lang="en-US" dirty="0" err="1" smtClean="0"/>
              <a:t>sosyalist</a:t>
            </a:r>
            <a:r>
              <a:rPr lang="en-US" dirty="0" smtClean="0"/>
              <a:t> </a:t>
            </a:r>
            <a:r>
              <a:rPr lang="en-US" dirty="0" err="1" smtClean="0"/>
              <a:t>sisteminin</a:t>
            </a:r>
            <a:r>
              <a:rPr lang="en-US" dirty="0" smtClean="0"/>
              <a:t> </a:t>
            </a:r>
            <a:r>
              <a:rPr lang="en-US" dirty="0" err="1" smtClean="0"/>
              <a:t>çöküşü</a:t>
            </a:r>
            <a:endParaRPr lang="en-US" dirty="0" smtClean="0"/>
          </a:p>
          <a:p>
            <a:r>
              <a:rPr lang="en-US" dirty="0" smtClean="0"/>
              <a:t>Samuel Huntington (1993 </a:t>
            </a:r>
            <a:r>
              <a:rPr lang="en-US" dirty="0" err="1" smtClean="0"/>
              <a:t>ve</a:t>
            </a:r>
            <a:r>
              <a:rPr lang="en-US" dirty="0" smtClean="0"/>
              <a:t> 1996) “</a:t>
            </a:r>
            <a:r>
              <a:rPr lang="en-US" dirty="0" err="1" smtClean="0"/>
              <a:t>Medeniyetlerin</a:t>
            </a:r>
            <a:r>
              <a:rPr lang="en-US" dirty="0" smtClean="0"/>
              <a:t> </a:t>
            </a:r>
            <a:r>
              <a:rPr lang="en-US" dirty="0" err="1" smtClean="0"/>
              <a:t>Çatışması</a:t>
            </a:r>
            <a:r>
              <a:rPr lang="en-US" dirty="0" smtClean="0"/>
              <a:t>”</a:t>
            </a:r>
          </a:p>
          <a:p>
            <a:pPr lvl="1"/>
            <a:r>
              <a:rPr lang="en-US" dirty="0" err="1" smtClean="0"/>
              <a:t>Sovyetlerin</a:t>
            </a:r>
            <a:r>
              <a:rPr lang="en-US" dirty="0" smtClean="0"/>
              <a:t> </a:t>
            </a:r>
            <a:r>
              <a:rPr lang="en-US" dirty="0" err="1" smtClean="0"/>
              <a:t>dağılmasıyla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olitik</a:t>
            </a:r>
            <a:r>
              <a:rPr lang="en-US" dirty="0" smtClean="0"/>
              <a:t> </a:t>
            </a:r>
            <a:r>
              <a:rPr lang="en-US" dirty="0" err="1" smtClean="0"/>
              <a:t>ideolojiler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kaygılar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, </a:t>
            </a:r>
            <a:r>
              <a:rPr lang="en-US" dirty="0" err="1" smtClean="0"/>
              <a:t>medeniyetler</a:t>
            </a:r>
            <a:r>
              <a:rPr lang="en-US" dirty="0" smtClean="0"/>
              <a:t>/</a:t>
            </a:r>
            <a:r>
              <a:rPr lang="en-US" dirty="0" err="1" smtClean="0"/>
              <a:t>kültürler</a:t>
            </a:r>
            <a:r>
              <a:rPr lang="en-US" dirty="0" smtClean="0"/>
              <a:t> </a:t>
            </a:r>
            <a:r>
              <a:rPr lang="en-US" dirty="0" err="1" smtClean="0"/>
              <a:t>çatışması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çıkacaktır</a:t>
            </a:r>
            <a:r>
              <a:rPr lang="en-US" dirty="0" smtClean="0"/>
              <a:t> </a:t>
            </a:r>
          </a:p>
          <a:p>
            <a:r>
              <a:rPr lang="en-US" dirty="0" smtClean="0"/>
              <a:t>Anthony Giddens (1994)</a:t>
            </a:r>
          </a:p>
          <a:p>
            <a:pPr lvl="1"/>
            <a:r>
              <a:rPr lang="en-US" dirty="0" err="1" smtClean="0"/>
              <a:t>Küreselleşmenin</a:t>
            </a:r>
            <a:r>
              <a:rPr lang="en-US" dirty="0" smtClean="0"/>
              <a:t> </a:t>
            </a:r>
            <a:r>
              <a:rPr lang="en-US" dirty="0" err="1" smtClean="0"/>
              <a:t>etkisiyle</a:t>
            </a:r>
            <a:r>
              <a:rPr lang="en-US" dirty="0" smtClean="0"/>
              <a:t> </a:t>
            </a:r>
            <a:r>
              <a:rPr lang="en-US" dirty="0" err="1" smtClean="0"/>
              <a:t>sağ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sol </a:t>
            </a:r>
            <a:r>
              <a:rPr lang="en-US" dirty="0" err="1" smtClean="0"/>
              <a:t>ideolojilerin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önemi</a:t>
            </a:r>
            <a:r>
              <a:rPr lang="en-US" dirty="0" smtClean="0"/>
              <a:t> </a:t>
            </a:r>
            <a:r>
              <a:rPr lang="en-US" dirty="0" err="1" smtClean="0"/>
              <a:t>kalmamıştır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809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</a:t>
            </a:r>
            <a:r>
              <a:rPr lang="en-US" dirty="0" err="1" smtClean="0"/>
              <a:t>modernizm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Modernliğin</a:t>
            </a:r>
            <a:r>
              <a:rPr lang="en-US" dirty="0" smtClean="0"/>
              <a:t> </a:t>
            </a:r>
            <a:r>
              <a:rPr lang="en-US" dirty="0" err="1" smtClean="0"/>
              <a:t>sonu</a:t>
            </a:r>
            <a:endParaRPr lang="en-US" dirty="0" smtClean="0"/>
          </a:p>
          <a:p>
            <a:r>
              <a:rPr lang="en-US" dirty="0" err="1" smtClean="0"/>
              <a:t>Toplumlar</a:t>
            </a:r>
            <a:r>
              <a:rPr lang="en-US" dirty="0" smtClean="0"/>
              <a:t> </a:t>
            </a:r>
            <a:r>
              <a:rPr lang="en-US" dirty="0" err="1" smtClean="0"/>
              <a:t>giderek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, </a:t>
            </a:r>
            <a:r>
              <a:rPr lang="en-US" dirty="0" err="1" smtClean="0"/>
              <a:t>bölünmüş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çoğulcu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toplum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 err="1" smtClean="0"/>
              <a:t>Sanayiye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üretim</a:t>
            </a:r>
            <a:r>
              <a:rPr lang="en-US" dirty="0" smtClean="0"/>
              <a:t> </a:t>
            </a:r>
            <a:r>
              <a:rPr lang="en-US" dirty="0" err="1" smtClean="0"/>
              <a:t>biçiminde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sınıf</a:t>
            </a:r>
            <a:r>
              <a:rPr lang="en-US" dirty="0" smtClean="0"/>
              <a:t> </a:t>
            </a:r>
            <a:r>
              <a:rPr lang="en-US" dirty="0" err="1" smtClean="0"/>
              <a:t>dayanışmasından</a:t>
            </a:r>
            <a:r>
              <a:rPr lang="en-US" dirty="0" smtClean="0"/>
              <a:t> </a:t>
            </a:r>
            <a:r>
              <a:rPr lang="en-US" dirty="0" err="1" smtClean="0"/>
              <a:t>uzaklaşma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Üretici</a:t>
            </a:r>
            <a:r>
              <a:rPr lang="en-US" dirty="0" smtClean="0"/>
              <a:t> </a:t>
            </a:r>
            <a:r>
              <a:rPr lang="en-US" dirty="0" err="1" smtClean="0"/>
              <a:t>toplumdan</a:t>
            </a:r>
            <a:r>
              <a:rPr lang="en-US" dirty="0" smtClean="0"/>
              <a:t> </a:t>
            </a:r>
            <a:r>
              <a:rPr lang="en-US" dirty="0" err="1" smtClean="0"/>
              <a:t>tüketici</a:t>
            </a:r>
            <a:r>
              <a:rPr lang="en-US" dirty="0" smtClean="0"/>
              <a:t> </a:t>
            </a:r>
            <a:r>
              <a:rPr lang="en-US" dirty="0" err="1" smtClean="0"/>
              <a:t>topluma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endParaRPr lang="en-US" dirty="0" smtClean="0"/>
          </a:p>
          <a:p>
            <a:r>
              <a:rPr lang="en-US" dirty="0" err="1" smtClean="0"/>
              <a:t>Sınıf</a:t>
            </a:r>
            <a:r>
              <a:rPr lang="en-US" dirty="0" smtClean="0"/>
              <a:t>, dil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etnisitenin</a:t>
            </a:r>
            <a:r>
              <a:rPr lang="en-US" dirty="0" smtClean="0"/>
              <a:t> </a:t>
            </a:r>
            <a:r>
              <a:rPr lang="en-US" dirty="0" err="1" smtClean="0"/>
              <a:t>önemi</a:t>
            </a:r>
            <a:r>
              <a:rPr lang="en-US" dirty="0" smtClean="0"/>
              <a:t> </a:t>
            </a:r>
            <a:r>
              <a:rPr lang="en-US" dirty="0" err="1" smtClean="0"/>
              <a:t>artık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yok, </a:t>
            </a:r>
            <a:r>
              <a:rPr lang="en-US" dirty="0" err="1" smtClean="0"/>
              <a:t>bireycilik</a:t>
            </a:r>
            <a:r>
              <a:rPr lang="en-US" dirty="0" smtClean="0"/>
              <a:t>/</a:t>
            </a:r>
            <a:r>
              <a:rPr lang="en-US" dirty="0" err="1" smtClean="0"/>
              <a:t>bireysellik</a:t>
            </a:r>
            <a:r>
              <a:rPr lang="en-US" dirty="0" smtClean="0"/>
              <a:t> </a:t>
            </a:r>
            <a:r>
              <a:rPr lang="en-US" dirty="0" err="1" smtClean="0"/>
              <a:t>ön</a:t>
            </a:r>
            <a:r>
              <a:rPr lang="en-US" dirty="0" smtClean="0"/>
              <a:t> </a:t>
            </a:r>
            <a:r>
              <a:rPr lang="en-US" dirty="0" err="1" smtClean="0"/>
              <a:t>planda</a:t>
            </a:r>
            <a:endParaRPr lang="en-US" dirty="0" smtClean="0"/>
          </a:p>
          <a:p>
            <a:r>
              <a:rPr lang="en-US" dirty="0" smtClean="0"/>
              <a:t>Bu </a:t>
            </a:r>
            <a:r>
              <a:rPr lang="en-US" dirty="0" err="1" smtClean="0"/>
              <a:t>sebeple</a:t>
            </a:r>
            <a:r>
              <a:rPr lang="en-US" dirty="0" smtClean="0"/>
              <a:t> </a:t>
            </a:r>
            <a:r>
              <a:rPr lang="en-US" dirty="0" err="1" smtClean="0"/>
              <a:t>Marksizm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liberalism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ideolojiler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önemi</a:t>
            </a:r>
            <a:r>
              <a:rPr lang="en-US" dirty="0" smtClean="0"/>
              <a:t> yok</a:t>
            </a:r>
          </a:p>
          <a:p>
            <a:r>
              <a:rPr lang="en-US" dirty="0" smtClean="0"/>
              <a:t>Her </a:t>
            </a:r>
            <a:r>
              <a:rPr lang="en-US" dirty="0" err="1" smtClean="0"/>
              <a:t>şey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değişkendir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süreklilik</a:t>
            </a:r>
            <a:r>
              <a:rPr lang="en-US" dirty="0" smtClean="0"/>
              <a:t>/</a:t>
            </a:r>
            <a:r>
              <a:rPr lang="en-US" dirty="0" err="1" smtClean="0"/>
              <a:t>kesinlik</a:t>
            </a:r>
            <a:r>
              <a:rPr lang="en-US" dirty="0" smtClean="0"/>
              <a:t>/</a:t>
            </a:r>
            <a:r>
              <a:rPr lang="en-US" dirty="0" err="1" smtClean="0"/>
              <a:t>evrensel</a:t>
            </a:r>
            <a:r>
              <a:rPr lang="en-US" dirty="0" smtClean="0"/>
              <a:t> </a:t>
            </a:r>
            <a:r>
              <a:rPr lang="en-US" dirty="0" err="1" smtClean="0"/>
              <a:t>doğrular</a:t>
            </a:r>
            <a:r>
              <a:rPr lang="en-US" dirty="0" smtClean="0"/>
              <a:t> </a:t>
            </a:r>
            <a:r>
              <a:rPr lang="en-US" dirty="0" err="1" smtClean="0"/>
              <a:t>yoktur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87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KAYNAKÇA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Heywood, A., Politics, </a:t>
            </a:r>
            <a:r>
              <a:rPr lang="en-US" dirty="0"/>
              <a:t>4th, Palgrave, 2013</a:t>
            </a:r>
            <a:endParaRPr lang="it-IT" dirty="0" smtClean="0"/>
          </a:p>
          <a:p>
            <a:r>
              <a:rPr lang="it-IT" dirty="0" smtClean="0"/>
              <a:t>Kapani </a:t>
            </a:r>
            <a:r>
              <a:rPr lang="it-IT" dirty="0"/>
              <a:t>,M.(2010).Siyaset bilimine </a:t>
            </a:r>
            <a:r>
              <a:rPr lang="it-IT" dirty="0" smtClean="0"/>
              <a:t>giriş,Bilgi Yayınevi</a:t>
            </a:r>
            <a:r>
              <a:rPr lang="it-IT" dirty="0" smtClean="0"/>
              <a:t>.</a:t>
            </a:r>
          </a:p>
          <a:p>
            <a:r>
              <a:rPr lang="it-IT" dirty="0" smtClean="0"/>
              <a:t>Dursun D. &amp; Altunoğlu, M. (2019). Siyaset Bilimi. Anadolu Üniversitesi Yayınları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8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</a:t>
            </a:r>
            <a:r>
              <a:rPr lang="en-US" dirty="0" smtClean="0"/>
              <a:t>. </a:t>
            </a:r>
            <a:r>
              <a:rPr lang="en-US" dirty="0" err="1" smtClean="0"/>
              <a:t>Hafta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İdeolojiler</a:t>
            </a:r>
            <a:r>
              <a:rPr lang="en-US" dirty="0" smtClean="0"/>
              <a:t>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68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Milliyetçilik</a:t>
            </a:r>
            <a:r>
              <a:rPr lang="en-US" dirty="0" smtClean="0"/>
              <a:t>/</a:t>
            </a:r>
            <a:r>
              <a:rPr lang="en-US" dirty="0" err="1" smtClean="0"/>
              <a:t>Ulusçuluk</a:t>
            </a:r>
            <a:r>
              <a:rPr lang="en-US" dirty="0" smtClean="0"/>
              <a:t> (Nationalism)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1789 </a:t>
            </a:r>
            <a:r>
              <a:rPr lang="en-US" dirty="0" err="1" smtClean="0"/>
              <a:t>Fransız</a:t>
            </a:r>
            <a:r>
              <a:rPr lang="en-US" dirty="0" smtClean="0"/>
              <a:t> </a:t>
            </a:r>
            <a:r>
              <a:rPr lang="en-US" dirty="0" err="1" smtClean="0"/>
              <a:t>Devrimi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Fransa’da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çıkıyor</a:t>
            </a:r>
            <a:endParaRPr lang="en-US" dirty="0" smtClean="0"/>
          </a:p>
          <a:p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Avrupa’ya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Osmanlı</a:t>
            </a:r>
            <a:r>
              <a:rPr lang="en-US" dirty="0" smtClean="0"/>
              <a:t> </a:t>
            </a:r>
            <a:r>
              <a:rPr lang="en-US" dirty="0" err="1" smtClean="0"/>
              <a:t>Devleti’ne</a:t>
            </a:r>
            <a:r>
              <a:rPr lang="en-US" dirty="0" smtClean="0"/>
              <a:t> </a:t>
            </a:r>
            <a:r>
              <a:rPr lang="en-US" dirty="0" err="1" smtClean="0"/>
              <a:t>yayılım</a:t>
            </a:r>
            <a:endParaRPr lang="en-US" dirty="0" smtClean="0"/>
          </a:p>
          <a:p>
            <a:r>
              <a:rPr lang="en-US" dirty="0" smtClean="0"/>
              <a:t>Dil</a:t>
            </a:r>
            <a:r>
              <a:rPr lang="en-US" dirty="0"/>
              <a:t>, </a:t>
            </a:r>
            <a:r>
              <a:rPr lang="en-US" dirty="0" err="1"/>
              <a:t>kültür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ülkü</a:t>
            </a:r>
            <a:r>
              <a:rPr lang="en-US" dirty="0"/>
              <a:t> </a:t>
            </a:r>
            <a:r>
              <a:rPr lang="en-US" dirty="0" err="1" smtClean="0"/>
              <a:t>birliği</a:t>
            </a:r>
            <a:endParaRPr lang="en-US" dirty="0" smtClean="0"/>
          </a:p>
          <a:p>
            <a:r>
              <a:rPr lang="en-US" dirty="0" err="1" smtClean="0"/>
              <a:t>Evrensel</a:t>
            </a:r>
            <a:r>
              <a:rPr lang="en-US" dirty="0" smtClean="0"/>
              <a:t> </a:t>
            </a:r>
            <a:r>
              <a:rPr lang="en-US" dirty="0" err="1" smtClean="0"/>
              <a:t>milliyetçi</a:t>
            </a:r>
            <a:r>
              <a:rPr lang="en-US" dirty="0" smtClean="0"/>
              <a:t> </a:t>
            </a:r>
            <a:r>
              <a:rPr lang="en-US" dirty="0" err="1" smtClean="0"/>
              <a:t>ilkelerden</a:t>
            </a:r>
            <a:r>
              <a:rPr lang="en-US" dirty="0" smtClean="0"/>
              <a:t> </a:t>
            </a:r>
            <a:r>
              <a:rPr lang="en-US" dirty="0" err="1" smtClean="0"/>
              <a:t>bahsetmek</a:t>
            </a:r>
            <a:r>
              <a:rPr lang="en-US" dirty="0" smtClean="0"/>
              <a:t> </a:t>
            </a:r>
            <a:r>
              <a:rPr lang="en-US" dirty="0" err="1" smtClean="0"/>
              <a:t>mümkün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Liberalizm</a:t>
            </a:r>
            <a:r>
              <a:rPr lang="en-US" dirty="0" smtClean="0"/>
              <a:t>, </a:t>
            </a:r>
            <a:r>
              <a:rPr lang="en-US" dirty="0" err="1" smtClean="0"/>
              <a:t>muhafazakarlık</a:t>
            </a:r>
            <a:r>
              <a:rPr lang="en-US" dirty="0" smtClean="0"/>
              <a:t>, </a:t>
            </a:r>
            <a:r>
              <a:rPr lang="en-US" dirty="0" err="1" smtClean="0"/>
              <a:t>faşizm</a:t>
            </a:r>
            <a:r>
              <a:rPr lang="en-US" dirty="0" smtClean="0"/>
              <a:t>, </a:t>
            </a:r>
            <a:r>
              <a:rPr lang="en-US" dirty="0" err="1" smtClean="0"/>
              <a:t>sosyalizm</a:t>
            </a:r>
            <a:r>
              <a:rPr lang="en-US" dirty="0" smtClean="0"/>
              <a:t> </a:t>
            </a:r>
            <a:r>
              <a:rPr lang="en-US" dirty="0" err="1" smtClean="0"/>
              <a:t>ideolojileriyle</a:t>
            </a:r>
            <a:r>
              <a:rPr lang="en-US" dirty="0" smtClean="0"/>
              <a:t> de </a:t>
            </a:r>
            <a:r>
              <a:rPr lang="en-US" dirty="0" err="1" smtClean="0"/>
              <a:t>bütünleştirilebilir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622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Milliyetçilik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Etimolojik</a:t>
            </a:r>
            <a:r>
              <a:rPr lang="en-US" dirty="0" smtClean="0"/>
              <a:t> </a:t>
            </a:r>
            <a:r>
              <a:rPr lang="en-US" dirty="0" err="1" smtClean="0"/>
              <a:t>Köken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Natio</a:t>
            </a:r>
            <a:r>
              <a:rPr lang="en-US" dirty="0" smtClean="0"/>
              <a:t>: </a:t>
            </a:r>
            <a:r>
              <a:rPr lang="en-US" dirty="0" err="1" smtClean="0"/>
              <a:t>Roma’da</a:t>
            </a:r>
            <a:r>
              <a:rPr lang="en-US" dirty="0" smtClean="0"/>
              <a:t> </a:t>
            </a:r>
            <a:r>
              <a:rPr lang="en-US" dirty="0" err="1" smtClean="0"/>
              <a:t>yabancılara</a:t>
            </a:r>
            <a:r>
              <a:rPr lang="en-US" dirty="0" smtClean="0"/>
              <a:t> </a:t>
            </a:r>
            <a:r>
              <a:rPr lang="en-US" dirty="0" err="1" smtClean="0"/>
              <a:t>verilen</a:t>
            </a:r>
            <a:r>
              <a:rPr lang="en-US" dirty="0" smtClean="0"/>
              <a:t> </a:t>
            </a:r>
            <a:r>
              <a:rPr lang="en-US" dirty="0" err="1" smtClean="0"/>
              <a:t>olumsuz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düşürücü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kelime</a:t>
            </a:r>
            <a:endParaRPr lang="en-US" dirty="0" smtClean="0"/>
          </a:p>
          <a:p>
            <a:r>
              <a:rPr lang="en-US" dirty="0" err="1"/>
              <a:t>Orta</a:t>
            </a:r>
            <a:r>
              <a:rPr lang="en-US" dirty="0"/>
              <a:t> </a:t>
            </a:r>
            <a:r>
              <a:rPr lang="en-US" dirty="0" err="1"/>
              <a:t>Çağ’da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“</a:t>
            </a:r>
            <a:r>
              <a:rPr lang="en-US" b="1" dirty="0"/>
              <a:t>nation</a:t>
            </a:r>
            <a:r>
              <a:rPr lang="en-US" dirty="0"/>
              <a:t>” </a:t>
            </a:r>
            <a:r>
              <a:rPr lang="en-US" dirty="0" err="1"/>
              <a:t>sözcüğü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anlam</a:t>
            </a:r>
            <a:r>
              <a:rPr lang="en-US" dirty="0"/>
              <a:t> </a:t>
            </a:r>
            <a:r>
              <a:rPr lang="en-US" dirty="0" err="1"/>
              <a:t>kaymasına</a:t>
            </a:r>
            <a:r>
              <a:rPr lang="en-US" dirty="0"/>
              <a:t> </a:t>
            </a:r>
            <a:r>
              <a:rPr lang="en-US" dirty="0" err="1"/>
              <a:t>uğrayarak</a:t>
            </a:r>
            <a:r>
              <a:rPr lang="en-US" dirty="0"/>
              <a:t> </a:t>
            </a:r>
            <a:r>
              <a:rPr lang="en-US" dirty="0" err="1"/>
              <a:t>üniversitelere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dirty="0" err="1"/>
              <a:t>öğrenci</a:t>
            </a:r>
            <a:r>
              <a:rPr lang="en-US" dirty="0"/>
              <a:t> </a:t>
            </a:r>
            <a:r>
              <a:rPr lang="en-US" dirty="0" err="1"/>
              <a:t>gruplarını</a:t>
            </a:r>
            <a:r>
              <a:rPr lang="en-US" dirty="0"/>
              <a:t> </a:t>
            </a:r>
            <a:r>
              <a:rPr lang="en-US" dirty="0" err="1"/>
              <a:t>ifade</a:t>
            </a:r>
            <a:r>
              <a:rPr lang="en-US" dirty="0"/>
              <a:t> </a:t>
            </a:r>
            <a:r>
              <a:rPr lang="en-US" dirty="0" err="1" smtClean="0"/>
              <a:t>eder</a:t>
            </a:r>
            <a:endParaRPr lang="en-US" dirty="0" smtClean="0"/>
          </a:p>
          <a:p>
            <a:r>
              <a:rPr lang="en-US" dirty="0" smtClean="0"/>
              <a:t>13. </a:t>
            </a:r>
            <a:r>
              <a:rPr lang="en-US" dirty="0" err="1"/>
              <a:t>yüzyılda</a:t>
            </a:r>
            <a:r>
              <a:rPr lang="en-US" dirty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üniversitelerde</a:t>
            </a:r>
            <a:r>
              <a:rPr lang="en-US" dirty="0" smtClean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görüşü</a:t>
            </a:r>
            <a:r>
              <a:rPr lang="en-US" dirty="0"/>
              <a:t> </a:t>
            </a:r>
            <a:r>
              <a:rPr lang="en-US" dirty="0" err="1"/>
              <a:t>paylaşan</a:t>
            </a:r>
            <a:r>
              <a:rPr lang="en-US" dirty="0"/>
              <a:t> </a:t>
            </a:r>
            <a:r>
              <a:rPr lang="en-US" dirty="0" err="1"/>
              <a:t>öğrenci</a:t>
            </a:r>
            <a:r>
              <a:rPr lang="en-US" dirty="0"/>
              <a:t> </a:t>
            </a:r>
            <a:r>
              <a:rPr lang="en-US" dirty="0" err="1"/>
              <a:t>topluluklarını</a:t>
            </a:r>
            <a:r>
              <a:rPr lang="en-US" dirty="0"/>
              <a:t> </a:t>
            </a:r>
            <a:r>
              <a:rPr lang="en-US" dirty="0" err="1"/>
              <a:t>ifade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. </a:t>
            </a:r>
            <a:r>
              <a:rPr lang="en-US" dirty="0" err="1"/>
              <a:t>Böylece</a:t>
            </a:r>
            <a:r>
              <a:rPr lang="en-US" dirty="0"/>
              <a:t> “</a:t>
            </a:r>
            <a:r>
              <a:rPr lang="en-US" b="1" dirty="0"/>
              <a:t>nation</a:t>
            </a:r>
            <a:r>
              <a:rPr lang="en-US" dirty="0"/>
              <a:t>” </a:t>
            </a:r>
            <a:r>
              <a:rPr lang="en-US" dirty="0" err="1"/>
              <a:t>kavramı</a:t>
            </a:r>
            <a:r>
              <a:rPr lang="en-US" dirty="0"/>
              <a:t>, </a:t>
            </a:r>
            <a:r>
              <a:rPr lang="en-US" dirty="0" err="1"/>
              <a:t>düşünsel-siyasi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içerik</a:t>
            </a:r>
            <a:r>
              <a:rPr lang="en-US" dirty="0"/>
              <a:t> </a:t>
            </a:r>
            <a:r>
              <a:rPr lang="en-US" dirty="0" err="1" smtClean="0"/>
              <a:t>kazanır</a:t>
            </a:r>
            <a:endParaRPr lang="en-US" dirty="0" smtClean="0"/>
          </a:p>
          <a:p>
            <a:r>
              <a:rPr lang="en-US" dirty="0" smtClean="0"/>
              <a:t>16. </a:t>
            </a:r>
            <a:r>
              <a:rPr lang="en-US" dirty="0" err="1"/>
              <a:t>yüzyılda</a:t>
            </a:r>
            <a:r>
              <a:rPr lang="en-US" dirty="0"/>
              <a:t> </a:t>
            </a:r>
            <a:r>
              <a:rPr lang="en-US" dirty="0" err="1"/>
              <a:t>İngiltere’de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“</a:t>
            </a:r>
            <a:r>
              <a:rPr lang="en-US" b="1" dirty="0"/>
              <a:t>nation</a:t>
            </a:r>
            <a:r>
              <a:rPr lang="en-US" dirty="0"/>
              <a:t>” </a:t>
            </a:r>
            <a:r>
              <a:rPr lang="en-US" dirty="0" err="1" smtClean="0"/>
              <a:t>elit</a:t>
            </a:r>
            <a:r>
              <a:rPr lang="en-US" dirty="0" smtClean="0"/>
              <a:t> </a:t>
            </a:r>
            <a:r>
              <a:rPr lang="en-US" dirty="0" err="1" smtClean="0"/>
              <a:t>kesimlerle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halkı</a:t>
            </a:r>
            <a:r>
              <a:rPr lang="en-US" dirty="0" smtClean="0"/>
              <a:t> </a:t>
            </a:r>
            <a:r>
              <a:rPr lang="en-US" dirty="0" err="1" smtClean="0"/>
              <a:t>tnaımlamak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kullanılmaya</a:t>
            </a:r>
            <a:r>
              <a:rPr lang="en-US" dirty="0" smtClean="0"/>
              <a:t> </a:t>
            </a:r>
            <a:r>
              <a:rPr lang="en-US" dirty="0" err="1" smtClean="0"/>
              <a:t>başlanmıştır</a:t>
            </a:r>
            <a:r>
              <a:rPr lang="en-US" dirty="0" smtClean="0"/>
              <a:t>. </a:t>
            </a:r>
            <a:r>
              <a:rPr lang="en-US" dirty="0" err="1" smtClean="0"/>
              <a:t>Halk</a:t>
            </a:r>
            <a:r>
              <a:rPr lang="en-US" dirty="0"/>
              <a:t>, </a:t>
            </a:r>
            <a:r>
              <a:rPr lang="en-US" dirty="0" err="1"/>
              <a:t>önceleri</a:t>
            </a:r>
            <a:r>
              <a:rPr lang="en-US" dirty="0"/>
              <a:t> </a:t>
            </a:r>
            <a:r>
              <a:rPr lang="en-US" dirty="0" err="1"/>
              <a:t>küçümsenen</a:t>
            </a:r>
            <a:r>
              <a:rPr lang="en-US" dirty="0"/>
              <a:t>,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kelimeyken</a:t>
            </a:r>
            <a:r>
              <a:rPr lang="en-US" dirty="0" smtClean="0"/>
              <a:t> </a:t>
            </a:r>
            <a:r>
              <a:rPr lang="en-US" dirty="0" err="1" smtClean="0"/>
              <a:t>milletin</a:t>
            </a:r>
            <a:r>
              <a:rPr lang="en-US" dirty="0" smtClean="0"/>
              <a:t> </a:t>
            </a:r>
            <a:r>
              <a:rPr lang="en-US" dirty="0" err="1"/>
              <a:t>halkla</a:t>
            </a:r>
            <a:r>
              <a:rPr lang="en-US" dirty="0"/>
              <a:t> </a:t>
            </a:r>
            <a:r>
              <a:rPr lang="en-US" dirty="0" err="1"/>
              <a:t>özdeş</a:t>
            </a:r>
            <a:r>
              <a:rPr lang="en-US" dirty="0"/>
              <a:t> </a:t>
            </a:r>
            <a:r>
              <a:rPr lang="en-US" dirty="0" err="1"/>
              <a:t>kullanımı</a:t>
            </a:r>
            <a:r>
              <a:rPr lang="en-US" dirty="0"/>
              <a:t>, </a:t>
            </a:r>
            <a:r>
              <a:rPr lang="en-US" dirty="0" err="1"/>
              <a:t>halkın</a:t>
            </a:r>
            <a:r>
              <a:rPr lang="en-US" dirty="0"/>
              <a:t> </a:t>
            </a:r>
            <a:r>
              <a:rPr lang="en-US" dirty="0" err="1"/>
              <a:t>seçkin</a:t>
            </a:r>
            <a:r>
              <a:rPr lang="en-US" dirty="0"/>
              <a:t> </a:t>
            </a:r>
            <a:r>
              <a:rPr lang="en-US" dirty="0" err="1"/>
              <a:t>hâle</a:t>
            </a:r>
            <a:r>
              <a:rPr lang="en-US" dirty="0"/>
              <a:t> </a:t>
            </a:r>
            <a:r>
              <a:rPr lang="en-US" dirty="0" err="1"/>
              <a:t>gelmesi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aşağılanmaktan</a:t>
            </a:r>
            <a:r>
              <a:rPr lang="en-US" dirty="0"/>
              <a:t> </a:t>
            </a:r>
            <a:r>
              <a:rPr lang="en-US" dirty="0" err="1"/>
              <a:t>kurtulmasının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 smtClean="0"/>
              <a:t>göstergesi</a:t>
            </a:r>
            <a:r>
              <a:rPr lang="en-US" dirty="0" smtClean="0"/>
              <a:t> </a:t>
            </a:r>
            <a:r>
              <a:rPr lang="en-US" dirty="0" err="1" smtClean="0"/>
              <a:t>haline</a:t>
            </a:r>
            <a:r>
              <a:rPr lang="en-US" dirty="0" smtClean="0"/>
              <a:t> </a:t>
            </a:r>
            <a:r>
              <a:rPr lang="en-US" dirty="0" err="1" smtClean="0"/>
              <a:t>gelmiştir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548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Arapçada</a:t>
            </a:r>
            <a:r>
              <a:rPr lang="en-US" dirty="0"/>
              <a:t> millet </a:t>
            </a:r>
            <a:r>
              <a:rPr lang="en-US" dirty="0" err="1"/>
              <a:t>kavramının</a:t>
            </a:r>
            <a:r>
              <a:rPr lang="en-US" dirty="0"/>
              <a:t> </a:t>
            </a:r>
            <a:r>
              <a:rPr lang="en-US" dirty="0" err="1" smtClean="0"/>
              <a:t>dinsel</a:t>
            </a:r>
            <a:r>
              <a:rPr lang="en-US" dirty="0" smtClean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anlamı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 </a:t>
            </a:r>
            <a:r>
              <a:rPr lang="en-US" dirty="0" err="1" smtClean="0"/>
              <a:t>Osmanlı</a:t>
            </a:r>
            <a:r>
              <a:rPr lang="en-US" dirty="0" smtClean="0"/>
              <a:t> </a:t>
            </a:r>
            <a:r>
              <a:rPr lang="en-US" dirty="0" err="1"/>
              <a:t>İmparatorluğu’ndaki</a:t>
            </a:r>
            <a:r>
              <a:rPr lang="en-US" dirty="0"/>
              <a:t> “millet </a:t>
            </a:r>
            <a:r>
              <a:rPr lang="en-US" dirty="0" err="1"/>
              <a:t>sistemi</a:t>
            </a:r>
            <a:r>
              <a:rPr lang="en-US" dirty="0"/>
              <a:t>” de </a:t>
            </a:r>
            <a:r>
              <a:rPr lang="en-US" dirty="0" err="1"/>
              <a:t>dini</a:t>
            </a:r>
            <a:r>
              <a:rPr lang="en-US" dirty="0"/>
              <a:t> </a:t>
            </a:r>
            <a:r>
              <a:rPr lang="en-US" dirty="0" err="1"/>
              <a:t>inançlar</a:t>
            </a:r>
            <a:r>
              <a:rPr lang="en-US" dirty="0"/>
              <a:t> </a:t>
            </a:r>
            <a:r>
              <a:rPr lang="en-US" dirty="0" err="1" smtClean="0"/>
              <a:t>çerçevesinde</a:t>
            </a:r>
            <a:r>
              <a:rPr lang="en-US" dirty="0" smtClean="0"/>
              <a:t> </a:t>
            </a:r>
            <a:r>
              <a:rPr lang="en-US" dirty="0" err="1" smtClean="0"/>
              <a:t>şekillendirilmiştir</a:t>
            </a:r>
            <a:r>
              <a:rPr lang="en-US" dirty="0" smtClean="0"/>
              <a:t>. </a:t>
            </a:r>
          </a:p>
          <a:p>
            <a:r>
              <a:rPr lang="en-US" dirty="0"/>
              <a:t>Millet </a:t>
            </a:r>
            <a:r>
              <a:rPr lang="en-US" dirty="0" err="1"/>
              <a:t>sisteminin</a:t>
            </a:r>
            <a:r>
              <a:rPr lang="en-US" dirty="0"/>
              <a:t>, </a:t>
            </a:r>
            <a:r>
              <a:rPr lang="en-US" dirty="0" err="1"/>
              <a:t>Balkanlar’da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çıkan</a:t>
            </a:r>
            <a:r>
              <a:rPr lang="en-US" dirty="0"/>
              <a:t> </a:t>
            </a:r>
            <a:r>
              <a:rPr lang="en-US" dirty="0" err="1"/>
              <a:t>milliyetçilik</a:t>
            </a:r>
            <a:r>
              <a:rPr lang="en-US" dirty="0"/>
              <a:t> </a:t>
            </a:r>
            <a:r>
              <a:rPr lang="en-US" dirty="0" err="1"/>
              <a:t>hareketleriyle</a:t>
            </a:r>
            <a:r>
              <a:rPr lang="en-US" dirty="0"/>
              <a:t> </a:t>
            </a:r>
            <a:r>
              <a:rPr lang="en-US" dirty="0" err="1"/>
              <a:t>işlevini</a:t>
            </a:r>
            <a:r>
              <a:rPr lang="en-US" dirty="0"/>
              <a:t> </a:t>
            </a:r>
            <a:r>
              <a:rPr lang="en-US" dirty="0" err="1" smtClean="0"/>
              <a:t>kaybetmesiyle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“</a:t>
            </a:r>
            <a:r>
              <a:rPr lang="en-US" dirty="0"/>
              <a:t>millet” </a:t>
            </a:r>
            <a:r>
              <a:rPr lang="en-US" dirty="0" err="1" smtClean="0"/>
              <a:t>kelimesi</a:t>
            </a:r>
            <a:r>
              <a:rPr lang="en-US" dirty="0" smtClean="0"/>
              <a:t>  </a:t>
            </a:r>
            <a:r>
              <a:rPr lang="en-US" dirty="0" err="1"/>
              <a:t>bugünkü</a:t>
            </a:r>
            <a:r>
              <a:rPr lang="en-US" dirty="0"/>
              <a:t> modern </a:t>
            </a:r>
            <a:r>
              <a:rPr lang="en-US" dirty="0" err="1"/>
              <a:t>anlamına</a:t>
            </a:r>
            <a:r>
              <a:rPr lang="en-US" dirty="0"/>
              <a:t> </a:t>
            </a:r>
            <a:r>
              <a:rPr lang="en-US" dirty="0" err="1"/>
              <a:t>yakın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 smtClean="0"/>
              <a:t>anlamda</a:t>
            </a:r>
            <a:r>
              <a:rPr lang="en-US" dirty="0" smtClean="0"/>
              <a:t> </a:t>
            </a:r>
            <a:r>
              <a:rPr lang="en-US" dirty="0" err="1" smtClean="0"/>
              <a:t>kullanılmaya</a:t>
            </a:r>
            <a:r>
              <a:rPr lang="en-US" dirty="0" smtClean="0"/>
              <a:t> </a:t>
            </a:r>
            <a:r>
              <a:rPr lang="en-US" dirty="0" err="1" smtClean="0"/>
              <a:t>başlanmıştır</a:t>
            </a:r>
            <a:r>
              <a:rPr lang="en-US" dirty="0" smtClean="0"/>
              <a:t>.</a:t>
            </a:r>
          </a:p>
          <a:p>
            <a:r>
              <a:rPr lang="en-US" dirty="0" err="1"/>
              <a:t>Cumhuriyetin</a:t>
            </a:r>
            <a:r>
              <a:rPr lang="en-US" dirty="0"/>
              <a:t> </a:t>
            </a:r>
            <a:r>
              <a:rPr lang="en-US" dirty="0" err="1"/>
              <a:t>ikinci</a:t>
            </a:r>
            <a:r>
              <a:rPr lang="en-US" dirty="0"/>
              <a:t> on </a:t>
            </a:r>
            <a:r>
              <a:rPr lang="en-US" dirty="0" err="1"/>
              <a:t>yılından</a:t>
            </a:r>
            <a:r>
              <a:rPr lang="en-US" dirty="0"/>
              <a:t> </a:t>
            </a:r>
            <a:r>
              <a:rPr lang="en-US" dirty="0" err="1" smtClean="0"/>
              <a:t>itibaren</a:t>
            </a:r>
            <a:r>
              <a:rPr lang="en-US" dirty="0" smtClean="0"/>
              <a:t> millet </a:t>
            </a:r>
            <a:r>
              <a:rPr lang="en-US" dirty="0" err="1" smtClean="0"/>
              <a:t>kavramının</a:t>
            </a:r>
            <a:r>
              <a:rPr lang="en-US" dirty="0" smtClean="0"/>
              <a:t> </a:t>
            </a:r>
            <a:r>
              <a:rPr lang="en-US" dirty="0" err="1" smtClean="0"/>
              <a:t>taşıdığı</a:t>
            </a:r>
            <a:r>
              <a:rPr lang="en-US" dirty="0" smtClean="0"/>
              <a:t> </a:t>
            </a:r>
            <a:r>
              <a:rPr lang="en-US" dirty="0" err="1"/>
              <a:t>dinsel</a:t>
            </a:r>
            <a:r>
              <a:rPr lang="en-US" dirty="0"/>
              <a:t> </a:t>
            </a:r>
            <a:r>
              <a:rPr lang="en-US" dirty="0" err="1"/>
              <a:t>çağrışımlardan</a:t>
            </a:r>
            <a:r>
              <a:rPr lang="en-US" dirty="0"/>
              <a:t> </a:t>
            </a:r>
            <a:r>
              <a:rPr lang="en-US" dirty="0" err="1" smtClean="0"/>
              <a:t>uzaklaşmak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“</a:t>
            </a:r>
            <a:r>
              <a:rPr lang="en-US" b="1" dirty="0" smtClean="0"/>
              <a:t>ulus</a:t>
            </a:r>
            <a:r>
              <a:rPr lang="en-US" dirty="0"/>
              <a:t>” </a:t>
            </a:r>
            <a:r>
              <a:rPr lang="en-US" dirty="0" err="1"/>
              <a:t>kavramı</a:t>
            </a:r>
            <a:r>
              <a:rPr lang="en-US" dirty="0"/>
              <a:t> </a:t>
            </a:r>
            <a:r>
              <a:rPr lang="en-US" dirty="0" err="1" smtClean="0"/>
              <a:t>kullanılmaya</a:t>
            </a:r>
            <a:r>
              <a:rPr lang="en-US" dirty="0" smtClean="0"/>
              <a:t> </a:t>
            </a:r>
            <a:r>
              <a:rPr lang="en-US" dirty="0" err="1" smtClean="0"/>
              <a:t>başlanmıştır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348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Anarşizm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Bütün</a:t>
            </a:r>
            <a:r>
              <a:rPr lang="en-US" dirty="0" smtClean="0"/>
              <a:t> </a:t>
            </a:r>
            <a:r>
              <a:rPr lang="en-US" dirty="0" err="1" smtClean="0"/>
              <a:t>formdaki</a:t>
            </a:r>
            <a:r>
              <a:rPr lang="en-US" dirty="0" smtClean="0"/>
              <a:t> </a:t>
            </a:r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otorite</a:t>
            </a:r>
            <a:r>
              <a:rPr lang="en-US" dirty="0" smtClean="0"/>
              <a:t> </a:t>
            </a:r>
            <a:r>
              <a:rPr lang="en-US" dirty="0" err="1" smtClean="0"/>
              <a:t>biçimleri-buna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de </a:t>
            </a:r>
            <a:r>
              <a:rPr lang="en-US" dirty="0" err="1" smtClean="0"/>
              <a:t>dahil</a:t>
            </a:r>
            <a:r>
              <a:rPr lang="en-US" dirty="0" smtClean="0"/>
              <a:t> </a:t>
            </a:r>
            <a:r>
              <a:rPr lang="en-US" dirty="0" err="1" smtClean="0"/>
              <a:t>olmak</a:t>
            </a:r>
            <a:r>
              <a:rPr lang="en-US" dirty="0" smtClean="0"/>
              <a:t> </a:t>
            </a:r>
            <a:r>
              <a:rPr lang="en-US" dirty="0" err="1" smtClean="0"/>
              <a:t>üzere</a:t>
            </a:r>
            <a:r>
              <a:rPr lang="en-US" dirty="0" smtClean="0"/>
              <a:t>- </a:t>
            </a:r>
            <a:r>
              <a:rPr lang="en-US" dirty="0" err="1" smtClean="0"/>
              <a:t>kötüdür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gereksizdir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Anarşi</a:t>
            </a:r>
            <a:r>
              <a:rPr lang="en-US" dirty="0" smtClean="0"/>
              <a:t>=&gt;</a:t>
            </a:r>
            <a:r>
              <a:rPr lang="en-US" dirty="0" err="1" smtClean="0"/>
              <a:t>kuralsızlık</a:t>
            </a:r>
            <a:r>
              <a:rPr lang="en-US" dirty="0" smtClean="0"/>
              <a:t>, </a:t>
            </a:r>
            <a:r>
              <a:rPr lang="en-US" dirty="0" err="1" smtClean="0"/>
              <a:t>kanunsuzluk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Ultraliberalizm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ultrasosyalizm</a:t>
            </a:r>
            <a:r>
              <a:rPr lang="en-US" dirty="0" smtClean="0"/>
              <a:t> </a:t>
            </a:r>
            <a:r>
              <a:rPr lang="en-US" dirty="0" err="1" smtClean="0"/>
              <a:t>kesişimi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72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Feminizm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Mary </a:t>
            </a:r>
            <a:r>
              <a:rPr lang="en-US" dirty="0" smtClean="0"/>
              <a:t>Wollstonecraft- Kadın </a:t>
            </a:r>
            <a:r>
              <a:rPr lang="en-US" dirty="0" err="1" smtClean="0"/>
              <a:t>Haklarının</a:t>
            </a:r>
            <a:r>
              <a:rPr lang="en-US" dirty="0" smtClean="0"/>
              <a:t> </a:t>
            </a:r>
            <a:r>
              <a:rPr lang="en-US" dirty="0" err="1" smtClean="0"/>
              <a:t>Gerekçelendirilmesi</a:t>
            </a:r>
            <a:r>
              <a:rPr lang="en-US" dirty="0" smtClean="0"/>
              <a:t>/ </a:t>
            </a:r>
            <a:r>
              <a:rPr lang="en-US" dirty="0" err="1" smtClean="0"/>
              <a:t>Savunulması</a:t>
            </a:r>
            <a:r>
              <a:rPr lang="en-US" dirty="0" smtClean="0"/>
              <a:t>  (1792)</a:t>
            </a:r>
          </a:p>
          <a:p>
            <a:pPr lvl="1"/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alanında</a:t>
            </a:r>
            <a:r>
              <a:rPr lang="en-US" dirty="0" smtClean="0"/>
              <a:t> </a:t>
            </a:r>
            <a:r>
              <a:rPr lang="en-US" dirty="0" err="1" smtClean="0"/>
              <a:t>eşitlik</a:t>
            </a:r>
            <a:endParaRPr lang="en-US" dirty="0" smtClean="0"/>
          </a:p>
          <a:p>
            <a:r>
              <a:rPr lang="en-US" dirty="0" smtClean="0"/>
              <a:t>1. </a:t>
            </a:r>
            <a:r>
              <a:rPr lang="en-US" dirty="0" err="1" smtClean="0"/>
              <a:t>dalga</a:t>
            </a:r>
            <a:r>
              <a:rPr lang="en-US" dirty="0" smtClean="0"/>
              <a:t> </a:t>
            </a:r>
            <a:r>
              <a:rPr lang="en-US" dirty="0" err="1" smtClean="0"/>
              <a:t>Feminizm</a:t>
            </a:r>
            <a:r>
              <a:rPr lang="en-US" dirty="0" smtClean="0"/>
              <a:t> -1840 </a:t>
            </a:r>
            <a:r>
              <a:rPr lang="en-US" dirty="0" err="1" smtClean="0"/>
              <a:t>ve</a:t>
            </a:r>
            <a:r>
              <a:rPr lang="en-US" dirty="0" smtClean="0"/>
              <a:t> 1850’lerde oy </a:t>
            </a:r>
            <a:r>
              <a:rPr lang="en-US" dirty="0" err="1" smtClean="0"/>
              <a:t>kullanma</a:t>
            </a:r>
            <a:r>
              <a:rPr lang="en-US" dirty="0" smtClean="0"/>
              <a:t> </a:t>
            </a:r>
            <a:r>
              <a:rPr lang="en-US" dirty="0" err="1" smtClean="0"/>
              <a:t>hakkının</a:t>
            </a:r>
            <a:r>
              <a:rPr lang="en-US" dirty="0" smtClean="0"/>
              <a:t> </a:t>
            </a:r>
            <a:r>
              <a:rPr lang="en-US" dirty="0" err="1" smtClean="0"/>
              <a:t>talebi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dalga</a:t>
            </a:r>
            <a:r>
              <a:rPr lang="en-US" dirty="0" smtClean="0"/>
              <a:t> Feminizm-1960’larda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alanda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hukuk</a:t>
            </a:r>
            <a:r>
              <a:rPr lang="en-US" dirty="0" smtClean="0"/>
              <a:t> </a:t>
            </a:r>
            <a:r>
              <a:rPr lang="en-US" dirty="0" err="1" smtClean="0"/>
              <a:t>önünde</a:t>
            </a:r>
            <a:r>
              <a:rPr lang="en-US" dirty="0" smtClean="0"/>
              <a:t> </a:t>
            </a:r>
            <a:r>
              <a:rPr lang="en-US" dirty="0" err="1" smtClean="0"/>
              <a:t>kadın-erkek</a:t>
            </a:r>
            <a:r>
              <a:rPr lang="en-US" dirty="0" smtClean="0"/>
              <a:t> </a:t>
            </a:r>
            <a:r>
              <a:rPr lang="en-US" dirty="0" err="1" smtClean="0"/>
              <a:t>eşitliği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dalga</a:t>
            </a:r>
            <a:r>
              <a:rPr lang="en-US" dirty="0" smtClean="0"/>
              <a:t> </a:t>
            </a:r>
            <a:r>
              <a:rPr lang="en-US" dirty="0" err="1" smtClean="0"/>
              <a:t>Feminizm</a:t>
            </a:r>
            <a:r>
              <a:rPr lang="en-US" dirty="0" smtClean="0"/>
              <a:t>- 1990’larda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çıkıyor</a:t>
            </a:r>
            <a:r>
              <a:rPr lang="en-US" dirty="0" smtClean="0"/>
              <a:t>. 2. </a:t>
            </a:r>
            <a:r>
              <a:rPr lang="en-US" dirty="0" err="1" smtClean="0"/>
              <a:t>dalganın</a:t>
            </a:r>
            <a:r>
              <a:rPr lang="en-US" dirty="0" smtClean="0"/>
              <a:t> </a:t>
            </a:r>
            <a:r>
              <a:rPr lang="en-US" dirty="0" err="1" smtClean="0"/>
              <a:t>devamı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2. </a:t>
            </a:r>
            <a:r>
              <a:rPr lang="en-US" dirty="0" err="1" smtClean="0"/>
              <a:t>dalgayı</a:t>
            </a:r>
            <a:r>
              <a:rPr lang="en-US" dirty="0" smtClean="0"/>
              <a:t> </a:t>
            </a:r>
            <a:r>
              <a:rPr lang="en-US" dirty="0" err="1" smtClean="0"/>
              <a:t>eleştiren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hareket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287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Çevrecilik</a:t>
            </a:r>
            <a:r>
              <a:rPr lang="en-US" dirty="0" smtClean="0"/>
              <a:t> (Environmentalism)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19. </a:t>
            </a:r>
            <a:r>
              <a:rPr lang="en-US" dirty="0" err="1" smtClean="0"/>
              <a:t>yy</a:t>
            </a:r>
            <a:r>
              <a:rPr lang="en-US" dirty="0" smtClean="0"/>
              <a:t>.’da </a:t>
            </a:r>
            <a:r>
              <a:rPr lang="en-US" dirty="0" err="1" smtClean="0"/>
              <a:t>Sanayi</a:t>
            </a:r>
            <a:r>
              <a:rPr lang="en-US" dirty="0" smtClean="0"/>
              <a:t> </a:t>
            </a:r>
            <a:r>
              <a:rPr lang="en-US" dirty="0" err="1" smtClean="0"/>
              <a:t>Devrimi’ne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endParaRPr lang="en-US" dirty="0" smtClean="0"/>
          </a:p>
          <a:p>
            <a:r>
              <a:rPr lang="en-US" dirty="0" smtClean="0"/>
              <a:t>20.yy.’da </a:t>
            </a:r>
            <a:r>
              <a:rPr lang="en-US" dirty="0" err="1" smtClean="0"/>
              <a:t>hızlı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gelişmeler</a:t>
            </a:r>
            <a:r>
              <a:rPr lang="en-US" dirty="0" smtClean="0"/>
              <a:t>, </a:t>
            </a:r>
            <a:r>
              <a:rPr lang="en-US" dirty="0" err="1" smtClean="0"/>
              <a:t>nükleer</a:t>
            </a:r>
            <a:r>
              <a:rPr lang="en-US" dirty="0" smtClean="0"/>
              <a:t> </a:t>
            </a:r>
            <a:r>
              <a:rPr lang="en-US" dirty="0" err="1" smtClean="0"/>
              <a:t>teknoloji</a:t>
            </a:r>
            <a:r>
              <a:rPr lang="en-US" dirty="0" smtClean="0"/>
              <a:t>, </a:t>
            </a:r>
            <a:r>
              <a:rPr lang="en-US" dirty="0" err="1" smtClean="0"/>
              <a:t>asit</a:t>
            </a:r>
            <a:r>
              <a:rPr lang="en-US" dirty="0" smtClean="0"/>
              <a:t> </a:t>
            </a:r>
            <a:r>
              <a:rPr lang="en-US" dirty="0" err="1" smtClean="0"/>
              <a:t>yağmurları</a:t>
            </a:r>
            <a:r>
              <a:rPr lang="en-US" dirty="0" smtClean="0"/>
              <a:t>, </a:t>
            </a:r>
            <a:r>
              <a:rPr lang="en-US" dirty="0" err="1" smtClean="0"/>
              <a:t>ozon</a:t>
            </a:r>
            <a:r>
              <a:rPr lang="en-US" dirty="0" smtClean="0"/>
              <a:t> </a:t>
            </a:r>
            <a:r>
              <a:rPr lang="en-US" dirty="0" err="1" smtClean="0"/>
              <a:t>tabakasının</a:t>
            </a:r>
            <a:r>
              <a:rPr lang="en-US" dirty="0" smtClean="0"/>
              <a:t> </a:t>
            </a:r>
            <a:r>
              <a:rPr lang="en-US" dirty="0" err="1" smtClean="0"/>
              <a:t>incelmesi</a:t>
            </a:r>
            <a:r>
              <a:rPr lang="en-US" dirty="0" smtClean="0"/>
              <a:t>, </a:t>
            </a:r>
            <a:r>
              <a:rPr lang="en-US" dirty="0" err="1" smtClean="0"/>
              <a:t>küresel</a:t>
            </a:r>
            <a:r>
              <a:rPr lang="en-US" dirty="0" smtClean="0"/>
              <a:t> </a:t>
            </a:r>
            <a:r>
              <a:rPr lang="en-US" dirty="0" err="1" smtClean="0"/>
              <a:t>ısınma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olaylara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endParaRPr lang="en-US" dirty="0" smtClean="0"/>
          </a:p>
          <a:p>
            <a:r>
              <a:rPr lang="en-US" dirty="0" err="1" smtClean="0"/>
              <a:t>Doğanın</a:t>
            </a:r>
            <a:r>
              <a:rPr lang="en-US" dirty="0" smtClean="0"/>
              <a:t> </a:t>
            </a:r>
            <a:r>
              <a:rPr lang="en-US" dirty="0" err="1" smtClean="0"/>
              <a:t>dengesinin</a:t>
            </a:r>
            <a:r>
              <a:rPr lang="en-US" dirty="0" smtClean="0"/>
              <a:t> </a:t>
            </a:r>
            <a:r>
              <a:rPr lang="en-US" dirty="0" err="1" smtClean="0"/>
              <a:t>bozulmasıyla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insanlığın</a:t>
            </a:r>
            <a:r>
              <a:rPr lang="en-US" dirty="0" smtClean="0"/>
              <a:t> </a:t>
            </a:r>
            <a:r>
              <a:rPr lang="en-US" dirty="0" err="1" smtClean="0"/>
              <a:t>sonunun</a:t>
            </a:r>
            <a:r>
              <a:rPr lang="en-US" dirty="0" smtClean="0"/>
              <a:t> </a:t>
            </a:r>
            <a:r>
              <a:rPr lang="en-US" dirty="0" err="1" smtClean="0"/>
              <a:t>geleceği</a:t>
            </a:r>
            <a:r>
              <a:rPr lang="en-US" dirty="0" smtClean="0"/>
              <a:t> </a:t>
            </a:r>
            <a:r>
              <a:rPr lang="en-US" dirty="0" err="1" smtClean="0"/>
              <a:t>inancı</a:t>
            </a:r>
            <a:endParaRPr lang="en-US" dirty="0" smtClean="0"/>
          </a:p>
          <a:p>
            <a:r>
              <a:rPr lang="en-US" dirty="0" err="1" smtClean="0"/>
              <a:t>Ekosentrik</a:t>
            </a:r>
            <a:r>
              <a:rPr lang="en-US" dirty="0" smtClean="0"/>
              <a:t> X </a:t>
            </a:r>
            <a:r>
              <a:rPr lang="en-US" dirty="0" err="1" smtClean="0"/>
              <a:t>Antroposentrik</a:t>
            </a:r>
            <a:endParaRPr lang="en-US" dirty="0" smtClean="0"/>
          </a:p>
          <a:p>
            <a:r>
              <a:rPr lang="en-US" dirty="0" err="1" smtClean="0"/>
              <a:t>Ekososyalizm</a:t>
            </a:r>
            <a:r>
              <a:rPr lang="en-US" dirty="0" smtClean="0"/>
              <a:t>=&gt; </a:t>
            </a:r>
            <a:r>
              <a:rPr lang="en-US" dirty="0" err="1" smtClean="0"/>
              <a:t>Kapitalizmin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 smtClean="0"/>
          </a:p>
          <a:p>
            <a:r>
              <a:rPr lang="en-US" dirty="0" err="1" smtClean="0"/>
              <a:t>Ekofeminizm</a:t>
            </a:r>
            <a:r>
              <a:rPr lang="en-US" dirty="0" smtClean="0"/>
              <a:t>=&gt; </a:t>
            </a:r>
            <a:r>
              <a:rPr lang="en-US" dirty="0" err="1" smtClean="0"/>
              <a:t>Erkek</a:t>
            </a:r>
            <a:r>
              <a:rPr lang="en-US" dirty="0" smtClean="0"/>
              <a:t> </a:t>
            </a:r>
            <a:r>
              <a:rPr lang="en-US" dirty="0" err="1" smtClean="0"/>
              <a:t>gücünün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 smtClean="0"/>
          </a:p>
          <a:p>
            <a:r>
              <a:rPr lang="en-US" dirty="0" err="1" smtClean="0"/>
              <a:t>Sığ</a:t>
            </a:r>
            <a:r>
              <a:rPr lang="en-US" dirty="0" smtClean="0"/>
              <a:t> </a:t>
            </a:r>
            <a:r>
              <a:rPr lang="en-US" dirty="0" err="1" smtClean="0"/>
              <a:t>çevreciler</a:t>
            </a:r>
            <a:r>
              <a:rPr lang="en-US" dirty="0" smtClean="0"/>
              <a:t> (</a:t>
            </a:r>
            <a:r>
              <a:rPr lang="en-US" dirty="0" err="1" smtClean="0"/>
              <a:t>açık</a:t>
            </a:r>
            <a:r>
              <a:rPr lang="en-US" dirty="0" smtClean="0"/>
              <a:t> </a:t>
            </a:r>
            <a:r>
              <a:rPr lang="en-US" dirty="0" err="1" smtClean="0"/>
              <a:t>yeşiller</a:t>
            </a:r>
            <a:r>
              <a:rPr lang="en-US" dirty="0" smtClean="0"/>
              <a:t>) X </a:t>
            </a:r>
            <a:r>
              <a:rPr lang="en-US" dirty="0" err="1" smtClean="0"/>
              <a:t>Derin</a:t>
            </a:r>
            <a:r>
              <a:rPr lang="en-US" dirty="0" smtClean="0"/>
              <a:t> </a:t>
            </a:r>
            <a:r>
              <a:rPr lang="en-US" dirty="0" err="1" smtClean="0"/>
              <a:t>çevreciler</a:t>
            </a:r>
            <a:r>
              <a:rPr lang="en-US" dirty="0" smtClean="0"/>
              <a:t> (</a:t>
            </a:r>
            <a:r>
              <a:rPr lang="en-US" dirty="0" err="1" smtClean="0"/>
              <a:t>koyu</a:t>
            </a:r>
            <a:r>
              <a:rPr lang="en-US" dirty="0" smtClean="0"/>
              <a:t> </a:t>
            </a:r>
            <a:r>
              <a:rPr lang="en-US" dirty="0" err="1" smtClean="0"/>
              <a:t>yeşiller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763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Köktendincilik</a:t>
            </a:r>
            <a:r>
              <a:rPr lang="en-US" dirty="0" smtClean="0"/>
              <a:t> (Fundamentalism)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Modern </a:t>
            </a:r>
            <a:r>
              <a:rPr lang="en-US" dirty="0" err="1" smtClean="0"/>
              <a:t>hayata</a:t>
            </a:r>
            <a:r>
              <a:rPr lang="en-US" dirty="0" smtClean="0"/>
              <a:t> </a:t>
            </a:r>
            <a:r>
              <a:rPr lang="en-US" dirty="0" err="1" smtClean="0"/>
              <a:t>ayak</a:t>
            </a:r>
            <a:r>
              <a:rPr lang="en-US" dirty="0" smtClean="0"/>
              <a:t> </a:t>
            </a:r>
            <a:r>
              <a:rPr lang="en-US" dirty="0" err="1" smtClean="0"/>
              <a:t>uyduramama</a:t>
            </a:r>
            <a:endParaRPr lang="en-US" dirty="0" smtClean="0"/>
          </a:p>
          <a:p>
            <a:r>
              <a:rPr lang="en-US" dirty="0" err="1" smtClean="0"/>
              <a:t>Seküler</a:t>
            </a:r>
            <a:r>
              <a:rPr lang="en-US" dirty="0" smtClean="0"/>
              <a:t> </a:t>
            </a:r>
            <a:r>
              <a:rPr lang="en-US" dirty="0" err="1" smtClean="0"/>
              <a:t>düzenin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derin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spiritüel</a:t>
            </a:r>
            <a:r>
              <a:rPr lang="en-US" dirty="0" smtClean="0"/>
              <a:t> </a:t>
            </a:r>
            <a:r>
              <a:rPr lang="en-US" dirty="0" err="1" smtClean="0"/>
              <a:t>gerçekliğe</a:t>
            </a:r>
            <a:r>
              <a:rPr lang="en-US" dirty="0" smtClean="0"/>
              <a:t> </a:t>
            </a:r>
            <a:r>
              <a:rPr lang="en-US" dirty="0" err="1" smtClean="0"/>
              <a:t>ulaşmada</a:t>
            </a:r>
            <a:r>
              <a:rPr lang="en-US" dirty="0" smtClean="0"/>
              <a:t> </a:t>
            </a:r>
            <a:r>
              <a:rPr lang="en-US" dirty="0" err="1" smtClean="0"/>
              <a:t>yetersiz</a:t>
            </a:r>
            <a:r>
              <a:rPr lang="en-US" dirty="0" smtClean="0"/>
              <a:t> </a:t>
            </a:r>
            <a:r>
              <a:rPr lang="en-US" dirty="0" err="1" smtClean="0"/>
              <a:t>görülmesi</a:t>
            </a:r>
            <a:endParaRPr lang="en-US" dirty="0" smtClean="0"/>
          </a:p>
          <a:p>
            <a:r>
              <a:rPr lang="en-US" dirty="0" smtClean="0"/>
              <a:t>1970’lerde </a:t>
            </a:r>
            <a:r>
              <a:rPr lang="en-US" dirty="0" err="1" smtClean="0"/>
              <a:t>Amerika’da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/>
              <a:t>H</a:t>
            </a:r>
            <a:r>
              <a:rPr lang="en-US" dirty="0" err="1" smtClean="0"/>
              <a:t>ristiyan</a:t>
            </a:r>
            <a:r>
              <a:rPr lang="en-US" dirty="0" smtClean="0"/>
              <a:t> </a:t>
            </a:r>
            <a:r>
              <a:rPr lang="en-US" dirty="0" err="1" smtClean="0"/>
              <a:t>Sağ</a:t>
            </a:r>
            <a:endParaRPr lang="en-US" dirty="0" smtClean="0"/>
          </a:p>
          <a:p>
            <a:r>
              <a:rPr lang="en-US" dirty="0" err="1" smtClean="0"/>
              <a:t>Yahudi</a:t>
            </a:r>
            <a:r>
              <a:rPr lang="en-US" dirty="0" smtClean="0"/>
              <a:t> </a:t>
            </a:r>
            <a:r>
              <a:rPr lang="en-US" dirty="0" err="1" smtClean="0"/>
              <a:t>köktendinciliği</a:t>
            </a:r>
            <a:endParaRPr lang="en-US" dirty="0" smtClean="0"/>
          </a:p>
          <a:p>
            <a:r>
              <a:rPr lang="en-US" dirty="0" smtClean="0"/>
              <a:t>Hindu </a:t>
            </a:r>
            <a:r>
              <a:rPr lang="en-US" dirty="0" err="1" smtClean="0"/>
              <a:t>köktendinciliği</a:t>
            </a:r>
            <a:endParaRPr lang="en-US" dirty="0" smtClean="0"/>
          </a:p>
          <a:p>
            <a:r>
              <a:rPr lang="en-US" dirty="0" err="1" smtClean="0"/>
              <a:t>İslami</a:t>
            </a:r>
            <a:r>
              <a:rPr lang="en-US" dirty="0" smtClean="0"/>
              <a:t> </a:t>
            </a:r>
            <a:r>
              <a:rPr lang="en-US" dirty="0" err="1" smtClean="0"/>
              <a:t>köktendinciliği</a:t>
            </a:r>
            <a:endParaRPr lang="en-US" dirty="0" smtClean="0"/>
          </a:p>
          <a:p>
            <a:pPr lvl="1"/>
            <a:r>
              <a:rPr lang="en-US" dirty="0" smtClean="0"/>
              <a:t>İran İslam </a:t>
            </a:r>
            <a:r>
              <a:rPr lang="en-US" dirty="0" err="1" smtClean="0"/>
              <a:t>Devleti</a:t>
            </a:r>
            <a:r>
              <a:rPr lang="en-US" dirty="0" smtClean="0"/>
              <a:t> /</a:t>
            </a:r>
            <a:r>
              <a:rPr lang="en-US" dirty="0" err="1" smtClean="0"/>
              <a:t>Humeyni</a:t>
            </a:r>
            <a:r>
              <a:rPr lang="en-US" dirty="0" smtClean="0"/>
              <a:t> (1979)</a:t>
            </a:r>
          </a:p>
          <a:p>
            <a:pPr lvl="1"/>
            <a:r>
              <a:rPr lang="en-US" dirty="0" err="1" smtClean="0"/>
              <a:t>Afhaganistan’da</a:t>
            </a:r>
            <a:r>
              <a:rPr lang="en-US" dirty="0" smtClean="0"/>
              <a:t> Taliban</a:t>
            </a:r>
          </a:p>
          <a:p>
            <a:pPr lvl="1"/>
            <a:r>
              <a:rPr lang="en-US" dirty="0" smtClean="0"/>
              <a:t>IŞİD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959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4666</TotalTime>
  <Words>605</Words>
  <Application>Microsoft Office PowerPoint</Application>
  <PresentationFormat>Geniş ekran</PresentationFormat>
  <Paragraphs>68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SHB229 SİYASET BİLİMİ VE KAMU YÖNETİMİ</vt:lpstr>
      <vt:lpstr>7. Hafta:</vt:lpstr>
      <vt:lpstr>Milliyetçilik/Ulusçuluk (Nationalism) </vt:lpstr>
      <vt:lpstr>Milliyetçilik</vt:lpstr>
      <vt:lpstr>PowerPoint Sunusu</vt:lpstr>
      <vt:lpstr>Anarşizm</vt:lpstr>
      <vt:lpstr>Feminizm</vt:lpstr>
      <vt:lpstr>Çevrecilik (Environmentalism) </vt:lpstr>
      <vt:lpstr>Köktendincilik (Fundamentalism) </vt:lpstr>
      <vt:lpstr>İdeolojinin sonu mu?</vt:lpstr>
      <vt:lpstr>Post-modernizm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SHB229 SİYASET BİLİMİ VE KAMU YÖNETİMİ</dc:title>
  <dc:creator>Burcu</dc:creator>
  <cp:lastModifiedBy>Burcu</cp:lastModifiedBy>
  <cp:revision>217</cp:revision>
  <dcterms:created xsi:type="dcterms:W3CDTF">2020-10-17T08:52:25Z</dcterms:created>
  <dcterms:modified xsi:type="dcterms:W3CDTF">2020-11-28T14:20:47Z</dcterms:modified>
</cp:coreProperties>
</file>