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EB92-E914-49C1-B15E-FA2FA8C0F642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CC37-E602-4617-9A1F-A1333C1D1B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5093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EB92-E914-49C1-B15E-FA2FA8C0F642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CC37-E602-4617-9A1F-A1333C1D1B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059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EB92-E914-49C1-B15E-FA2FA8C0F642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CC37-E602-4617-9A1F-A1333C1D1B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1084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EB92-E914-49C1-B15E-FA2FA8C0F642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CC37-E602-4617-9A1F-A1333C1D1B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9527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EB92-E914-49C1-B15E-FA2FA8C0F642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CC37-E602-4617-9A1F-A1333C1D1B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4267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EB92-E914-49C1-B15E-FA2FA8C0F642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CC37-E602-4617-9A1F-A1333C1D1B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690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EB92-E914-49C1-B15E-FA2FA8C0F642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CC37-E602-4617-9A1F-A1333C1D1B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3257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EB92-E914-49C1-B15E-FA2FA8C0F642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CC37-E602-4617-9A1F-A1333C1D1B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9724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EB92-E914-49C1-B15E-FA2FA8C0F642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CC37-E602-4617-9A1F-A1333C1D1B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0622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EB92-E914-49C1-B15E-FA2FA8C0F642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CC37-E602-4617-9A1F-A1333C1D1B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45021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3EB92-E914-49C1-B15E-FA2FA8C0F642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72CC37-E602-4617-9A1F-A1333C1D1B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4474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3EB92-E914-49C1-B15E-FA2FA8C0F642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2CC37-E602-4617-9A1F-A1333C1D1B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5098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elphi.com/genel-tibbi-bitkiler-prof-dr-necmi-isle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oodelphi.com/genel-tibbi-bitkiler-prof-dr-necmi-isler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508001" y="609600"/>
            <a:ext cx="6447501" cy="541106"/>
          </a:xfrm>
        </p:spPr>
        <p:txBody>
          <a:bodyPr>
            <a:normAutofit fontScale="90000"/>
          </a:bodyPr>
          <a:lstStyle/>
          <a:p>
            <a:r>
              <a:rPr lang="tr-TR" dirty="0"/>
              <a:t>Tıbbi bitkilerin genel özellikleri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8001" y="1592495"/>
            <a:ext cx="6447501" cy="444886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 smtClean="0"/>
              <a:t>1</a:t>
            </a:r>
            <a:r>
              <a:rPr lang="tr-TR" dirty="0"/>
              <a:t>. </a:t>
            </a:r>
            <a:r>
              <a:rPr lang="tr-TR" sz="2000" b="1" dirty="0"/>
              <a:t>Ekim alanları son derece sınırlıdır. </a:t>
            </a:r>
            <a:endParaRPr lang="tr-TR" sz="2000" b="1" dirty="0" smtClean="0"/>
          </a:p>
          <a:p>
            <a:pPr marL="0" indent="0">
              <a:buNone/>
            </a:pPr>
            <a:r>
              <a:rPr lang="tr-TR" sz="2000" b="1" dirty="0" smtClean="0"/>
              <a:t>2</a:t>
            </a:r>
            <a:r>
              <a:rPr lang="tr-TR" sz="2000" b="1" dirty="0"/>
              <a:t>. Tıbbi bitkilerde üstün kalite mutlak gerekli bir husustur. </a:t>
            </a:r>
            <a:endParaRPr lang="tr-TR" sz="2000" b="1" dirty="0" smtClean="0"/>
          </a:p>
          <a:p>
            <a:pPr marL="0" indent="0">
              <a:buNone/>
            </a:pPr>
            <a:r>
              <a:rPr lang="tr-TR" sz="2000" b="1" dirty="0"/>
              <a:t> 3. Çeşitli familyalarda yer alan bu bitkilerin </a:t>
            </a:r>
            <a:endParaRPr lang="tr-TR" sz="2000" b="1" dirty="0" smtClean="0"/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a</a:t>
            </a:r>
            <a:r>
              <a:rPr lang="tr-TR" b="1" dirty="0">
                <a:solidFill>
                  <a:srgbClr val="FF0000"/>
                </a:solidFill>
              </a:rPr>
              <a:t>) Tanınmaları güçtür.  </a:t>
            </a:r>
            <a:endParaRPr lang="tr-TR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b</a:t>
            </a:r>
            <a:r>
              <a:rPr lang="tr-TR" b="1" dirty="0">
                <a:solidFill>
                  <a:srgbClr val="FF0000"/>
                </a:solidFill>
              </a:rPr>
              <a:t>) Bunların iklim ve toprak istekleri birbirlerinden farklıdır. </a:t>
            </a:r>
            <a:endParaRPr lang="tr-TR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c</a:t>
            </a:r>
            <a:r>
              <a:rPr lang="tr-TR" b="1" dirty="0">
                <a:solidFill>
                  <a:srgbClr val="FF0000"/>
                </a:solidFill>
              </a:rPr>
              <a:t>) Bunların yetiştirme teknikleri farklıdır. 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d</a:t>
            </a:r>
            <a:r>
              <a:rPr lang="tr-TR" b="1" dirty="0">
                <a:solidFill>
                  <a:srgbClr val="FF0000"/>
                </a:solidFill>
              </a:rPr>
              <a:t>) Yetiştiricilikte fazla el emeği </a:t>
            </a:r>
            <a:r>
              <a:rPr lang="tr-TR" b="1" dirty="0" smtClean="0">
                <a:solidFill>
                  <a:srgbClr val="FF0000"/>
                </a:solidFill>
              </a:rPr>
              <a:t>isterler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e</a:t>
            </a:r>
            <a:r>
              <a:rPr lang="tr-TR" b="1" dirty="0">
                <a:solidFill>
                  <a:srgbClr val="FF0000"/>
                </a:solidFill>
              </a:rPr>
              <a:t>) Hastalık ve zararlıyla mücadelesi zordur</a:t>
            </a:r>
            <a:r>
              <a:rPr lang="tr-TR" b="1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/>
              <a:t>4</a:t>
            </a:r>
            <a:r>
              <a:rPr lang="tr-TR" sz="2000" b="1" dirty="0"/>
              <a:t>. Bitkilerin etki mekanizmaları birbirinden farklıdır</a:t>
            </a:r>
            <a:r>
              <a:rPr lang="tr-TR" sz="2000" b="1" dirty="0" smtClean="0"/>
              <a:t>.</a:t>
            </a:r>
          </a:p>
          <a:p>
            <a:pPr marL="0" indent="0">
              <a:buNone/>
            </a:pPr>
            <a:r>
              <a:rPr lang="tr-TR" sz="2000" b="1" dirty="0" smtClean="0"/>
              <a:t> </a:t>
            </a:r>
            <a:r>
              <a:rPr lang="tr-TR" sz="2000" b="1" dirty="0"/>
              <a:t>5. Tıbbi bitkilerin bazıları zehirlidir</a:t>
            </a:r>
            <a:r>
              <a:rPr lang="tr-TR" sz="2000" b="1" dirty="0" smtClean="0"/>
              <a:t>.</a:t>
            </a:r>
          </a:p>
          <a:p>
            <a:pPr marL="0" lvl="0" indent="0">
              <a:buNone/>
            </a:pPr>
            <a:r>
              <a:rPr lang="en-US" sz="900" u="sng" dirty="0">
                <a:hlinkClick r:id="rId2"/>
              </a:rPr>
              <a:t>https://www.foodelphi.com/genel-tibbi-bitkiler-prof-dr-necmi-isler/</a:t>
            </a:r>
            <a:endParaRPr lang="tr-TR" sz="900" dirty="0"/>
          </a:p>
          <a:p>
            <a:pPr marL="0" indent="0">
              <a:buNone/>
            </a:pPr>
            <a:endParaRPr lang="en-US" sz="2000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8061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TIBBİ BİTKİLERİN SINIFLANDIRILMASI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algn="just"/>
            <a:r>
              <a:rPr lang="tr-TR" sz="7200" dirty="0" smtClean="0"/>
              <a:t>1</a:t>
            </a:r>
            <a:r>
              <a:rPr lang="tr-TR" sz="7200" dirty="0"/>
              <a:t>. </a:t>
            </a:r>
            <a:r>
              <a:rPr lang="tr-TR" sz="7200" b="1" dirty="0">
                <a:latin typeface="Arial" panose="020B0604020202020204" pitchFamily="34" charset="0"/>
                <a:cs typeface="Arial" panose="020B0604020202020204" pitchFamily="34" charset="0"/>
              </a:rPr>
              <a:t>Alfabetik Sınıflandırma</a:t>
            </a:r>
            <a:r>
              <a:rPr lang="tr-TR" sz="7200" dirty="0">
                <a:latin typeface="Arial" panose="020B0604020202020204" pitchFamily="34" charset="0"/>
                <a:cs typeface="Arial" panose="020B0604020202020204" pitchFamily="34" charset="0"/>
              </a:rPr>
              <a:t>: Alfabetik sınıflandırma tıbbi bitkilerin </a:t>
            </a:r>
            <a:r>
              <a:rPr lang="tr-TR" sz="7200" dirty="0" err="1">
                <a:latin typeface="Arial" panose="020B0604020202020204" pitchFamily="34" charset="0"/>
                <a:cs typeface="Arial" panose="020B0604020202020204" pitchFamily="34" charset="0"/>
              </a:rPr>
              <a:t>latince</a:t>
            </a:r>
            <a:r>
              <a:rPr lang="tr-TR" sz="7200" dirty="0">
                <a:latin typeface="Arial" panose="020B0604020202020204" pitchFamily="34" charset="0"/>
                <a:cs typeface="Arial" panose="020B0604020202020204" pitchFamily="34" charset="0"/>
              </a:rPr>
              <a:t> veya herhangi bir dildeki isimlerine göre yapılan sınıflandırma olup genellikle ansiklopedi ve tanıtıcı kitaplarda kullanılır.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7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7200" b="1" dirty="0">
                <a:latin typeface="Arial" panose="020B0604020202020204" pitchFamily="34" charset="0"/>
                <a:cs typeface="Arial" panose="020B0604020202020204" pitchFamily="34" charset="0"/>
              </a:rPr>
              <a:t>2. Morfolojik Sınıflandırma</a:t>
            </a:r>
            <a:r>
              <a:rPr lang="tr-TR" sz="7200" dirty="0">
                <a:latin typeface="Arial" panose="020B0604020202020204" pitchFamily="34" charset="0"/>
                <a:cs typeface="Arial" panose="020B0604020202020204" pitchFamily="34" charset="0"/>
              </a:rPr>
              <a:t>: Morfolojik sınıflandırma tıbbi bitkilerin kullanılan kısımlarına göre yapılan sınıflandırma şeklidir. Bu sınıflandırma tıbbi bitkilerin ticaretinde yaygın olarak kullanılmaktadır. Aynı zamanda yetiştiricilik açısından da önemli bir sınıflandırmadır. Morfolojik sınıflandırma ya göre;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7200" dirty="0" err="1">
                <a:latin typeface="Arial" panose="020B0604020202020204" pitchFamily="34" charset="0"/>
                <a:cs typeface="Arial" panose="020B0604020202020204" pitchFamily="34" charset="0"/>
              </a:rPr>
              <a:t>Herba</a:t>
            </a:r>
            <a:r>
              <a:rPr lang="tr-TR" sz="7200" dirty="0">
                <a:latin typeface="Arial" panose="020B0604020202020204" pitchFamily="34" charset="0"/>
                <a:cs typeface="Arial" panose="020B0604020202020204" pitchFamily="34" charset="0"/>
              </a:rPr>
              <a:t> (ot): toprak üstü kısımları sınıflandırmada kullanılan bitkiler. hindiba, adaçayı, </a:t>
            </a:r>
            <a:r>
              <a:rPr lang="tr-TR" sz="7200" dirty="0" err="1">
                <a:latin typeface="Arial" panose="020B0604020202020204" pitchFamily="34" charset="0"/>
                <a:cs typeface="Arial" panose="020B0604020202020204" pitchFamily="34" charset="0"/>
              </a:rPr>
              <a:t>demirdikeni</a:t>
            </a:r>
            <a:r>
              <a:rPr lang="tr-TR" sz="7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7200" dirty="0" err="1">
                <a:latin typeface="Arial" panose="020B0604020202020204" pitchFamily="34" charset="0"/>
                <a:cs typeface="Arial" panose="020B0604020202020204" pitchFamily="34" charset="0"/>
              </a:rPr>
              <a:t>Folia</a:t>
            </a:r>
            <a:r>
              <a:rPr lang="tr-TR" sz="7200" dirty="0">
                <a:latin typeface="Arial" panose="020B0604020202020204" pitchFamily="34" charset="0"/>
                <a:cs typeface="Arial" panose="020B0604020202020204" pitchFamily="34" charset="0"/>
              </a:rPr>
              <a:t>: (yaprak): yaprakları kullanılan bitkiler. Nane, adaçayı, melisa oğulotu </a:t>
            </a:r>
            <a:r>
              <a:rPr lang="tr-TR" sz="7200" dirty="0" err="1">
                <a:latin typeface="Arial" panose="020B0604020202020204" pitchFamily="34" charset="0"/>
                <a:cs typeface="Arial" panose="020B0604020202020204" pitchFamily="34" charset="0"/>
              </a:rPr>
              <a:t>Flores</a:t>
            </a:r>
            <a:r>
              <a:rPr lang="tr-TR" sz="7200" dirty="0">
                <a:latin typeface="Arial" panose="020B0604020202020204" pitchFamily="34" charset="0"/>
                <a:cs typeface="Arial" panose="020B0604020202020204" pitchFamily="34" charset="0"/>
              </a:rPr>
              <a:t> (çiçek): çiçekleri kullanılan bitkiler. Hatmi, papatya, lavanta. </a:t>
            </a:r>
            <a:r>
              <a:rPr lang="tr-TR" sz="7200" dirty="0" err="1">
                <a:latin typeface="Arial" panose="020B0604020202020204" pitchFamily="34" charset="0"/>
                <a:cs typeface="Arial" panose="020B0604020202020204" pitchFamily="34" charset="0"/>
              </a:rPr>
              <a:t>Fructus</a:t>
            </a:r>
            <a:r>
              <a:rPr lang="tr-TR" sz="7200" dirty="0">
                <a:latin typeface="Arial" panose="020B0604020202020204" pitchFamily="34" charset="0"/>
                <a:cs typeface="Arial" panose="020B0604020202020204" pitchFamily="34" charset="0"/>
              </a:rPr>
              <a:t> (meyve): Kuşburnu, kimyon, anason, kişniş Semen (tohum): Keten, çemen </a:t>
            </a:r>
            <a:r>
              <a:rPr lang="tr-TR" sz="7200" dirty="0" err="1">
                <a:latin typeface="Arial" panose="020B0604020202020204" pitchFamily="34" charset="0"/>
                <a:cs typeface="Arial" panose="020B0604020202020204" pitchFamily="34" charset="0"/>
              </a:rPr>
              <a:t>Radix</a:t>
            </a:r>
            <a:r>
              <a:rPr lang="tr-TR" sz="7200" dirty="0">
                <a:latin typeface="Arial" panose="020B0604020202020204" pitchFamily="34" charset="0"/>
                <a:cs typeface="Arial" panose="020B0604020202020204" pitchFamily="34" charset="0"/>
              </a:rPr>
              <a:t> (kök): Meyan kökü, kedi otu, ayrık </a:t>
            </a:r>
            <a:r>
              <a:rPr lang="tr-TR" sz="7200" dirty="0" err="1">
                <a:latin typeface="Arial" panose="020B0604020202020204" pitchFamily="34" charset="0"/>
                <a:cs typeface="Arial" panose="020B0604020202020204" pitchFamily="34" charset="0"/>
              </a:rPr>
              <a:t>Rhizom</a:t>
            </a:r>
            <a:r>
              <a:rPr lang="tr-TR" sz="7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tr-TR" sz="7200" dirty="0" err="1">
                <a:latin typeface="Arial" panose="020B0604020202020204" pitchFamily="34" charset="0"/>
                <a:cs typeface="Arial" panose="020B0604020202020204" pitchFamily="34" charset="0"/>
              </a:rPr>
              <a:t>rizom</a:t>
            </a:r>
            <a:r>
              <a:rPr lang="tr-TR" sz="7200" dirty="0">
                <a:latin typeface="Arial" panose="020B0604020202020204" pitchFamily="34" charset="0"/>
                <a:cs typeface="Arial" panose="020B0604020202020204" pitchFamily="34" charset="0"/>
              </a:rPr>
              <a:t>): Meyan kökü, ayrık Yumru (</a:t>
            </a:r>
            <a:r>
              <a:rPr lang="tr-TR" sz="7200" dirty="0" err="1">
                <a:latin typeface="Arial" panose="020B0604020202020204" pitchFamily="34" charset="0"/>
                <a:cs typeface="Arial" panose="020B0604020202020204" pitchFamily="34" charset="0"/>
              </a:rPr>
              <a:t>tuber</a:t>
            </a:r>
            <a:r>
              <a:rPr lang="tr-TR" sz="7200" dirty="0">
                <a:latin typeface="Arial" panose="020B0604020202020204" pitchFamily="34" charset="0"/>
                <a:cs typeface="Arial" panose="020B0604020202020204" pitchFamily="34" charset="0"/>
              </a:rPr>
              <a:t>): Salep </a:t>
            </a:r>
            <a:r>
              <a:rPr lang="tr-TR" sz="7200" dirty="0" err="1">
                <a:latin typeface="Arial" panose="020B0604020202020204" pitchFamily="34" charset="0"/>
                <a:cs typeface="Arial" panose="020B0604020202020204" pitchFamily="34" charset="0"/>
              </a:rPr>
              <a:t>Bulb</a:t>
            </a:r>
            <a:r>
              <a:rPr lang="tr-TR" sz="7200" dirty="0">
                <a:latin typeface="Arial" panose="020B0604020202020204" pitchFamily="34" charset="0"/>
                <a:cs typeface="Arial" panose="020B0604020202020204" pitchFamily="34" charset="0"/>
              </a:rPr>
              <a:t> (soğan): Sarımsak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tr-TR" sz="7200" b="1" dirty="0">
                <a:latin typeface="Arial" panose="020B0604020202020204" pitchFamily="34" charset="0"/>
                <a:cs typeface="Arial" panose="020B0604020202020204" pitchFamily="34" charset="0"/>
              </a:rPr>
              <a:t>3. Botanik (</a:t>
            </a:r>
            <a:r>
              <a:rPr lang="tr-TR" sz="7200" b="1" dirty="0" err="1">
                <a:latin typeface="Arial" panose="020B0604020202020204" pitchFamily="34" charset="0"/>
                <a:cs typeface="Arial" panose="020B0604020202020204" pitchFamily="34" charset="0"/>
              </a:rPr>
              <a:t>taksonomik</a:t>
            </a:r>
            <a:r>
              <a:rPr lang="tr-TR" sz="7200" b="1" dirty="0">
                <a:latin typeface="Arial" panose="020B0604020202020204" pitchFamily="34" charset="0"/>
                <a:cs typeface="Arial" panose="020B0604020202020204" pitchFamily="34" charset="0"/>
              </a:rPr>
              <a:t>) Sınıflandırma</a:t>
            </a:r>
            <a:r>
              <a:rPr lang="tr-TR" sz="7200" dirty="0">
                <a:latin typeface="Arial" panose="020B0604020202020204" pitchFamily="34" charset="0"/>
                <a:cs typeface="Arial" panose="020B0604020202020204" pitchFamily="34" charset="0"/>
              </a:rPr>
              <a:t>: Bitkilerin takım, familya, cins ve türlerine göre yapıla bir sınıflandırma olup bitkilerin tanınması açısından önemli bir sınıflandırma şeklidir. </a:t>
            </a:r>
            <a:r>
              <a:rPr lang="tr-TR" sz="7200" dirty="0" err="1">
                <a:latin typeface="Arial" panose="020B0604020202020204" pitchFamily="34" charset="0"/>
                <a:cs typeface="Arial" panose="020B0604020202020204" pitchFamily="34" charset="0"/>
              </a:rPr>
              <a:t>Farmakopik</a:t>
            </a:r>
            <a:r>
              <a:rPr lang="tr-TR" sz="7200" dirty="0">
                <a:latin typeface="Arial" panose="020B0604020202020204" pitchFamily="34" charset="0"/>
                <a:cs typeface="Arial" panose="020B0604020202020204" pitchFamily="34" charset="0"/>
              </a:rPr>
              <a:t> botanikte bu sınıflandırma kullanılır. 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110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8477" y="362613"/>
            <a:ext cx="6447501" cy="3880773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tr-TR" dirty="0"/>
              <a:t>4. </a:t>
            </a:r>
            <a:r>
              <a:rPr lang="tr-TR" b="1" dirty="0"/>
              <a:t>Kimyasal Sınıflandırma</a:t>
            </a:r>
            <a:r>
              <a:rPr lang="tr-TR" dirty="0"/>
              <a:t>: Bitkilerin bünyesinde bulunan etkili maddelerin yapılarına göre olan sınıflandırma şekli olup bu sınıflandırma şekli daha çok farmakognozide kullanılır.</a:t>
            </a:r>
            <a:endParaRPr lang="en-US" dirty="0"/>
          </a:p>
          <a:p>
            <a:pPr algn="just"/>
            <a:r>
              <a:rPr lang="tr-TR" dirty="0"/>
              <a:t>5. </a:t>
            </a:r>
            <a:r>
              <a:rPr lang="tr-TR" b="1" dirty="0"/>
              <a:t>Farmakolojik sınıflandırma</a:t>
            </a:r>
            <a:r>
              <a:rPr lang="tr-TR" dirty="0"/>
              <a:t>: Bitkilerin bünyesinde bulunan maddelerin etki mekanizmalarına göre yapılan sınıflandırma şeklidir. </a:t>
            </a:r>
          </a:p>
          <a:p>
            <a:pPr algn="just"/>
            <a:r>
              <a:rPr lang="tr-TR" dirty="0"/>
              <a:t>6. </a:t>
            </a:r>
            <a:r>
              <a:rPr lang="tr-TR" b="1" dirty="0" err="1"/>
              <a:t>Farmakimyasal</a:t>
            </a:r>
            <a:r>
              <a:rPr lang="tr-TR" b="1" dirty="0"/>
              <a:t> sınıflandırma</a:t>
            </a:r>
            <a:r>
              <a:rPr lang="tr-TR" dirty="0"/>
              <a:t>: İki sınıflandırma şeklinin birleştirilmiş hali olup bu sınıflandırmada droglar farmakolojik etkilerine göre ana gruba kimyasal etkilerine göre de alt gruba ayrılır. Bu sınıflandırmalar dışında yetiştiricilik yönünden, iklim isteklerine göre tropik, </a:t>
            </a:r>
            <a:r>
              <a:rPr lang="tr-TR" dirty="0" err="1"/>
              <a:t>subtropik</a:t>
            </a:r>
            <a:r>
              <a:rPr lang="tr-TR" dirty="0"/>
              <a:t> ve mutedil iklimlerde yetişen bitkiler şeklinde ayrıca faydalanma yönlerine göre ve çoğaltma şekillerine göre de bitkiler sınıflandırma yapılır.</a:t>
            </a:r>
            <a:endParaRPr lang="en-US" dirty="0"/>
          </a:p>
          <a:p>
            <a:pPr algn="just"/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951" y="4023124"/>
            <a:ext cx="6006027" cy="2182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Dikdörtgen 1"/>
          <p:cNvSpPr/>
          <p:nvPr/>
        </p:nvSpPr>
        <p:spPr>
          <a:xfrm>
            <a:off x="4602354" y="5882583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800" u="sng" dirty="0">
                <a:hlinkClick r:id="rId3"/>
              </a:rPr>
              <a:t>https://www.foodelphi.com/genel-tibbi-bitkiler-prof-dr-necmi-isler/</a:t>
            </a:r>
            <a:endParaRPr lang="tr-TR" sz="800" dirty="0"/>
          </a:p>
        </p:txBody>
      </p:sp>
    </p:spTree>
    <p:extLst>
      <p:ext uri="{BB962C8B-B14F-4D97-AF65-F5344CB8AC3E}">
        <p14:creationId xmlns:p14="http://schemas.microsoft.com/office/powerpoint/2010/main" val="131811420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322</Words>
  <Application>Microsoft Office PowerPoint</Application>
  <PresentationFormat>Ekran Gösterisi (4:3)</PresentationFormat>
  <Paragraphs>21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Tıbbi bitkilerin genel özellikleri</vt:lpstr>
      <vt:lpstr>TIBBİ BİTKİLERİN SINIFLANDIRILMASI 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Tıbbi bitkilerin genel özellikleri</dc:title>
  <dc:creator>user</dc:creator>
  <cp:lastModifiedBy>user</cp:lastModifiedBy>
  <cp:revision>2</cp:revision>
  <dcterms:created xsi:type="dcterms:W3CDTF">2017-01-30T16:21:07Z</dcterms:created>
  <dcterms:modified xsi:type="dcterms:W3CDTF">2017-01-31T10:27:50Z</dcterms:modified>
</cp:coreProperties>
</file>