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030648-68E1-4838-A462-F2EA771CA60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254B5A-50F7-4F1B-A019-64A8BF6166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DCF86B8-DA3A-4C53-9431-9F8AD25DEB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0CAD8D9-488D-4A40-B311-86448C42AED8}"/>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07B76C7C-740C-4D17-A8C3-BAD14E3F2FF4}"/>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7940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9DE809-1E6E-4AE2-AB56-7AF2C9E2867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4DA3455-E007-48BF-8FD0-FF99AEE893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5FC5F1-7116-44B5-AA94-E9055C6510A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6823A341-D2F7-4F67-9DB5-218936C7C50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FE1785E6-A84D-4C23-BE0E-63E659C0221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21765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3A9F561-602E-44EB-A477-13E254CD06E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766BAD9-06D5-4596-8997-2788E27D45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28DA95-3F55-4367-97AD-17455CFC3FE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94BF2441-B7C9-414B-8759-6446CDDD0D9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E3123507-A029-4AED-B55E-2B2EDD7B23F2}"/>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5580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C5BD26-427C-4BA6-A49F-6384018C35A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F02A611-1BAE-4BE8-9122-0EC2D01ACCA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576264-D992-41DB-A6B3-F891F0147545}"/>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2C9CF8A4-40BD-4E8F-93D4-FD0EB6B3CAD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CF7E28F-56E2-4025-AAC3-45EE2725A0B3}"/>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9781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699D8D-8C0B-4484-B946-A7F2440F3F1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9386EC-D3CA-4722-8BD4-75065E8DB4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937D383-7573-45A8-BA6F-2BE0BD9A5C2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92780F3-CBC7-4946-A911-852166EFAB4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5EF04A08-998C-42CC-899C-5C1AEF65661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84115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C65235-0B37-43B2-B339-54AC68BDC06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4CB052-E2A1-46F7-B921-16DDB1D917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595479E-8D4F-4F6E-AA78-44CB72FE098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E562E5C-D9A9-4E12-9E40-B263FCD34CF3}"/>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166CF9AE-0A2D-4A3B-A18E-DC9C7410A5FD}"/>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66A9F952-B3F5-40EE-81D1-7D7BA82C39B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929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716682-E450-4073-BB64-E661CF7F44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91B677E-710A-4694-80AA-CC4412F405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B1DAE4A-A5CD-47A0-A92A-51FD23B33E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49FC838-BC87-4A27-82C1-1F430B433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2FF22E-E45D-42B3-898B-C617432FDF3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8226CF6-A73B-482F-A3E7-8E35E4DF3BC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8" name="Alt Bilgi Yer Tutucusu 7">
            <a:extLst>
              <a:ext uri="{FF2B5EF4-FFF2-40B4-BE49-F238E27FC236}">
                <a16:creationId xmlns:a16="http://schemas.microsoft.com/office/drawing/2014/main" id="{775EAFAF-5AD4-4887-9CB1-73C6CCC746EE}"/>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78585744-6CEB-46E6-AF80-9866E721A05F}"/>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28850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5350AC-2973-4D83-9A13-D16B44C2746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5AF6EE0-48B5-459D-9C77-1EA7332771D1}"/>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4" name="Alt Bilgi Yer Tutucusu 3">
            <a:extLst>
              <a:ext uri="{FF2B5EF4-FFF2-40B4-BE49-F238E27FC236}">
                <a16:creationId xmlns:a16="http://schemas.microsoft.com/office/drawing/2014/main" id="{BEC0C9A4-EECE-42EE-9FD9-05969B8BCAD1}"/>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BA8D959E-0479-46B3-8B94-A819955EA6C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4089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D39A127-2BCC-49F6-BD62-5D68496997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3" name="Alt Bilgi Yer Tutucusu 2">
            <a:extLst>
              <a:ext uri="{FF2B5EF4-FFF2-40B4-BE49-F238E27FC236}">
                <a16:creationId xmlns:a16="http://schemas.microsoft.com/office/drawing/2014/main" id="{79F0966D-203A-4524-9838-016F0F7109B9}"/>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D505FECB-95AE-4DE9-B671-C1315EE1D3E5}"/>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22802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5FFA4C-4EF9-4490-A919-249725972B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6FB08D7-0A9F-4C5F-B14A-4B8B4B5A1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0B3CCB8-709A-45BA-9F10-A9B384F1C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E357314-AE25-4CBE-9CEA-70D968026A2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897140F3-1321-4636-9249-DBE4C638A7C8}"/>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5DA94EE5-7686-4A08-98B8-37D589A45EFA}"/>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2948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46EDA7-79A7-4042-AE89-19759620DF8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0AEA55F-874B-41C1-910F-6D63809AF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95CE9C2-144E-4B84-B72F-F12145EF9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0492E0-5AAB-430E-9092-B218439BA3D0}"/>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BB063876-4686-4D6D-B9E1-11D9D38A365A}"/>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1E6D1F41-128D-4AAC-87BA-C2CB9EDFE10C}"/>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23773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BE3DEFC-ABF1-490F-B317-2CC0788D4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2B85EE-70E1-4E86-93EE-DBA498AAF5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BB4B80-7ED6-41F7-8FE1-11E8340A0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FA3F4004-2F74-45FB-A0E6-A1E8826E3A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0E7D7253-CE4F-4F92-A19C-846840DC6A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54397169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8" name="Rectangle 13">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9EB2242-8C78-4D3E-8AFC-66CCF05D23EC}"/>
              </a:ext>
            </a:extLst>
          </p:cNvPr>
          <p:cNvPicPr>
            <a:picLocks noChangeAspect="1"/>
          </p:cNvPicPr>
          <p:nvPr/>
        </p:nvPicPr>
        <p:blipFill rotWithShape="1">
          <a:blip r:embed="rId2">
            <a:alphaModFix amt="50000"/>
          </a:blip>
          <a:srcRect t="1321" b="14409"/>
          <a:stretch/>
        </p:blipFill>
        <p:spPr>
          <a:xfrm>
            <a:off x="20" y="1"/>
            <a:ext cx="12191980" cy="6857999"/>
          </a:xfrm>
          <a:prstGeom prst="rect">
            <a:avLst/>
          </a:prstGeom>
        </p:spPr>
      </p:pic>
      <p:sp>
        <p:nvSpPr>
          <p:cNvPr id="2" name="Başlık 1">
            <a:extLst>
              <a:ext uri="{FF2B5EF4-FFF2-40B4-BE49-F238E27FC236}">
                <a16:creationId xmlns:a16="http://schemas.microsoft.com/office/drawing/2014/main" id="{8383231E-EC7D-4725-A6BF-BBD2C6F1F39D}"/>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en-US" sz="6000">
                <a:solidFill>
                  <a:srgbClr val="FFFFFF"/>
                </a:solidFill>
              </a:rPr>
              <a:t>Çevre Sosyolojisi</a:t>
            </a:r>
            <a:endParaRPr lang="en-US" sz="6000" dirty="0">
              <a:solidFill>
                <a:srgbClr val="FFFFFF"/>
              </a:solidFill>
            </a:endParaRPr>
          </a:p>
        </p:txBody>
      </p:sp>
      <p:sp>
        <p:nvSpPr>
          <p:cNvPr id="3" name="Alt Başlık 2">
            <a:extLst>
              <a:ext uri="{FF2B5EF4-FFF2-40B4-BE49-F238E27FC236}">
                <a16:creationId xmlns:a16="http://schemas.microsoft.com/office/drawing/2014/main" id="{ABCF9AC1-72AA-4927-B89F-589C82D0D2B6}"/>
              </a:ext>
            </a:extLst>
          </p:cNvPr>
          <p:cNvSpPr>
            <a:spLocks noGrp="1"/>
          </p:cNvSpPr>
          <p:nvPr>
            <p:ph idx="1"/>
          </p:nvPr>
        </p:nvSpPr>
        <p:spPr>
          <a:xfrm>
            <a:off x="1524000" y="4159404"/>
            <a:ext cx="9144000" cy="1098395"/>
          </a:xfrm>
        </p:spPr>
        <p:txBody>
          <a:bodyPr vert="horz" lIns="91440" tIns="45720" rIns="91440" bIns="45720" rtlCol="0">
            <a:normAutofit/>
          </a:bodyPr>
          <a:lstStyle/>
          <a:p>
            <a:pPr marL="0" indent="0" algn="ctr">
              <a:buNone/>
            </a:pPr>
            <a:r>
              <a:rPr lang="en-US" sz="2400">
                <a:solidFill>
                  <a:srgbClr val="FFFFFF"/>
                </a:solidFill>
              </a:rPr>
              <a:t>Çevre Sorunları ve Çevrecilik </a:t>
            </a:r>
            <a:endParaRPr lang="en-US" sz="2400" dirty="0">
              <a:solidFill>
                <a:srgbClr val="FFFFFF"/>
              </a:solidFill>
            </a:endParaRPr>
          </a:p>
        </p:txBody>
      </p:sp>
    </p:spTree>
    <p:extLst>
      <p:ext uri="{BB962C8B-B14F-4D97-AF65-F5344CB8AC3E}">
        <p14:creationId xmlns:p14="http://schemas.microsoft.com/office/powerpoint/2010/main" val="299995133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E1ACB4-16FB-4AFD-9448-49741ABD02DA}"/>
              </a:ext>
            </a:extLst>
          </p:cNvPr>
          <p:cNvSpPr>
            <a:spLocks noGrp="1"/>
          </p:cNvSpPr>
          <p:nvPr>
            <p:ph type="title"/>
          </p:nvPr>
        </p:nvSpPr>
        <p:spPr>
          <a:xfrm>
            <a:off x="1136428" y="627564"/>
            <a:ext cx="7474172" cy="1325563"/>
          </a:xfrm>
        </p:spPr>
        <p:txBody>
          <a:bodyPr>
            <a:normAutofit/>
          </a:bodyPr>
          <a:lstStyle/>
          <a:p>
            <a:r>
              <a:rPr lang="tr-TR"/>
              <a:t>Çevre Krizi</a:t>
            </a:r>
          </a:p>
        </p:txBody>
      </p:sp>
      <p:sp>
        <p:nvSpPr>
          <p:cNvPr id="3" name="İçerik Yer Tutucusu 2">
            <a:extLst>
              <a:ext uri="{FF2B5EF4-FFF2-40B4-BE49-F238E27FC236}">
                <a16:creationId xmlns:a16="http://schemas.microsoft.com/office/drawing/2014/main" id="{19197497-6DA0-4DF1-8D8E-780263E975B9}"/>
              </a:ext>
            </a:extLst>
          </p:cNvPr>
          <p:cNvSpPr>
            <a:spLocks noGrp="1"/>
          </p:cNvSpPr>
          <p:nvPr>
            <p:ph idx="1"/>
          </p:nvPr>
        </p:nvSpPr>
        <p:spPr>
          <a:xfrm>
            <a:off x="1136429" y="2278173"/>
            <a:ext cx="6467867" cy="3450613"/>
          </a:xfrm>
        </p:spPr>
        <p:txBody>
          <a:bodyPr anchor="ctr">
            <a:normAutofit/>
          </a:bodyPr>
          <a:lstStyle/>
          <a:p>
            <a:r>
              <a:rPr lang="tr-TR" sz="2200" dirty="0"/>
              <a:t>Bugün global ekolojik bir kriz ile karşı karşıya olduğumuz artık kabul edilen bir gerçektir. Ozon tabakasının incelmesi, küresel iklim değişikliği, dünya çapında kuraklığın, çölleşmenin ve sel felaketlerinin artması, pek çok bitki ve hayvan türünün yok olması ve biyolojik çeşitliliğin kaybolması, su-hava-toprak kirliliği gibi örnekler bir çevre krizi ile karşı karşıya olduğumuzun açık örnekleridir. Dünyada, özellikle de azgelişmiş ülkelerdeki yoksulluk ve açlık her geçen gün daha da önem kazanmaya başlamıştır. </a:t>
            </a:r>
          </a:p>
        </p:txBody>
      </p:sp>
      <p:sp>
        <p:nvSpPr>
          <p:cNvPr id="19" name="Rectangle 1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a:extLst>
              <a:ext uri="{FF2B5EF4-FFF2-40B4-BE49-F238E27FC236}">
                <a16:creationId xmlns:a16="http://schemas.microsoft.com/office/drawing/2014/main" id="{E92F19A5-80A6-4C9E-BB04-97B007004D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872922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9CCBF9B9-EFC3-4955-BA49-045C29635A52}"/>
              </a:ext>
            </a:extLst>
          </p:cNvPr>
          <p:cNvSpPr>
            <a:spLocks noGrp="1"/>
          </p:cNvSpPr>
          <p:nvPr>
            <p:ph type="title"/>
          </p:nvPr>
        </p:nvSpPr>
        <p:spPr>
          <a:xfrm>
            <a:off x="643467" y="321734"/>
            <a:ext cx="10905066" cy="1135737"/>
          </a:xfrm>
        </p:spPr>
        <p:txBody>
          <a:bodyPr>
            <a:normAutofit/>
          </a:bodyPr>
          <a:lstStyle/>
          <a:p>
            <a:r>
              <a:rPr lang="tr-TR" sz="3600"/>
              <a:t>Çevre Sorunları </a:t>
            </a:r>
          </a:p>
        </p:txBody>
      </p:sp>
      <p:sp>
        <p:nvSpPr>
          <p:cNvPr id="3" name="İçerik Yer Tutucusu 2">
            <a:extLst>
              <a:ext uri="{FF2B5EF4-FFF2-40B4-BE49-F238E27FC236}">
                <a16:creationId xmlns:a16="http://schemas.microsoft.com/office/drawing/2014/main" id="{3F678FFE-CE4C-4869-AE02-64A0D6FF1CBA}"/>
              </a:ext>
            </a:extLst>
          </p:cNvPr>
          <p:cNvSpPr>
            <a:spLocks noGrp="1"/>
          </p:cNvSpPr>
          <p:nvPr>
            <p:ph idx="1"/>
          </p:nvPr>
        </p:nvSpPr>
        <p:spPr>
          <a:xfrm>
            <a:off x="643467" y="1782981"/>
            <a:ext cx="10905066" cy="4393982"/>
          </a:xfrm>
        </p:spPr>
        <p:txBody>
          <a:bodyPr>
            <a:normAutofit/>
          </a:bodyPr>
          <a:lstStyle/>
          <a:p>
            <a:r>
              <a:rPr lang="tr-TR" dirty="0"/>
              <a:t>Çevre Kirliliği:</a:t>
            </a:r>
          </a:p>
          <a:p>
            <a:r>
              <a:rPr lang="tr-TR" dirty="0"/>
              <a:t>“Yaşadığımız ortamın, havanın, suların (yeraltı, akarsu, göl, bataklık, deniz, okyanus) çöpler, deterjanlar ve tarım ilaçları, endüstri atıkları, zehirli dumanlar gibi maddelerin etkisiyle bozulması”  (Güney, 2006: 84) çevre kirliliği olarak tanımlanır. Hava, su ve toprak kirliliğinden söz edilebilir. </a:t>
            </a:r>
          </a:p>
          <a:p>
            <a:r>
              <a:rPr lang="tr-TR" dirty="0"/>
              <a:t>Biyolojik Çeşitliliğin Azalması:  </a:t>
            </a:r>
          </a:p>
          <a:p>
            <a:r>
              <a:rPr lang="tr-TR" dirty="0" err="1"/>
              <a:t>Biyoçeşitliliğin</a:t>
            </a:r>
            <a:r>
              <a:rPr lang="tr-TR" dirty="0"/>
              <a:t> azalmasından söz edebiliriz. Biyolojik çeşitlilik “bir ekosistemdeki canlılar arasında görülen çeşitlilik” olarak tanımlanabilir (İslam, 200:33)</a:t>
            </a:r>
          </a:p>
          <a:p>
            <a:endParaRPr lang="tr-TR" sz="2000" dirty="0"/>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62022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E97E91-A443-4F4A-9BF0-E829C5A90BB7}"/>
              </a:ext>
            </a:extLst>
          </p:cNvPr>
          <p:cNvSpPr>
            <a:spLocks noGrp="1"/>
          </p:cNvSpPr>
          <p:nvPr>
            <p:ph type="title"/>
          </p:nvPr>
        </p:nvSpPr>
        <p:spPr/>
        <p:txBody>
          <a:bodyPr/>
          <a:lstStyle/>
          <a:p>
            <a:r>
              <a:rPr lang="tr-TR"/>
              <a:t>Çevre Sorunları </a:t>
            </a:r>
            <a:endParaRPr lang="tr-TR" dirty="0"/>
          </a:p>
        </p:txBody>
      </p:sp>
      <p:sp>
        <p:nvSpPr>
          <p:cNvPr id="3" name="İçerik Yer Tutucusu 2">
            <a:extLst>
              <a:ext uri="{FF2B5EF4-FFF2-40B4-BE49-F238E27FC236}">
                <a16:creationId xmlns:a16="http://schemas.microsoft.com/office/drawing/2014/main" id="{17223315-1C61-44B0-9FB9-9800BC6996FA}"/>
              </a:ext>
            </a:extLst>
          </p:cNvPr>
          <p:cNvSpPr>
            <a:spLocks noGrp="1"/>
          </p:cNvSpPr>
          <p:nvPr>
            <p:ph idx="1"/>
          </p:nvPr>
        </p:nvSpPr>
        <p:spPr/>
        <p:txBody>
          <a:bodyPr>
            <a:normAutofit fontScale="92500" lnSpcReduction="10000"/>
          </a:bodyPr>
          <a:lstStyle/>
          <a:p>
            <a:r>
              <a:rPr lang="tr-TR" sz="3200" dirty="0"/>
              <a:t> Küresel Isınma:</a:t>
            </a:r>
          </a:p>
          <a:p>
            <a:r>
              <a:rPr lang="tr-TR" sz="3200" dirty="0"/>
              <a:t>Küresel ısınma atmosferin dünya yüzeyine yakın olan bölümlerinde ortalama dünya sıcaklığının doğal nedenlerle ya da insan etkisiyle artması olarak belirtilebilir (Aksay ve diğerleri, 2005). Birçok bilim adamına göre, küresel ısınma Sanayi Devrimi’nden beri süren ve insanın neden olduğu bir olaydır. </a:t>
            </a:r>
          </a:p>
          <a:p>
            <a:r>
              <a:rPr lang="tr-TR" sz="3200" dirty="0"/>
              <a:t>Ormanların Yok Olması:</a:t>
            </a:r>
          </a:p>
          <a:p>
            <a:r>
              <a:rPr lang="tr-TR" sz="3200" dirty="0" err="1"/>
              <a:t>Science</a:t>
            </a:r>
            <a:r>
              <a:rPr lang="tr-TR" sz="3200" dirty="0"/>
              <a:t> (Bilim) dergisinde 2013 yılında yayınlanan bir çalışmaya göre her dakika 50 futbol sahası büyüklükte ormanlık alan yok olmaktadır.</a:t>
            </a:r>
          </a:p>
        </p:txBody>
      </p:sp>
    </p:spTree>
    <p:extLst>
      <p:ext uri="{BB962C8B-B14F-4D97-AF65-F5344CB8AC3E}">
        <p14:creationId xmlns:p14="http://schemas.microsoft.com/office/powerpoint/2010/main" val="2091703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5615F98-D0CD-4D95-8F19-9E9E094FDF10}"/>
              </a:ext>
            </a:extLst>
          </p:cNvPr>
          <p:cNvSpPr>
            <a:spLocks noGrp="1"/>
          </p:cNvSpPr>
          <p:nvPr>
            <p:ph type="title"/>
          </p:nvPr>
        </p:nvSpPr>
        <p:spPr>
          <a:xfrm>
            <a:off x="1389278" y="1233241"/>
            <a:ext cx="3240506" cy="4064628"/>
          </a:xfrm>
        </p:spPr>
        <p:txBody>
          <a:bodyPr>
            <a:normAutofit/>
          </a:bodyPr>
          <a:lstStyle/>
          <a:p>
            <a:r>
              <a:rPr lang="tr-TR">
                <a:solidFill>
                  <a:srgbClr val="FFFFFF"/>
                </a:solidFill>
              </a:rPr>
              <a:t>Ekolojik Düşünce  </a:t>
            </a:r>
          </a:p>
        </p:txBody>
      </p:sp>
      <p:sp>
        <p:nvSpPr>
          <p:cNvPr id="19"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7E4D77A6-0314-4A8B-A198-7E64DE051139}"/>
              </a:ext>
            </a:extLst>
          </p:cNvPr>
          <p:cNvSpPr>
            <a:spLocks noGrp="1"/>
          </p:cNvSpPr>
          <p:nvPr>
            <p:ph idx="1"/>
          </p:nvPr>
        </p:nvSpPr>
        <p:spPr>
          <a:xfrm>
            <a:off x="6096000" y="820880"/>
            <a:ext cx="5257799" cy="4889350"/>
          </a:xfrm>
        </p:spPr>
        <p:txBody>
          <a:bodyPr anchor="t">
            <a:normAutofit/>
          </a:bodyPr>
          <a:lstStyle/>
          <a:p>
            <a:r>
              <a:rPr lang="tr-TR" sz="2600"/>
              <a:t>Ekolojik perspektifin temelinde Yeşil politik düşünce olmasına rağmen, bu perspektifin anlamı, genişliği ve politik sonuçları hakkında büyük farklılıklar vardır. Temel farklılık anthropocentric ve ecocentric yönelimler arasındadır. Ancak, bu iki eğilim çevre spektrumunun iki zıt ucu oluşturur. Bu iki kutup arasında kalan çevre ile ilgili modern yaklaşımların değerlendirilmesi gerekmektedir. </a:t>
            </a:r>
          </a:p>
          <a:p>
            <a:endParaRPr lang="tr-TR" sz="26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4242381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05DD92-FC7D-45D5-9D61-98D8CEE9804D}"/>
              </a:ext>
            </a:extLst>
          </p:cNvPr>
          <p:cNvSpPr>
            <a:spLocks noGrp="1"/>
          </p:cNvSpPr>
          <p:nvPr>
            <p:ph type="title"/>
          </p:nvPr>
        </p:nvSpPr>
        <p:spPr/>
        <p:txBody>
          <a:bodyPr/>
          <a:lstStyle/>
          <a:p>
            <a:r>
              <a:rPr lang="tr-TR" dirty="0"/>
              <a:t>Ekolojik Düşünce</a:t>
            </a:r>
          </a:p>
        </p:txBody>
      </p:sp>
      <p:sp>
        <p:nvSpPr>
          <p:cNvPr id="3" name="İçerik Yer Tutucusu 2">
            <a:extLst>
              <a:ext uri="{FF2B5EF4-FFF2-40B4-BE49-F238E27FC236}">
                <a16:creationId xmlns:a16="http://schemas.microsoft.com/office/drawing/2014/main" id="{85CA829F-1688-45E7-8966-EF66906A9222}"/>
              </a:ext>
            </a:extLst>
          </p:cNvPr>
          <p:cNvSpPr>
            <a:spLocks noGrp="1"/>
          </p:cNvSpPr>
          <p:nvPr>
            <p:ph idx="1"/>
          </p:nvPr>
        </p:nvSpPr>
        <p:spPr/>
        <p:txBody>
          <a:bodyPr>
            <a:normAutofit/>
          </a:bodyPr>
          <a:lstStyle/>
          <a:p>
            <a:r>
              <a:rPr lang="tr-TR" dirty="0"/>
              <a:t>Büyümeye Sınır</a:t>
            </a:r>
          </a:p>
          <a:p>
            <a:r>
              <a:rPr lang="tr-TR" dirty="0" err="1"/>
              <a:t>Meadows</a:t>
            </a:r>
            <a:r>
              <a:rPr lang="tr-TR" dirty="0"/>
              <a:t> ve diğerlerinin yazdığı (1972)  </a:t>
            </a:r>
            <a:r>
              <a:rPr lang="tr-TR" dirty="0" err="1"/>
              <a:t>The</a:t>
            </a:r>
            <a:r>
              <a:rPr lang="tr-TR" dirty="0"/>
              <a:t> </a:t>
            </a:r>
            <a:r>
              <a:rPr lang="tr-TR" dirty="0" err="1"/>
              <a:t>Limits</a:t>
            </a:r>
            <a:r>
              <a:rPr lang="tr-TR" dirty="0"/>
              <a:t> </a:t>
            </a:r>
            <a:r>
              <a:rPr lang="tr-TR" dirty="0" err="1"/>
              <a:t>to</a:t>
            </a:r>
            <a:r>
              <a:rPr lang="tr-TR" dirty="0"/>
              <a:t> </a:t>
            </a:r>
            <a:r>
              <a:rPr lang="tr-TR" dirty="0" err="1"/>
              <a:t>Growth</a:t>
            </a:r>
            <a:r>
              <a:rPr lang="tr-TR" dirty="0"/>
              <a:t> adlı eserde nüfus ve ekonomik büyümeye ekolojik sınırlılığın varlığı hakkındaki yoğun bir uluslararası tartışmaya neden olmuştur. Yazarlar sistem teorisi ve bilgisayar model tekniklerini kullanarak, 5 anahtar değişken arasındaki </a:t>
            </a:r>
            <a:r>
              <a:rPr lang="tr-TR" dirty="0" err="1"/>
              <a:t>kopleks</a:t>
            </a:r>
            <a:r>
              <a:rPr lang="tr-TR" dirty="0"/>
              <a:t> karşılıklı bağlılığı analiz ettiler: endüstriyel çıktılar, kaynakların tükenmesi, kirlilik, yiyecek üretimi ve nüfus artışı. …… Yazarlar, her bir değişkendeki mevcut büyüme/gelişme eğilimi devam ederse, gezegen büyüme sınırlarına gelecek yüzyıl içinde varacağı sonucuna vardılar. </a:t>
            </a:r>
          </a:p>
        </p:txBody>
      </p:sp>
    </p:spTree>
    <p:extLst>
      <p:ext uri="{BB962C8B-B14F-4D97-AF65-F5344CB8AC3E}">
        <p14:creationId xmlns:p14="http://schemas.microsoft.com/office/powerpoint/2010/main" val="1655676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02503D-2779-432B-8C2A-2D3EF949FE44}"/>
              </a:ext>
            </a:extLst>
          </p:cNvPr>
          <p:cNvSpPr>
            <a:spLocks noGrp="1"/>
          </p:cNvSpPr>
          <p:nvPr>
            <p:ph type="title"/>
          </p:nvPr>
        </p:nvSpPr>
        <p:spPr>
          <a:xfrm>
            <a:off x="481013" y="3752849"/>
            <a:ext cx="3290887" cy="2452687"/>
          </a:xfrm>
        </p:spPr>
        <p:txBody>
          <a:bodyPr anchor="ctr">
            <a:normAutofit/>
          </a:bodyPr>
          <a:lstStyle/>
          <a:p>
            <a:r>
              <a:rPr lang="tr-TR" sz="3600"/>
              <a:t>Ekolojik Düşünce </a:t>
            </a:r>
          </a:p>
        </p:txBody>
      </p:sp>
      <p:pic>
        <p:nvPicPr>
          <p:cNvPr id="5" name="Picture 4">
            <a:extLst>
              <a:ext uri="{FF2B5EF4-FFF2-40B4-BE49-F238E27FC236}">
                <a16:creationId xmlns:a16="http://schemas.microsoft.com/office/drawing/2014/main" id="{1B229A5D-5E10-431F-8DA6-0E3E98D1E681}"/>
              </a:ext>
            </a:extLst>
          </p:cNvPr>
          <p:cNvPicPr>
            <a:picLocks noChangeAspect="1"/>
          </p:cNvPicPr>
          <p:nvPr/>
        </p:nvPicPr>
        <p:blipFill rotWithShape="1">
          <a:blip r:embed="rId2"/>
          <a:srcRect t="43727" b="10677"/>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İçerik Yer Tutucusu 2">
            <a:extLst>
              <a:ext uri="{FF2B5EF4-FFF2-40B4-BE49-F238E27FC236}">
                <a16:creationId xmlns:a16="http://schemas.microsoft.com/office/drawing/2014/main" id="{ED25E140-D9F1-4DDE-81BD-4E2A3A9E4E52}"/>
              </a:ext>
            </a:extLst>
          </p:cNvPr>
          <p:cNvSpPr>
            <a:spLocks noGrp="1"/>
          </p:cNvSpPr>
          <p:nvPr>
            <p:ph idx="1"/>
          </p:nvPr>
        </p:nvSpPr>
        <p:spPr>
          <a:xfrm>
            <a:off x="4223982" y="3752850"/>
            <a:ext cx="7485413" cy="2452687"/>
          </a:xfrm>
        </p:spPr>
        <p:txBody>
          <a:bodyPr anchor="ctr">
            <a:normAutofit/>
          </a:bodyPr>
          <a:lstStyle/>
          <a:p>
            <a:r>
              <a:rPr lang="tr-TR" sz="1800"/>
              <a:t>Uzun dönemde, “bizim sınırlı dünyamızın endüstriyel gelişmeyi sınırlama inancı” radikal yeşil düşüncenin temel taşlarından biri olmuştur (Dobson, 2000:62).</a:t>
            </a:r>
          </a:p>
          <a:p>
            <a:r>
              <a:rPr lang="tr-TR" sz="1800"/>
              <a:t>Ekolojik sorumluluk veya sürdürülebilirlik büyümeye sınır düşüncesinin ortaya çıkan ve yeşil politikanın temel amacıdır.</a:t>
            </a:r>
          </a:p>
          <a:p>
            <a:r>
              <a:rPr lang="tr-TR" sz="1800"/>
              <a:t>Sürdürülebilir toplum devam eden/süren bir kapasiteye sahiptir çünkü gezegenin taşıyabileceği ekolojik kapasite aşılmaz.</a:t>
            </a:r>
          </a:p>
          <a:p>
            <a:endParaRPr lang="tr-TR" sz="1800"/>
          </a:p>
        </p:txBody>
      </p:sp>
    </p:spTree>
    <p:extLst>
      <p:ext uri="{BB962C8B-B14F-4D97-AF65-F5344CB8AC3E}">
        <p14:creationId xmlns:p14="http://schemas.microsoft.com/office/powerpoint/2010/main" val="2647065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5C03AD-71FE-4117-9DD9-DC8F2E8E39B6}"/>
              </a:ext>
            </a:extLst>
          </p:cNvPr>
          <p:cNvSpPr>
            <a:spLocks noGrp="1"/>
          </p:cNvSpPr>
          <p:nvPr>
            <p:ph type="title"/>
          </p:nvPr>
        </p:nvSpPr>
        <p:spPr/>
        <p:txBody>
          <a:bodyPr/>
          <a:lstStyle/>
          <a:p>
            <a:r>
              <a:rPr lang="tr-TR"/>
              <a:t>Ekolojik Düşünce </a:t>
            </a:r>
            <a:endParaRPr lang="tr-TR" dirty="0"/>
          </a:p>
        </p:txBody>
      </p:sp>
      <p:sp>
        <p:nvSpPr>
          <p:cNvPr id="3" name="İçerik Yer Tutucusu 2">
            <a:extLst>
              <a:ext uri="{FF2B5EF4-FFF2-40B4-BE49-F238E27FC236}">
                <a16:creationId xmlns:a16="http://schemas.microsoft.com/office/drawing/2014/main" id="{7D47C240-E195-49F5-8E6A-579CF86D5351}"/>
              </a:ext>
            </a:extLst>
          </p:cNvPr>
          <p:cNvSpPr>
            <a:spLocks noGrp="1"/>
          </p:cNvSpPr>
          <p:nvPr>
            <p:ph idx="1"/>
          </p:nvPr>
        </p:nvSpPr>
        <p:spPr/>
        <p:txBody>
          <a:bodyPr>
            <a:normAutofit/>
          </a:bodyPr>
          <a:lstStyle/>
          <a:p>
            <a:r>
              <a:rPr lang="tr-TR" sz="3600"/>
              <a:t>Sürdürülebilir ekonomi, ekonomik gelişme, tüketim, üretim ve işle ilgili tutumlarda temel değişimleri gerektirir.</a:t>
            </a:r>
          </a:p>
          <a:p>
            <a:r>
              <a:rPr lang="tr-TR" sz="3600"/>
              <a:t>Yeşiller tüketimi, özellikle de gereksiz tüketimi temel problem olarak belirlerler. «İhtiyaç, istek değil» ilkesini benimserler.</a:t>
            </a:r>
          </a:p>
          <a:p>
            <a:r>
              <a:rPr lang="tr-TR" sz="3600"/>
              <a:t>Global düşün, yerel davran (Carter, 2007).</a:t>
            </a:r>
          </a:p>
          <a:p>
            <a:endParaRPr lang="tr-TR"/>
          </a:p>
          <a:p>
            <a:endParaRPr lang="tr-TR" dirty="0"/>
          </a:p>
        </p:txBody>
      </p:sp>
    </p:spTree>
    <p:extLst>
      <p:ext uri="{BB962C8B-B14F-4D97-AF65-F5344CB8AC3E}">
        <p14:creationId xmlns:p14="http://schemas.microsoft.com/office/powerpoint/2010/main" val="1541546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668C27-956E-49DF-9327-E5507B8576AD}"/>
              </a:ext>
            </a:extLst>
          </p:cNvPr>
          <p:cNvSpPr>
            <a:spLocks noGrp="1"/>
          </p:cNvSpPr>
          <p:nvPr>
            <p:ph type="title"/>
          </p:nvPr>
        </p:nvSpPr>
        <p:spPr/>
        <p:txBody>
          <a:bodyPr/>
          <a:lstStyle/>
          <a:p>
            <a:r>
              <a:rPr lang="tr-TR" b="1" dirty="0"/>
              <a:t>Kaynaklar</a:t>
            </a:r>
            <a:r>
              <a:rPr lang="tr-TR" dirty="0"/>
              <a:t> </a:t>
            </a:r>
          </a:p>
        </p:txBody>
      </p:sp>
      <p:sp>
        <p:nvSpPr>
          <p:cNvPr id="3" name="İçerik Yer Tutucusu 2">
            <a:extLst>
              <a:ext uri="{FF2B5EF4-FFF2-40B4-BE49-F238E27FC236}">
                <a16:creationId xmlns:a16="http://schemas.microsoft.com/office/drawing/2014/main" id="{76EB066E-9C60-4F0A-9292-62245D46CD51}"/>
              </a:ext>
            </a:extLst>
          </p:cNvPr>
          <p:cNvSpPr>
            <a:spLocks noGrp="1"/>
          </p:cNvSpPr>
          <p:nvPr>
            <p:ph idx="1"/>
          </p:nvPr>
        </p:nvSpPr>
        <p:spPr/>
        <p:txBody>
          <a:bodyPr/>
          <a:lstStyle/>
          <a:p>
            <a:r>
              <a:rPr lang="tr-TR" dirty="0"/>
              <a:t>Aksay, C.S., </a:t>
            </a:r>
            <a:r>
              <a:rPr lang="tr-TR" dirty="0" err="1"/>
              <a:t>Ketenoğlu</a:t>
            </a:r>
            <a:r>
              <a:rPr lang="tr-TR" dirty="0"/>
              <a:t>, O., Kurt, L. (2005), “ </a:t>
            </a:r>
            <a:r>
              <a:rPr lang="tr-TR" i="1" dirty="0"/>
              <a:t>Küresel Isınma ve İklim Değişikliği</a:t>
            </a:r>
            <a:r>
              <a:rPr lang="tr-TR" dirty="0"/>
              <a:t>”, S.Ü. Fen. Ed. Fak. Fen. Dergisi, Sayı:25 (29-41). </a:t>
            </a:r>
          </a:p>
          <a:p>
            <a:r>
              <a:rPr lang="en-US" dirty="0"/>
              <a:t>Carter, Neil, (2007). The Politics of Environment. Cambridge and New York: Cambridge University Press. </a:t>
            </a:r>
            <a:endParaRPr lang="tr-TR" dirty="0"/>
          </a:p>
          <a:p>
            <a:r>
              <a:rPr lang="tr-TR" dirty="0"/>
              <a:t>Güney, Emrullah, (2007). Çevrebilim Sözlüğü. Ankara: SABEV. </a:t>
            </a:r>
          </a:p>
          <a:p>
            <a:r>
              <a:rPr lang="tr-TR" dirty="0"/>
              <a:t>İslam, Beyhan, (2000). Ekoloji Terimleri Sözlüğü. İstanbul: Birleşik Yayıncılık. </a:t>
            </a:r>
          </a:p>
          <a:p>
            <a:r>
              <a:rPr lang="tr-TR" dirty="0" err="1"/>
              <a:t>Donella</a:t>
            </a:r>
            <a:r>
              <a:rPr lang="tr-TR" dirty="0"/>
              <a:t> H. </a:t>
            </a:r>
            <a:r>
              <a:rPr lang="tr-TR" dirty="0" err="1"/>
              <a:t>Meadows</a:t>
            </a:r>
            <a:r>
              <a:rPr lang="tr-TR" dirty="0"/>
              <a:t> </a:t>
            </a:r>
            <a:r>
              <a:rPr lang="tr-TR" dirty="0" err="1"/>
              <a:t>Dennis</a:t>
            </a:r>
            <a:r>
              <a:rPr lang="tr-TR" dirty="0"/>
              <a:t> L. </a:t>
            </a:r>
            <a:r>
              <a:rPr lang="tr-TR" dirty="0" err="1"/>
              <a:t>Meadows</a:t>
            </a:r>
            <a:r>
              <a:rPr lang="tr-TR" dirty="0"/>
              <a:t> </a:t>
            </a:r>
            <a:r>
              <a:rPr lang="tr-TR" dirty="0" err="1"/>
              <a:t>Jørgen</a:t>
            </a:r>
            <a:r>
              <a:rPr lang="tr-TR" dirty="0"/>
              <a:t> </a:t>
            </a:r>
            <a:r>
              <a:rPr lang="tr-TR" dirty="0" err="1"/>
              <a:t>Randers</a:t>
            </a:r>
            <a:r>
              <a:rPr lang="tr-TR" dirty="0"/>
              <a:t> William W. </a:t>
            </a:r>
            <a:r>
              <a:rPr lang="tr-TR" dirty="0" err="1"/>
              <a:t>Behrens</a:t>
            </a:r>
            <a:r>
              <a:rPr lang="tr-TR" dirty="0"/>
              <a:t> III (1972) </a:t>
            </a:r>
            <a:r>
              <a:rPr lang="tr-TR" dirty="0" err="1"/>
              <a:t>Limits</a:t>
            </a:r>
            <a:r>
              <a:rPr lang="tr-TR" dirty="0"/>
              <a:t> </a:t>
            </a:r>
            <a:r>
              <a:rPr lang="tr-TR" dirty="0" err="1"/>
              <a:t>to</a:t>
            </a:r>
            <a:r>
              <a:rPr lang="tr-TR" dirty="0"/>
              <a:t> </a:t>
            </a:r>
            <a:r>
              <a:rPr lang="tr-TR" dirty="0" err="1"/>
              <a:t>Growth</a:t>
            </a:r>
            <a:r>
              <a:rPr lang="tr-TR" dirty="0"/>
              <a:t>. </a:t>
            </a:r>
            <a:r>
              <a:rPr lang="tr-TR" dirty="0" err="1"/>
              <a:t>Universe</a:t>
            </a:r>
            <a:r>
              <a:rPr lang="tr-TR" dirty="0"/>
              <a:t> </a:t>
            </a:r>
            <a:r>
              <a:rPr lang="tr-TR" dirty="0" err="1"/>
              <a:t>Books</a:t>
            </a:r>
            <a:endParaRPr lang="tr-TR" dirty="0"/>
          </a:p>
          <a:p>
            <a:endParaRPr lang="tr-TR" dirty="0"/>
          </a:p>
          <a:p>
            <a:endParaRPr lang="tr-TR" dirty="0"/>
          </a:p>
        </p:txBody>
      </p:sp>
    </p:spTree>
    <p:extLst>
      <p:ext uri="{BB962C8B-B14F-4D97-AF65-F5344CB8AC3E}">
        <p14:creationId xmlns:p14="http://schemas.microsoft.com/office/powerpoint/2010/main" val="750853777"/>
      </p:ext>
    </p:extLst>
  </p:cSld>
  <p:clrMapOvr>
    <a:masterClrMapping/>
  </p:clrMapOvr>
</p:sld>
</file>

<file path=ppt/theme/theme1.xml><?xml version="1.0" encoding="utf-8"?>
<a:theme xmlns:a="http://schemas.openxmlformats.org/drawingml/2006/main" name="Office Teması">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625</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Çevre Sosyolojisi</vt:lpstr>
      <vt:lpstr>Çevre Krizi</vt:lpstr>
      <vt:lpstr>Çevre Sorunları </vt:lpstr>
      <vt:lpstr>Çevre Sorunları </vt:lpstr>
      <vt:lpstr>Ekolojik Düşünce  </vt:lpstr>
      <vt:lpstr>Ekolojik Düşünce</vt:lpstr>
      <vt:lpstr>Ekolojik Düşünce </vt:lpstr>
      <vt:lpstr>Ekolojik Düşünce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Sosyolojisi</dc:title>
  <dc:creator>Mavis</dc:creator>
  <cp:lastModifiedBy>Mavis</cp:lastModifiedBy>
  <cp:revision>2</cp:revision>
  <dcterms:created xsi:type="dcterms:W3CDTF">2020-05-19T13:58:20Z</dcterms:created>
  <dcterms:modified xsi:type="dcterms:W3CDTF">2020-05-19T13:59:45Z</dcterms:modified>
</cp:coreProperties>
</file>