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B38AAD58-E6E0-4BCB-A9F0-A59D64BAAB69}"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65822F-E27F-430C-99D5-82CABFC1B919}" type="slidenum">
              <a:rPr lang="tr-TR" smtClean="0"/>
              <a:t>‹#›</a:t>
            </a:fld>
            <a:endParaRPr lang="tr-TR"/>
          </a:p>
        </p:txBody>
      </p:sp>
    </p:spTree>
    <p:extLst>
      <p:ext uri="{BB962C8B-B14F-4D97-AF65-F5344CB8AC3E}">
        <p14:creationId xmlns:p14="http://schemas.microsoft.com/office/powerpoint/2010/main" val="2399186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38AAD58-E6E0-4BCB-A9F0-A59D64BAAB69}"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65822F-E27F-430C-99D5-82CABFC1B919}" type="slidenum">
              <a:rPr lang="tr-TR" smtClean="0"/>
              <a:t>‹#›</a:t>
            </a:fld>
            <a:endParaRPr lang="tr-TR"/>
          </a:p>
        </p:txBody>
      </p:sp>
    </p:spTree>
    <p:extLst>
      <p:ext uri="{BB962C8B-B14F-4D97-AF65-F5344CB8AC3E}">
        <p14:creationId xmlns:p14="http://schemas.microsoft.com/office/powerpoint/2010/main" val="166272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38AAD58-E6E0-4BCB-A9F0-A59D64BAAB69}"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65822F-E27F-430C-99D5-82CABFC1B919}"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762070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38AAD58-E6E0-4BCB-A9F0-A59D64BAAB69}"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65822F-E27F-430C-99D5-82CABFC1B919}" type="slidenum">
              <a:rPr lang="tr-TR" smtClean="0"/>
              <a:t>‹#›</a:t>
            </a:fld>
            <a:endParaRPr lang="tr-TR"/>
          </a:p>
        </p:txBody>
      </p:sp>
    </p:spTree>
    <p:extLst>
      <p:ext uri="{BB962C8B-B14F-4D97-AF65-F5344CB8AC3E}">
        <p14:creationId xmlns:p14="http://schemas.microsoft.com/office/powerpoint/2010/main" val="23348724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38AAD58-E6E0-4BCB-A9F0-A59D64BAAB69}"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65822F-E27F-430C-99D5-82CABFC1B919}"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432700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38AAD58-E6E0-4BCB-A9F0-A59D64BAAB69}"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65822F-E27F-430C-99D5-82CABFC1B919}" type="slidenum">
              <a:rPr lang="tr-TR" smtClean="0"/>
              <a:t>‹#›</a:t>
            </a:fld>
            <a:endParaRPr lang="tr-TR"/>
          </a:p>
        </p:txBody>
      </p:sp>
    </p:spTree>
    <p:extLst>
      <p:ext uri="{BB962C8B-B14F-4D97-AF65-F5344CB8AC3E}">
        <p14:creationId xmlns:p14="http://schemas.microsoft.com/office/powerpoint/2010/main" val="22794402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38AAD58-E6E0-4BCB-A9F0-A59D64BAAB69}"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65822F-E27F-430C-99D5-82CABFC1B919}" type="slidenum">
              <a:rPr lang="tr-TR" smtClean="0"/>
              <a:t>‹#›</a:t>
            </a:fld>
            <a:endParaRPr lang="tr-TR"/>
          </a:p>
        </p:txBody>
      </p:sp>
    </p:spTree>
    <p:extLst>
      <p:ext uri="{BB962C8B-B14F-4D97-AF65-F5344CB8AC3E}">
        <p14:creationId xmlns:p14="http://schemas.microsoft.com/office/powerpoint/2010/main" val="23472879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38AAD58-E6E0-4BCB-A9F0-A59D64BAAB69}"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65822F-E27F-430C-99D5-82CABFC1B919}" type="slidenum">
              <a:rPr lang="tr-TR" smtClean="0"/>
              <a:t>‹#›</a:t>
            </a:fld>
            <a:endParaRPr lang="tr-TR"/>
          </a:p>
        </p:txBody>
      </p:sp>
    </p:spTree>
    <p:extLst>
      <p:ext uri="{BB962C8B-B14F-4D97-AF65-F5344CB8AC3E}">
        <p14:creationId xmlns:p14="http://schemas.microsoft.com/office/powerpoint/2010/main" val="738489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38AAD58-E6E0-4BCB-A9F0-A59D64BAAB69}"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65822F-E27F-430C-99D5-82CABFC1B919}" type="slidenum">
              <a:rPr lang="tr-TR" smtClean="0"/>
              <a:t>‹#›</a:t>
            </a:fld>
            <a:endParaRPr lang="tr-TR"/>
          </a:p>
        </p:txBody>
      </p:sp>
    </p:spTree>
    <p:extLst>
      <p:ext uri="{BB962C8B-B14F-4D97-AF65-F5344CB8AC3E}">
        <p14:creationId xmlns:p14="http://schemas.microsoft.com/office/powerpoint/2010/main" val="872781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38AAD58-E6E0-4BCB-A9F0-A59D64BAAB69}"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65822F-E27F-430C-99D5-82CABFC1B919}" type="slidenum">
              <a:rPr lang="tr-TR" smtClean="0"/>
              <a:t>‹#›</a:t>
            </a:fld>
            <a:endParaRPr lang="tr-TR"/>
          </a:p>
        </p:txBody>
      </p:sp>
    </p:spTree>
    <p:extLst>
      <p:ext uri="{BB962C8B-B14F-4D97-AF65-F5344CB8AC3E}">
        <p14:creationId xmlns:p14="http://schemas.microsoft.com/office/powerpoint/2010/main" val="2751584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38AAD58-E6E0-4BCB-A9F0-A59D64BAAB69}"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065822F-E27F-430C-99D5-82CABFC1B919}" type="slidenum">
              <a:rPr lang="tr-TR" smtClean="0"/>
              <a:t>‹#›</a:t>
            </a:fld>
            <a:endParaRPr lang="tr-TR"/>
          </a:p>
        </p:txBody>
      </p:sp>
    </p:spTree>
    <p:extLst>
      <p:ext uri="{BB962C8B-B14F-4D97-AF65-F5344CB8AC3E}">
        <p14:creationId xmlns:p14="http://schemas.microsoft.com/office/powerpoint/2010/main" val="2679512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38AAD58-E6E0-4BCB-A9F0-A59D64BAAB69}" type="datetimeFigureOut">
              <a:rPr lang="tr-TR" smtClean="0"/>
              <a:t>21.04.2020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065822F-E27F-430C-99D5-82CABFC1B919}" type="slidenum">
              <a:rPr lang="tr-TR" smtClean="0"/>
              <a:t>‹#›</a:t>
            </a:fld>
            <a:endParaRPr lang="tr-TR"/>
          </a:p>
        </p:txBody>
      </p:sp>
    </p:spTree>
    <p:extLst>
      <p:ext uri="{BB962C8B-B14F-4D97-AF65-F5344CB8AC3E}">
        <p14:creationId xmlns:p14="http://schemas.microsoft.com/office/powerpoint/2010/main" val="4255586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38AAD58-E6E0-4BCB-A9F0-A59D64BAAB69}" type="datetimeFigureOut">
              <a:rPr lang="tr-TR" smtClean="0"/>
              <a:t>21.04.2020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065822F-E27F-430C-99D5-82CABFC1B919}" type="slidenum">
              <a:rPr lang="tr-TR" smtClean="0"/>
              <a:t>‹#›</a:t>
            </a:fld>
            <a:endParaRPr lang="tr-TR"/>
          </a:p>
        </p:txBody>
      </p:sp>
    </p:spTree>
    <p:extLst>
      <p:ext uri="{BB962C8B-B14F-4D97-AF65-F5344CB8AC3E}">
        <p14:creationId xmlns:p14="http://schemas.microsoft.com/office/powerpoint/2010/main" val="2836174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8AAD58-E6E0-4BCB-A9F0-A59D64BAAB69}" type="datetimeFigureOut">
              <a:rPr lang="tr-TR" smtClean="0"/>
              <a:t>21.04.2020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065822F-E27F-430C-99D5-82CABFC1B919}" type="slidenum">
              <a:rPr lang="tr-TR" smtClean="0"/>
              <a:t>‹#›</a:t>
            </a:fld>
            <a:endParaRPr lang="tr-TR"/>
          </a:p>
        </p:txBody>
      </p:sp>
    </p:spTree>
    <p:extLst>
      <p:ext uri="{BB962C8B-B14F-4D97-AF65-F5344CB8AC3E}">
        <p14:creationId xmlns:p14="http://schemas.microsoft.com/office/powerpoint/2010/main" val="3208895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B38AAD58-E6E0-4BCB-A9F0-A59D64BAAB69}"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065822F-E27F-430C-99D5-82CABFC1B919}" type="slidenum">
              <a:rPr lang="tr-TR" smtClean="0"/>
              <a:t>‹#›</a:t>
            </a:fld>
            <a:endParaRPr lang="tr-TR"/>
          </a:p>
        </p:txBody>
      </p:sp>
    </p:spTree>
    <p:extLst>
      <p:ext uri="{BB962C8B-B14F-4D97-AF65-F5344CB8AC3E}">
        <p14:creationId xmlns:p14="http://schemas.microsoft.com/office/powerpoint/2010/main" val="2233338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B38AAD58-E6E0-4BCB-A9F0-A59D64BAAB69}"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065822F-E27F-430C-99D5-82CABFC1B919}" type="slidenum">
              <a:rPr lang="tr-TR" smtClean="0"/>
              <a:t>‹#›</a:t>
            </a:fld>
            <a:endParaRPr lang="tr-TR"/>
          </a:p>
        </p:txBody>
      </p:sp>
    </p:spTree>
    <p:extLst>
      <p:ext uri="{BB962C8B-B14F-4D97-AF65-F5344CB8AC3E}">
        <p14:creationId xmlns:p14="http://schemas.microsoft.com/office/powerpoint/2010/main" val="710471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38AAD58-E6E0-4BCB-A9F0-A59D64BAAB69}" type="datetimeFigureOut">
              <a:rPr lang="tr-TR" smtClean="0"/>
              <a:t>21.04.2020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065822F-E27F-430C-99D5-82CABFC1B919}" type="slidenum">
              <a:rPr lang="tr-TR" smtClean="0"/>
              <a:t>‹#›</a:t>
            </a:fld>
            <a:endParaRPr lang="tr-TR"/>
          </a:p>
        </p:txBody>
      </p:sp>
    </p:spTree>
    <p:extLst>
      <p:ext uri="{BB962C8B-B14F-4D97-AF65-F5344CB8AC3E}">
        <p14:creationId xmlns:p14="http://schemas.microsoft.com/office/powerpoint/2010/main" val="732562525"/>
      </p:ext>
    </p:extLst>
  </p:cSld>
  <p:clrMap bg1="dk1" tx1="lt1" bg2="dk2" tx2="lt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 id="214748372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normAutofit fontScale="90000"/>
          </a:bodyPr>
          <a:lstStyle/>
          <a:p>
            <a:r>
              <a:rPr lang="tr-TR" b="1" dirty="0"/>
              <a:t>5. TÜRKİYE İDMAN CEMİYETLERİ İTTİFAKI DÖNEMİ</a:t>
            </a:r>
            <a:br>
              <a:rPr lang="tr-TR" dirty="0"/>
            </a:br>
            <a:endParaRPr lang="tr-TR" dirty="0"/>
          </a:p>
        </p:txBody>
      </p:sp>
      <p:sp>
        <p:nvSpPr>
          <p:cNvPr id="5" name="İçerik Yer Tutucusu 4"/>
          <p:cNvSpPr>
            <a:spLocks noGrp="1"/>
          </p:cNvSpPr>
          <p:nvPr>
            <p:ph idx="1"/>
          </p:nvPr>
        </p:nvSpPr>
        <p:spPr/>
        <p:txBody>
          <a:bodyPr>
            <a:normAutofit/>
          </a:bodyPr>
          <a:lstStyle/>
          <a:p>
            <a:r>
              <a:rPr lang="tr-TR" dirty="0"/>
              <a:t>	Cumhuriyetin ilk yıllarında spor faaliyetleri, modern toplumu yaratma amacıyla ideal insanı yetiştirme ve ülke güvenliğini sağlamanın bir parçası olarak görülmüş, askeri amaçları gerçekleştirecek bir araç olarak değerlendirilmiştir (Atabeyoğlu, 2001, Fişek, 1983, Akın, 2004). </a:t>
            </a:r>
          </a:p>
          <a:p>
            <a:r>
              <a:rPr lang="tr-TR" dirty="0"/>
              <a:t>Beden eğitimi ve spor politikaları Cumhuriyetin kurucu ilkelerini benimsemiş bireyler yetiştirmek amacıyla uygulanmıştır (Türkmen, 2015). 1923 -1938 yılları arasında Atatürk’ün etkisi ile spora ve sporcuya önem verilmiş ve maddi destek sağlanmıştır. </a:t>
            </a:r>
          </a:p>
          <a:p>
            <a:endParaRPr lang="tr-TR" dirty="0"/>
          </a:p>
        </p:txBody>
      </p:sp>
    </p:spTree>
    <p:extLst>
      <p:ext uri="{BB962C8B-B14F-4D97-AF65-F5344CB8AC3E}">
        <p14:creationId xmlns:p14="http://schemas.microsoft.com/office/powerpoint/2010/main" val="25064378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7. BEDEN TERBİYESİ KANUNU</a:t>
            </a:r>
            <a:endParaRPr lang="tr-TR" dirty="0"/>
          </a:p>
        </p:txBody>
      </p:sp>
      <p:sp>
        <p:nvSpPr>
          <p:cNvPr id="3" name="İçerik Yer Tutucusu 2"/>
          <p:cNvSpPr>
            <a:spLocks noGrp="1"/>
          </p:cNvSpPr>
          <p:nvPr>
            <p:ph idx="1"/>
          </p:nvPr>
        </p:nvSpPr>
        <p:spPr/>
        <p:txBody>
          <a:bodyPr>
            <a:normAutofit/>
          </a:bodyPr>
          <a:lstStyle/>
          <a:p>
            <a:r>
              <a:rPr lang="tr-TR" dirty="0"/>
              <a:t>Yeni Cumhuriyet’in kurucusu Atatürk’ün modern toplumu yaratma düşüncesi, diğer sosyal yapıları etkilediği gibi sporu da etkilemiştir. </a:t>
            </a:r>
          </a:p>
          <a:p>
            <a:r>
              <a:rPr lang="tr-TR" dirty="0"/>
              <a:t>1938 yılında, Gençlik ve Spor Bayramı gösterilerinde konuşma yapan dönemin İçişleri Bakanı Şükrü Kaya, Atatürk’ün idealini  “…Türk çocuğunu, Türk gencini sağlam, gürbüz, neşeli, iyi huylu, işe savaşa, hülasa yaşamaya elverişli yüksek ve seçkin vasıflı birer insan olarak yetiştirmek…” olarak açıklamıştır (Atabeyoğlu, 2001).</a:t>
            </a:r>
          </a:p>
          <a:p>
            <a:r>
              <a:rPr lang="tr-TR" dirty="0"/>
              <a:t> </a:t>
            </a:r>
          </a:p>
        </p:txBody>
      </p:sp>
    </p:spTree>
    <p:extLst>
      <p:ext uri="{BB962C8B-B14F-4D97-AF65-F5344CB8AC3E}">
        <p14:creationId xmlns:p14="http://schemas.microsoft.com/office/powerpoint/2010/main" val="4111982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7. BEDEN TERBİYESİ KANUNU</a:t>
            </a:r>
            <a:endParaRPr lang="tr-TR" dirty="0"/>
          </a:p>
        </p:txBody>
      </p:sp>
      <p:sp>
        <p:nvSpPr>
          <p:cNvPr id="3" name="İçerik Yer Tutucusu 2"/>
          <p:cNvSpPr>
            <a:spLocks noGrp="1"/>
          </p:cNvSpPr>
          <p:nvPr>
            <p:ph idx="1"/>
          </p:nvPr>
        </p:nvSpPr>
        <p:spPr/>
        <p:txBody>
          <a:bodyPr>
            <a:normAutofit/>
          </a:bodyPr>
          <a:lstStyle/>
          <a:p>
            <a:r>
              <a:rPr lang="tr-TR" dirty="0"/>
              <a:t>İlk Beden Terbiyesi Genel Müdürlüğü’ne bir general getirilmiş, O da, spor mükellefiyetini II. Dünya Savaşı öncesi ortamın etkisiyle askeri bakış açısıyla yorumlamıştır.</a:t>
            </a:r>
          </a:p>
          <a:p>
            <a:r>
              <a:rPr lang="tr-TR" dirty="0"/>
              <a:t> 1940 yılında </a:t>
            </a:r>
            <a:r>
              <a:rPr lang="tr-TR" dirty="0" err="1"/>
              <a:t>BTK’nın</a:t>
            </a:r>
            <a:r>
              <a:rPr lang="tr-TR" dirty="0"/>
              <a:t> dördüncü maddesine dayanılarak yayınlanan bir kararname ile 12-45 yaş arası erkekler ve 12-30 yaş arası kadınların günde dört saat beden faaliyeti yapması zorunlu kılınmıştır. Kıyafet, bayrak ve flama genelgesi çıkarılmış, mükelleflere tüfek dağıtılarak mükellefler ordusu kurulmuştur. </a:t>
            </a:r>
          </a:p>
          <a:p>
            <a:endParaRPr lang="tr-TR" dirty="0"/>
          </a:p>
        </p:txBody>
      </p:sp>
    </p:spTree>
    <p:extLst>
      <p:ext uri="{BB962C8B-B14F-4D97-AF65-F5344CB8AC3E}">
        <p14:creationId xmlns:p14="http://schemas.microsoft.com/office/powerpoint/2010/main" val="5151652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7. BEDEN TERBİYESİ KANUNU</a:t>
            </a:r>
            <a:endParaRPr lang="tr-TR" dirty="0"/>
          </a:p>
        </p:txBody>
      </p:sp>
      <p:sp>
        <p:nvSpPr>
          <p:cNvPr id="3" name="İçerik Yer Tutucusu 2"/>
          <p:cNvSpPr>
            <a:spLocks noGrp="1"/>
          </p:cNvSpPr>
          <p:nvPr>
            <p:ph idx="1"/>
          </p:nvPr>
        </p:nvSpPr>
        <p:spPr/>
        <p:txBody>
          <a:bodyPr/>
          <a:lstStyle/>
          <a:p>
            <a:r>
              <a:rPr lang="tr-TR" dirty="0"/>
              <a:t>Bu dönemin spor politikaları savaş ortamından etkilenmiştir. Atatürk’ün “gürbüz ve savaşa elverişli” insan yetiştirme ideali, bu dönemin etkisini yansıtıyordu (Atabeyoğlu, 2001).</a:t>
            </a:r>
          </a:p>
          <a:p>
            <a:r>
              <a:rPr lang="tr-TR" dirty="0"/>
              <a:t> Savaşın bitmesiyle spor mükellefiyeti de önemini yitirmiş ve 1964 yılında Anayasa Mahkemesi </a:t>
            </a:r>
            <a:r>
              <a:rPr lang="tr-TR" dirty="0" err="1"/>
              <a:t>BTK’nın</a:t>
            </a:r>
            <a:r>
              <a:rPr lang="tr-TR" dirty="0"/>
              <a:t> ilgili maddesini iptal etmiştir (Fişek, 1985).  </a:t>
            </a:r>
          </a:p>
          <a:p>
            <a:endParaRPr lang="tr-TR" dirty="0"/>
          </a:p>
        </p:txBody>
      </p:sp>
    </p:spTree>
    <p:extLst>
      <p:ext uri="{BB962C8B-B14F-4D97-AF65-F5344CB8AC3E}">
        <p14:creationId xmlns:p14="http://schemas.microsoft.com/office/powerpoint/2010/main" val="3255048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5. TÜRKİYE İDMAN CEMİYETLERİ İTTİFAKI DÖNEMİ</a:t>
            </a:r>
            <a:br>
              <a:rPr lang="tr-TR" dirty="0"/>
            </a:br>
            <a:endParaRPr lang="tr-TR" dirty="0"/>
          </a:p>
        </p:txBody>
      </p:sp>
      <p:sp>
        <p:nvSpPr>
          <p:cNvPr id="3" name="İçerik Yer Tutucusu 2"/>
          <p:cNvSpPr>
            <a:spLocks noGrp="1"/>
          </p:cNvSpPr>
          <p:nvPr>
            <p:ph idx="1"/>
          </p:nvPr>
        </p:nvSpPr>
        <p:spPr/>
        <p:txBody>
          <a:bodyPr>
            <a:normAutofit/>
          </a:bodyPr>
          <a:lstStyle/>
          <a:p>
            <a:r>
              <a:rPr lang="tr-TR" dirty="0"/>
              <a:t>1922 yılında kurulan “Türkiye İdman Cemiyetleri İttifakı” (TİCİ) gönüllü spor birliği olarak kabul edilmektedir (Fişek, 1983). TİCİ, 16 Ocak 1924’te Bakanlar Kurulu Kararı ile kamu yararına dernek statüsüne alınmıştır. </a:t>
            </a:r>
          </a:p>
          <a:p>
            <a:r>
              <a:rPr lang="tr-TR" dirty="0"/>
              <a:t>1924 Paris Olimpiyatlarına sporcu gönderilmesi ve bu sporcuları yetiştirecek antrenörlerin yurt dışından getirtilmesi için </a:t>
            </a:r>
            <a:r>
              <a:rPr lang="tr-TR" dirty="0" err="1"/>
              <a:t>TİCİ’ye</a:t>
            </a:r>
            <a:r>
              <a:rPr lang="tr-TR" dirty="0"/>
              <a:t> 17.000 lira verilmiştir (Atabeyoğlu, 2001). </a:t>
            </a:r>
          </a:p>
          <a:p>
            <a:endParaRPr lang="tr-TR" dirty="0"/>
          </a:p>
        </p:txBody>
      </p:sp>
    </p:spTree>
    <p:extLst>
      <p:ext uri="{BB962C8B-B14F-4D97-AF65-F5344CB8AC3E}">
        <p14:creationId xmlns:p14="http://schemas.microsoft.com/office/powerpoint/2010/main" val="664917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5. TÜRKİYE İDMAN CEMİYETLERİ İTTİFAKI DÖNEMİ</a:t>
            </a:r>
            <a:endParaRPr lang="tr-TR" dirty="0"/>
          </a:p>
        </p:txBody>
      </p:sp>
      <p:sp>
        <p:nvSpPr>
          <p:cNvPr id="3" name="İçerik Yer Tutucusu 2"/>
          <p:cNvSpPr>
            <a:spLocks noGrp="1"/>
          </p:cNvSpPr>
          <p:nvPr>
            <p:ph idx="1"/>
          </p:nvPr>
        </p:nvSpPr>
        <p:spPr/>
        <p:txBody>
          <a:bodyPr>
            <a:normAutofit/>
          </a:bodyPr>
          <a:lstStyle/>
          <a:p>
            <a:r>
              <a:rPr lang="tr-TR" dirty="0" err="1"/>
              <a:t>TİCİ’nin</a:t>
            </a:r>
            <a:r>
              <a:rPr lang="tr-TR" dirty="0"/>
              <a:t> 1924 kongresinde kabul edilen yönetmeliğinin görevlere ilişkin ilk maddesi, “amatörlüğü (</a:t>
            </a:r>
            <a:r>
              <a:rPr lang="tr-TR" dirty="0" err="1"/>
              <a:t>heveskârlığı</a:t>
            </a:r>
            <a:r>
              <a:rPr lang="tr-TR" dirty="0"/>
              <a:t>) tertip ve himaye etmek, profesyonel futbolculuğu da murakabe (kontrol) etmek” olarak düzenlenmiştir (Tayga,1990). </a:t>
            </a:r>
          </a:p>
          <a:p>
            <a:r>
              <a:rPr lang="tr-TR" dirty="0"/>
              <a:t>Türk sporunda amatör profesyonel tartışması hep olmuştur. Ancak profesyonel sporun özellikle de profesyonel futbolun ağırlığı ileride kendisini hissettirecektir. 1922-1927 yılları arasında dört kez yapılan TİCİ kongrelerinde atletizm, atıcılık, eskrim, boks, binicilik, bisiklet, tenis, denizcilik, futbol, güreş ve hokey federasyon başkanlıkları için seçimler yapılmıştır (Tayga, 1990). 1933 yılında TİCİ tarafından, </a:t>
            </a:r>
            <a:r>
              <a:rPr lang="tr-TR" dirty="0" err="1"/>
              <a:t>Cimmnastik</a:t>
            </a:r>
            <a:r>
              <a:rPr lang="tr-TR" dirty="0"/>
              <a:t> Oyun ve Spor Binaları İnşa ve Tesisi İçin Rehber kitabı yayınlanmış, spor tesislerinin köylere kadar yaygınlaştırılması politika haline gelmiştir (Atabeyoğlu, 1989). </a:t>
            </a:r>
          </a:p>
          <a:p>
            <a:endParaRPr lang="tr-TR" dirty="0"/>
          </a:p>
        </p:txBody>
      </p:sp>
    </p:spTree>
    <p:extLst>
      <p:ext uri="{BB962C8B-B14F-4D97-AF65-F5344CB8AC3E}">
        <p14:creationId xmlns:p14="http://schemas.microsoft.com/office/powerpoint/2010/main" val="2240155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6. TÜRK SPOR KURUMU DÖNEMİ</a:t>
            </a:r>
            <a:br>
              <a:rPr lang="tr-TR" dirty="0"/>
            </a:br>
            <a:endParaRPr lang="tr-TR" dirty="0"/>
          </a:p>
        </p:txBody>
      </p:sp>
      <p:sp>
        <p:nvSpPr>
          <p:cNvPr id="3" name="İçerik Yer Tutucusu 2"/>
          <p:cNvSpPr>
            <a:spLocks noGrp="1"/>
          </p:cNvSpPr>
          <p:nvPr>
            <p:ph idx="1"/>
          </p:nvPr>
        </p:nvSpPr>
        <p:spPr/>
        <p:txBody>
          <a:bodyPr>
            <a:normAutofit/>
          </a:bodyPr>
          <a:lstStyle/>
          <a:p>
            <a:pPr algn="just"/>
            <a:r>
              <a:rPr lang="tr-TR" dirty="0"/>
              <a:t>	Alman Dr. Carl </a:t>
            </a:r>
            <a:r>
              <a:rPr lang="tr-TR" dirty="0" err="1"/>
              <a:t>Diem</a:t>
            </a:r>
            <a:r>
              <a:rPr lang="tr-TR" dirty="0"/>
              <a:t> Türkiye’ye 1933 yılında çağrılmış, hazırladığı rapor doğrultusunda 1936 yılında “Türk Spor Kurumu” (TSK) kurulmuştur. Böylece amatör spor kulüpleri temsilcilerinin yönettiği TİCİ kapatılmış, TSK onun yerini almıştır (Atabeyoğlu, 2001).</a:t>
            </a:r>
          </a:p>
          <a:p>
            <a:pPr algn="just"/>
            <a:r>
              <a:rPr lang="tr-TR" dirty="0"/>
              <a:t> TSK, “yurtta sporun yükselmesine ve yayılmasına çalışmak, spor kulübü ve spor alanlarının kurulmasını sağlamayı” başlıca görevi kabul etmiştir (Tayga,1990). </a:t>
            </a:r>
          </a:p>
          <a:p>
            <a:pPr algn="just"/>
            <a:r>
              <a:rPr lang="tr-TR" dirty="0"/>
              <a:t> TSK, modern sporların yanında eski milli sporlarımızın gelişmesi için çalışmış, spor alanlarını inşa etmeyi planlama ve her ilde en az iki, her ilçede bir spor kulübü kurarak sporu tüm ülkeye yayma düşüncesini benimsemiştir (Tayga, 1990). </a:t>
            </a:r>
          </a:p>
        </p:txBody>
      </p:sp>
    </p:spTree>
    <p:extLst>
      <p:ext uri="{BB962C8B-B14F-4D97-AF65-F5344CB8AC3E}">
        <p14:creationId xmlns:p14="http://schemas.microsoft.com/office/powerpoint/2010/main" val="326010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6. TÜRK SPOR KURUMU DÖNEMİ</a:t>
            </a:r>
            <a:endParaRPr lang="tr-TR" dirty="0"/>
          </a:p>
        </p:txBody>
      </p:sp>
      <p:sp>
        <p:nvSpPr>
          <p:cNvPr id="3" name="İçerik Yer Tutucusu 2"/>
          <p:cNvSpPr>
            <a:spLocks noGrp="1"/>
          </p:cNvSpPr>
          <p:nvPr>
            <p:ph idx="1"/>
          </p:nvPr>
        </p:nvSpPr>
        <p:spPr/>
        <p:txBody>
          <a:bodyPr/>
          <a:lstStyle/>
          <a:p>
            <a:pPr algn="just"/>
            <a:r>
              <a:rPr lang="tr-TR" dirty="0"/>
              <a:t>Dağcılık ve kayak sporlarının yayılması için Uludağ, Ilgaz ve Elmadağ’da dağ evi kurulması için çalışmalara başlanmıştır. </a:t>
            </a:r>
          </a:p>
          <a:p>
            <a:pPr algn="just"/>
            <a:r>
              <a:rPr lang="tr-TR" dirty="0"/>
              <a:t>TİCİ döneminde, 1923 yılında lisanslı sporcu sayısı 827 kişi, 1928 yılında 6380 kişi, 1933 yılında 10450 kişi iken, TSK kurulduktan sonra, 1938 yılında bu sayı 27631 kişiye yükselmiştir (Tayga, 1990). </a:t>
            </a:r>
          </a:p>
          <a:p>
            <a:pPr algn="just"/>
            <a:r>
              <a:rPr lang="tr-TR" dirty="0"/>
              <a:t>TSK döneminde, futbol, atletizm, güreş, su sporları, kayak ve dağcılık, binicilik, atıcılık, tenis–basketbol-voleybol, eskrim ve bisiklet federasyonlarına yeni başkanlar seçilmiştir. </a:t>
            </a:r>
          </a:p>
          <a:p>
            <a:pPr algn="just"/>
            <a:endParaRPr lang="tr-TR" dirty="0"/>
          </a:p>
          <a:p>
            <a:endParaRPr lang="tr-TR" dirty="0"/>
          </a:p>
        </p:txBody>
      </p:sp>
    </p:spTree>
    <p:extLst>
      <p:ext uri="{BB962C8B-B14F-4D97-AF65-F5344CB8AC3E}">
        <p14:creationId xmlns:p14="http://schemas.microsoft.com/office/powerpoint/2010/main" val="3869719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7. BEDEN TERBİYESİ KANUNU </a:t>
            </a:r>
            <a:br>
              <a:rPr lang="tr-TR" dirty="0"/>
            </a:br>
            <a:endParaRPr lang="tr-TR" dirty="0"/>
          </a:p>
        </p:txBody>
      </p:sp>
      <p:sp>
        <p:nvSpPr>
          <p:cNvPr id="3" name="İçerik Yer Tutucusu 2"/>
          <p:cNvSpPr>
            <a:spLocks noGrp="1"/>
          </p:cNvSpPr>
          <p:nvPr>
            <p:ph idx="1"/>
          </p:nvPr>
        </p:nvSpPr>
        <p:spPr/>
        <p:txBody>
          <a:bodyPr>
            <a:normAutofit/>
          </a:bodyPr>
          <a:lstStyle/>
          <a:p>
            <a:r>
              <a:rPr lang="tr-TR" dirty="0"/>
              <a:t>	TSK’nın bir genelgesi ile bütün sporcular CHP’ye üye yapılmıştır. Ancak CHP’nin sporla bu kadar iç içe olması rahatsızlık yaratmıştır. </a:t>
            </a:r>
          </a:p>
          <a:p>
            <a:r>
              <a:rPr lang="tr-TR" dirty="0"/>
              <a:t>İkinci kez Türkiye’ye çağırılan Dr. Carl </a:t>
            </a:r>
            <a:r>
              <a:rPr lang="tr-TR" dirty="0" err="1"/>
              <a:t>Diem’in</a:t>
            </a:r>
            <a:r>
              <a:rPr lang="tr-TR" dirty="0"/>
              <a:t> katkısıyla yeni bir spor yönetim modeli hazırlanmıştır. Bu model doğrultusunda hazırlanan 3530 Sayılı Beden Terbiyesi Kanunu (BTK), Atatürk’ün de isteği ile 29 Haziran 1938’de Türkiye Büyük Millet Meclisi’nde (TBMM) kabul edilmiştir. </a:t>
            </a:r>
          </a:p>
          <a:p>
            <a:r>
              <a:rPr lang="tr-TR" dirty="0"/>
              <a:t>Bu kanunla Başbakanlığa bağlı Beden Terbiyesi Genel Müdürlüğü kurulmuştur (Atabeyoğlu, 2001). </a:t>
            </a:r>
          </a:p>
        </p:txBody>
      </p:sp>
    </p:spTree>
    <p:extLst>
      <p:ext uri="{BB962C8B-B14F-4D97-AF65-F5344CB8AC3E}">
        <p14:creationId xmlns:p14="http://schemas.microsoft.com/office/powerpoint/2010/main" val="3193646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7. BEDEN TERBİYESİ KANUNU</a:t>
            </a:r>
            <a:endParaRPr lang="tr-TR" dirty="0"/>
          </a:p>
        </p:txBody>
      </p:sp>
      <p:sp>
        <p:nvSpPr>
          <p:cNvPr id="3" name="İçerik Yer Tutucusu 2"/>
          <p:cNvSpPr>
            <a:spLocks noGrp="1"/>
          </p:cNvSpPr>
          <p:nvPr>
            <p:ph idx="1"/>
          </p:nvPr>
        </p:nvSpPr>
        <p:spPr/>
        <p:txBody>
          <a:bodyPr>
            <a:normAutofit/>
          </a:bodyPr>
          <a:lstStyle/>
          <a:p>
            <a:r>
              <a:rPr lang="tr-TR" dirty="0" err="1"/>
              <a:t>BTK’nın</a:t>
            </a:r>
            <a:r>
              <a:rPr lang="tr-TR" dirty="0"/>
              <a:t> birinci maddesinde Beden Terbiyesi Genel Müdürlüğü’nün görevi “yurttaşın fizik ve moral kabiliyetlerinin ulusal ve inkılapçı amaçlara göre gelişimini sağlayan oyun, </a:t>
            </a:r>
            <a:r>
              <a:rPr lang="tr-TR" dirty="0" err="1"/>
              <a:t>cimnastik</a:t>
            </a:r>
            <a:r>
              <a:rPr lang="tr-TR" dirty="0"/>
              <a:t> ve spor faaliyetlerini sevk ve idare etmek” olarak belirtilmiştir.  </a:t>
            </a:r>
          </a:p>
          <a:p>
            <a:r>
              <a:rPr lang="tr-TR" dirty="0"/>
              <a:t>Bu kanun ile spor yönetimi tam anlamıyla devlet yönetimi altına girmiştir. Atatürk, BTK ile spor yönetiminin devlet kontrolüne geçmesini çok olumlu karşılamış ve 1 Kasım 1938’de TBMM’de Başbakan Celal Bayar tarafından okunan söylevinde “Türk gençliğinin kültürde olduğu gibi spor sahalarında da idealine ulaşması için yüksek </a:t>
            </a:r>
            <a:r>
              <a:rPr lang="tr-TR" dirty="0" err="1"/>
              <a:t>Kamutay’ın</a:t>
            </a:r>
            <a:r>
              <a:rPr lang="tr-TR" dirty="0"/>
              <a:t> (Meclis’in) kabul ettiği Beden Terbiyesi Kanunu’nun tatbikata geçildiğini görmekle memnunum…” demiştir (Atabeyoğlu, 1989). </a:t>
            </a:r>
          </a:p>
          <a:p>
            <a:endParaRPr lang="tr-TR" dirty="0"/>
          </a:p>
          <a:p>
            <a:endParaRPr lang="tr-TR" dirty="0"/>
          </a:p>
        </p:txBody>
      </p:sp>
    </p:spTree>
    <p:extLst>
      <p:ext uri="{BB962C8B-B14F-4D97-AF65-F5344CB8AC3E}">
        <p14:creationId xmlns:p14="http://schemas.microsoft.com/office/powerpoint/2010/main" val="1245508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7. BEDEN TERBİYESİ KANUNU</a:t>
            </a:r>
            <a:endParaRPr lang="tr-TR" dirty="0"/>
          </a:p>
        </p:txBody>
      </p:sp>
      <p:sp>
        <p:nvSpPr>
          <p:cNvPr id="3" name="İçerik Yer Tutucusu 2"/>
          <p:cNvSpPr>
            <a:spLocks noGrp="1"/>
          </p:cNvSpPr>
          <p:nvPr>
            <p:ph idx="1"/>
          </p:nvPr>
        </p:nvSpPr>
        <p:spPr/>
        <p:txBody>
          <a:bodyPr/>
          <a:lstStyle/>
          <a:p>
            <a:r>
              <a:rPr lang="tr-TR" dirty="0"/>
              <a:t>Atatürk kendisi sporu sevdiği gibi, bütün vatandaşların spor yapmasını teşvik etmiş ve her yaştan bireye beden terbiyesi verilmesi gerektiğini düşünmüştü. Bu düşünce onun döneminde çıkarılan kanunlara yansımış, devletin spor ile ilgili uygulamalarını etkilemiştir (Tayga, 1990).</a:t>
            </a:r>
          </a:p>
          <a:p>
            <a:r>
              <a:rPr lang="tr-TR" dirty="0"/>
              <a:t>BTK döneminde, atletizm, bisiklet, güreş, futbol, su sporları, dağcılık ve kış sporları, eskrim ve jimnastik, atıcılık ve spor oyunları (tenisi hentbol, basketbol, voleybol) olmak üzere dokuz federasyon kurulmuştur (Tayga,1990). Bu dönemin spor politikası, genç Cumhuriyetin ideallerini yansıtan, yurttaşın ulusal ve inkılapçı amaçlara göre gelişimini sağlama amacı üzerine kurulmuştur (BTK, 1938). </a:t>
            </a:r>
          </a:p>
          <a:p>
            <a:endParaRPr lang="tr-TR" dirty="0"/>
          </a:p>
          <a:p>
            <a:endParaRPr lang="tr-TR" dirty="0"/>
          </a:p>
        </p:txBody>
      </p:sp>
    </p:spTree>
    <p:extLst>
      <p:ext uri="{BB962C8B-B14F-4D97-AF65-F5344CB8AC3E}">
        <p14:creationId xmlns:p14="http://schemas.microsoft.com/office/powerpoint/2010/main" val="6105497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7. BEDEN TERBİYESİ KANUNU</a:t>
            </a:r>
            <a:endParaRPr lang="tr-TR" dirty="0"/>
          </a:p>
        </p:txBody>
      </p:sp>
      <p:sp>
        <p:nvSpPr>
          <p:cNvPr id="3" name="İçerik Yer Tutucusu 2"/>
          <p:cNvSpPr>
            <a:spLocks noGrp="1"/>
          </p:cNvSpPr>
          <p:nvPr>
            <p:ph idx="1"/>
          </p:nvPr>
        </p:nvSpPr>
        <p:spPr/>
        <p:txBody>
          <a:bodyPr>
            <a:normAutofit/>
          </a:bodyPr>
          <a:lstStyle/>
          <a:p>
            <a:r>
              <a:rPr lang="tr-TR" dirty="0"/>
              <a:t>Bu kanun ile sporun yönetimi tam anlamıyla devlete geçmiştir. Bu kanunun dördüncü maddesi ile “gençlere kulüplere girme” ve spor yapma zorunluluğu ile ilerde uygulaması tartışmalı hale gelecek olan bütün vatandaşlara “spor mükellefiyeti altında bulunma” koşulu getirilmiştir (Fişek,1985; Atabeyoğlu, 2001). </a:t>
            </a:r>
          </a:p>
          <a:p>
            <a:r>
              <a:rPr lang="tr-TR" dirty="0" err="1"/>
              <a:t>BTK’nın</a:t>
            </a:r>
            <a:r>
              <a:rPr lang="tr-TR" dirty="0"/>
              <a:t> yürürlükte olduğu dönemde, spor eğitim aracı olarak ele alınmış, halkı ve gençliği spor yapmaya yöneltecek faaliyetler gerçekleştirilmiştir (Acar, 1993).</a:t>
            </a:r>
          </a:p>
          <a:p>
            <a:endParaRPr lang="tr-TR" dirty="0"/>
          </a:p>
        </p:txBody>
      </p:sp>
    </p:spTree>
    <p:extLst>
      <p:ext uri="{BB962C8B-B14F-4D97-AF65-F5344CB8AC3E}">
        <p14:creationId xmlns:p14="http://schemas.microsoft.com/office/powerpoint/2010/main" val="2047565000"/>
      </p:ext>
    </p:extLst>
  </p:cSld>
  <p:clrMapOvr>
    <a:masterClrMapping/>
  </p:clrMapOvr>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14</TotalTime>
  <Words>829</Words>
  <Application>Microsoft Office PowerPoint</Application>
  <PresentationFormat>Geniş ekran</PresentationFormat>
  <Paragraphs>40</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Trebuchet MS</vt:lpstr>
      <vt:lpstr>Wingdings 3</vt:lpstr>
      <vt:lpstr>Kristal</vt:lpstr>
      <vt:lpstr>5. TÜRKİYE İDMAN CEMİYETLERİ İTTİFAKI DÖNEMİ </vt:lpstr>
      <vt:lpstr>5. TÜRKİYE İDMAN CEMİYETLERİ İTTİFAKI DÖNEMİ </vt:lpstr>
      <vt:lpstr>5. TÜRKİYE İDMAN CEMİYETLERİ İTTİFAKI DÖNEMİ</vt:lpstr>
      <vt:lpstr>6. TÜRK SPOR KURUMU DÖNEMİ </vt:lpstr>
      <vt:lpstr>6. TÜRK SPOR KURUMU DÖNEMİ</vt:lpstr>
      <vt:lpstr>7. BEDEN TERBİYESİ KANUNU  </vt:lpstr>
      <vt:lpstr>7. BEDEN TERBİYESİ KANUNU</vt:lpstr>
      <vt:lpstr>7. BEDEN TERBİYESİ KANUNU</vt:lpstr>
      <vt:lpstr>7. BEDEN TERBİYESİ KANUNU</vt:lpstr>
      <vt:lpstr>7. BEDEN TERBİYESİ KANUNU</vt:lpstr>
      <vt:lpstr>7. BEDEN TERBİYESİ KANUNU</vt:lpstr>
      <vt:lpstr>7. BEDEN TERBİYESİ KANUNU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TÜRKİYE İDMAN CEMİYETLERİ İTTİFAKI DÖNEMİ </dc:title>
  <dc:creator>Oğuz Özbek</dc:creator>
  <cp:lastModifiedBy>Oguz.Ozbek</cp:lastModifiedBy>
  <cp:revision>3</cp:revision>
  <dcterms:created xsi:type="dcterms:W3CDTF">2017-11-23T18:52:56Z</dcterms:created>
  <dcterms:modified xsi:type="dcterms:W3CDTF">2020-04-21T08:21:41Z</dcterms:modified>
</cp:coreProperties>
</file>