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4" r:id="rId3"/>
    <p:sldId id="257" r:id="rId4"/>
    <p:sldId id="260" r:id="rId5"/>
    <p:sldId id="258" r:id="rId6"/>
    <p:sldId id="259" r:id="rId7"/>
    <p:sldId id="261" r:id="rId8"/>
    <p:sldId id="262" r:id="rId9"/>
    <p:sldId id="263"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8A85BD10-5433-4069-A994-08B2C34F9ACD}"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7A9D1AF9-0A06-4E83-9971-42069F8D2723}">
      <dgm:prSet/>
      <dgm:spPr/>
      <dgm:t>
        <a:bodyPr/>
        <a:lstStyle/>
        <a:p>
          <a:r>
            <a:rPr lang="tr-TR"/>
            <a:t>Hançerlioğlu, O. (1986) Toplumbilim Sözlüğü, İstanbul: Remzi Kitabevi </a:t>
          </a:r>
          <a:endParaRPr lang="en-US"/>
        </a:p>
      </dgm:t>
    </dgm:pt>
    <dgm:pt modelId="{D3CE2F8B-66BB-4FF8-BAD4-477BE234233C}" type="parTrans" cxnId="{D1875A6B-D6A7-4743-A289-0AF4899287B1}">
      <dgm:prSet/>
      <dgm:spPr/>
      <dgm:t>
        <a:bodyPr/>
        <a:lstStyle/>
        <a:p>
          <a:endParaRPr lang="en-US"/>
        </a:p>
      </dgm:t>
    </dgm:pt>
    <dgm:pt modelId="{589CA2CC-49DD-4540-B1CC-A562DA8A2BFA}" type="sibTrans" cxnId="{D1875A6B-D6A7-4743-A289-0AF4899287B1}">
      <dgm:prSet/>
      <dgm:spPr/>
      <dgm:t>
        <a:bodyPr/>
        <a:lstStyle/>
        <a:p>
          <a:endParaRPr lang="en-US"/>
        </a:p>
      </dgm:t>
    </dgm:pt>
    <dgm:pt modelId="{444CA68A-1D79-4541-B933-149B80E7EED7}">
      <dgm:prSet/>
      <dgm:spPr/>
      <dgm:t>
        <a:bodyPr/>
        <a:lstStyle/>
        <a:p>
          <a:r>
            <a:rPr lang="tr-TR"/>
            <a:t>Macionis, J.J. (2008) Sociology. Twelth  Edition. New Jersey, USA: Pearson Education Inc. </a:t>
          </a:r>
          <a:endParaRPr lang="en-US"/>
        </a:p>
      </dgm:t>
    </dgm:pt>
    <dgm:pt modelId="{AF0BEC5A-2953-41DD-819C-109FDAB18632}" type="parTrans" cxnId="{64721FC9-B14C-42D6-A914-BA1E1D2B9A09}">
      <dgm:prSet/>
      <dgm:spPr/>
      <dgm:t>
        <a:bodyPr/>
        <a:lstStyle/>
        <a:p>
          <a:endParaRPr lang="en-US"/>
        </a:p>
      </dgm:t>
    </dgm:pt>
    <dgm:pt modelId="{AA9FDB7E-ED27-49F1-967F-A57B897D501F}" type="sibTrans" cxnId="{64721FC9-B14C-42D6-A914-BA1E1D2B9A09}">
      <dgm:prSet/>
      <dgm:spPr/>
      <dgm:t>
        <a:bodyPr/>
        <a:lstStyle/>
        <a:p>
          <a:endParaRPr lang="en-US"/>
        </a:p>
      </dgm:t>
    </dgm:pt>
    <dgm:pt modelId="{3B1AA90A-9C25-46EB-BDC1-80C38BB881F0}">
      <dgm:prSet/>
      <dgm:spPr/>
      <dgm:t>
        <a:bodyPr/>
        <a:lstStyle/>
        <a:p>
          <a:r>
            <a:rPr lang="tr-TR"/>
            <a:t>Turner, J. H. (1978) Sociology. Santa Monica, California: Goodyear Company, Inc. </a:t>
          </a:r>
          <a:endParaRPr lang="en-US"/>
        </a:p>
      </dgm:t>
    </dgm:pt>
    <dgm:pt modelId="{4D24444B-F08B-4F6F-9836-4F49A66BC182}" type="parTrans" cxnId="{E52CFEA2-DCF6-404B-BF8B-859960D620AC}">
      <dgm:prSet/>
      <dgm:spPr/>
      <dgm:t>
        <a:bodyPr/>
        <a:lstStyle/>
        <a:p>
          <a:endParaRPr lang="en-US"/>
        </a:p>
      </dgm:t>
    </dgm:pt>
    <dgm:pt modelId="{B95EC7AB-652A-4423-82B6-3307414B0211}" type="sibTrans" cxnId="{E52CFEA2-DCF6-404B-BF8B-859960D620AC}">
      <dgm:prSet/>
      <dgm:spPr/>
      <dgm:t>
        <a:bodyPr/>
        <a:lstStyle/>
        <a:p>
          <a:endParaRPr lang="en-US"/>
        </a:p>
      </dgm:t>
    </dgm:pt>
    <dgm:pt modelId="{0A525C70-9097-4C9A-8F0B-53AA5FB49177}">
      <dgm:prSet/>
      <dgm:spPr/>
      <dgm:t>
        <a:bodyPr/>
        <a:lstStyle/>
        <a:p>
          <a:r>
            <a:rPr lang="tr-TR"/>
            <a:t>Turner, B. (1997) Eşitlik. Ankara: Dost Kitabevi Yayınları.</a:t>
          </a:r>
          <a:endParaRPr lang="en-US"/>
        </a:p>
      </dgm:t>
    </dgm:pt>
    <dgm:pt modelId="{DF5F8420-AE3E-43FE-BAAA-C4A64B4ED8DB}" type="parTrans" cxnId="{FAC4E313-3536-40A2-959B-FECB709398D6}">
      <dgm:prSet/>
      <dgm:spPr/>
      <dgm:t>
        <a:bodyPr/>
        <a:lstStyle/>
        <a:p>
          <a:endParaRPr lang="en-US"/>
        </a:p>
      </dgm:t>
    </dgm:pt>
    <dgm:pt modelId="{39529F3A-6BEC-4A1E-9631-2F6D2134441B}" type="sibTrans" cxnId="{FAC4E313-3536-40A2-959B-FECB709398D6}">
      <dgm:prSet/>
      <dgm:spPr/>
      <dgm:t>
        <a:bodyPr/>
        <a:lstStyle/>
        <a:p>
          <a:endParaRPr lang="en-US"/>
        </a:p>
      </dgm:t>
    </dgm:pt>
    <dgm:pt modelId="{31987951-FCEB-4BB3-8128-F3D7FE85B160}" type="pres">
      <dgm:prSet presAssocID="{8A85BD10-5433-4069-A994-08B2C34F9ACD}" presName="root" presStyleCnt="0">
        <dgm:presLayoutVars>
          <dgm:dir/>
          <dgm:resizeHandles val="exact"/>
        </dgm:presLayoutVars>
      </dgm:prSet>
      <dgm:spPr/>
    </dgm:pt>
    <dgm:pt modelId="{5AFCC5C5-F6AE-4A88-A99D-679E9CC22037}" type="pres">
      <dgm:prSet presAssocID="{7A9D1AF9-0A06-4E83-9971-42069F8D2723}" presName="compNode" presStyleCnt="0"/>
      <dgm:spPr/>
    </dgm:pt>
    <dgm:pt modelId="{A2EC4984-A57E-4355-BEE6-5791F15AA5BA}" type="pres">
      <dgm:prSet presAssocID="{7A9D1AF9-0A06-4E83-9971-42069F8D2723}" presName="bgRect" presStyleLbl="bgShp" presStyleIdx="0" presStyleCnt="4"/>
      <dgm:spPr/>
    </dgm:pt>
    <dgm:pt modelId="{308CD80C-E5B2-4D03-83D6-AAB6A5953292}" type="pres">
      <dgm:prSet presAssocID="{7A9D1AF9-0A06-4E83-9971-42069F8D2723}"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keleton"/>
        </a:ext>
      </dgm:extLst>
    </dgm:pt>
    <dgm:pt modelId="{816BC712-BDD4-4AEA-A5AC-84C5DD840FFC}" type="pres">
      <dgm:prSet presAssocID="{7A9D1AF9-0A06-4E83-9971-42069F8D2723}" presName="spaceRect" presStyleCnt="0"/>
      <dgm:spPr/>
    </dgm:pt>
    <dgm:pt modelId="{4BE4476D-10CD-49D0-B8D1-BB39A25A0122}" type="pres">
      <dgm:prSet presAssocID="{7A9D1AF9-0A06-4E83-9971-42069F8D2723}" presName="parTx" presStyleLbl="revTx" presStyleIdx="0" presStyleCnt="4">
        <dgm:presLayoutVars>
          <dgm:chMax val="0"/>
          <dgm:chPref val="0"/>
        </dgm:presLayoutVars>
      </dgm:prSet>
      <dgm:spPr/>
    </dgm:pt>
    <dgm:pt modelId="{54A28726-1726-4C79-95F2-1E5F595895BE}" type="pres">
      <dgm:prSet presAssocID="{589CA2CC-49DD-4540-B1CC-A562DA8A2BFA}" presName="sibTrans" presStyleCnt="0"/>
      <dgm:spPr/>
    </dgm:pt>
    <dgm:pt modelId="{76EDCC80-D065-4D14-8332-D53740C38C61}" type="pres">
      <dgm:prSet presAssocID="{444CA68A-1D79-4541-B933-149B80E7EED7}" presName="compNode" presStyleCnt="0"/>
      <dgm:spPr/>
    </dgm:pt>
    <dgm:pt modelId="{F42748C0-6A6F-4D8E-8935-74210346BAD7}" type="pres">
      <dgm:prSet presAssocID="{444CA68A-1D79-4541-B933-149B80E7EED7}" presName="bgRect" presStyleLbl="bgShp" presStyleIdx="1" presStyleCnt="4"/>
      <dgm:spPr/>
    </dgm:pt>
    <dgm:pt modelId="{6C1303FE-F6DE-4983-952F-9F2A0D380FEE}" type="pres">
      <dgm:prSet presAssocID="{444CA68A-1D79-4541-B933-149B80E7EED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6A6DC546-06DE-4782-BD24-14048FAD9D72}" type="pres">
      <dgm:prSet presAssocID="{444CA68A-1D79-4541-B933-149B80E7EED7}" presName="spaceRect" presStyleCnt="0"/>
      <dgm:spPr/>
    </dgm:pt>
    <dgm:pt modelId="{C18EA539-BBF3-4327-9DEC-9F49E41ACE8A}" type="pres">
      <dgm:prSet presAssocID="{444CA68A-1D79-4541-B933-149B80E7EED7}" presName="parTx" presStyleLbl="revTx" presStyleIdx="1" presStyleCnt="4">
        <dgm:presLayoutVars>
          <dgm:chMax val="0"/>
          <dgm:chPref val="0"/>
        </dgm:presLayoutVars>
      </dgm:prSet>
      <dgm:spPr/>
    </dgm:pt>
    <dgm:pt modelId="{EE9DBEE1-92CB-43E5-AB87-A37B21E1ABD7}" type="pres">
      <dgm:prSet presAssocID="{AA9FDB7E-ED27-49F1-967F-A57B897D501F}" presName="sibTrans" presStyleCnt="0"/>
      <dgm:spPr/>
    </dgm:pt>
    <dgm:pt modelId="{F1768AEB-0D27-493F-99E1-753F50FAB723}" type="pres">
      <dgm:prSet presAssocID="{3B1AA90A-9C25-46EB-BDC1-80C38BB881F0}" presName="compNode" presStyleCnt="0"/>
      <dgm:spPr/>
    </dgm:pt>
    <dgm:pt modelId="{6A65CB17-CF0F-4F0C-BC97-4C290617C372}" type="pres">
      <dgm:prSet presAssocID="{3B1AA90A-9C25-46EB-BDC1-80C38BB881F0}" presName="bgRect" presStyleLbl="bgShp" presStyleIdx="2" presStyleCnt="4"/>
      <dgm:spPr/>
    </dgm:pt>
    <dgm:pt modelId="{4E41AD7C-164D-4649-B27C-E8CB3FC92CA5}" type="pres">
      <dgm:prSet presAssocID="{3B1AA90A-9C25-46EB-BDC1-80C38BB881F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Office Worker"/>
        </a:ext>
      </dgm:extLst>
    </dgm:pt>
    <dgm:pt modelId="{38080317-68A0-4255-86D9-4A8D04F72F07}" type="pres">
      <dgm:prSet presAssocID="{3B1AA90A-9C25-46EB-BDC1-80C38BB881F0}" presName="spaceRect" presStyleCnt="0"/>
      <dgm:spPr/>
    </dgm:pt>
    <dgm:pt modelId="{A24D0687-5569-45E7-AC3C-443E4E467778}" type="pres">
      <dgm:prSet presAssocID="{3B1AA90A-9C25-46EB-BDC1-80C38BB881F0}" presName="parTx" presStyleLbl="revTx" presStyleIdx="2" presStyleCnt="4">
        <dgm:presLayoutVars>
          <dgm:chMax val="0"/>
          <dgm:chPref val="0"/>
        </dgm:presLayoutVars>
      </dgm:prSet>
      <dgm:spPr/>
    </dgm:pt>
    <dgm:pt modelId="{A60009DA-24A6-4C40-9EDB-2D3F5C23F8A1}" type="pres">
      <dgm:prSet presAssocID="{B95EC7AB-652A-4423-82B6-3307414B0211}" presName="sibTrans" presStyleCnt="0"/>
      <dgm:spPr/>
    </dgm:pt>
    <dgm:pt modelId="{B63562DC-3F21-41F2-8CF1-5BA806D879EF}" type="pres">
      <dgm:prSet presAssocID="{0A525C70-9097-4C9A-8F0B-53AA5FB49177}" presName="compNode" presStyleCnt="0"/>
      <dgm:spPr/>
    </dgm:pt>
    <dgm:pt modelId="{14340546-1465-4FAB-A94B-71A39BC93FD9}" type="pres">
      <dgm:prSet presAssocID="{0A525C70-9097-4C9A-8F0B-53AA5FB49177}" presName="bgRect" presStyleLbl="bgShp" presStyleIdx="3" presStyleCnt="4"/>
      <dgm:spPr/>
    </dgm:pt>
    <dgm:pt modelId="{893CEF61-C10B-42EE-91F5-8A41F6D51940}" type="pres">
      <dgm:prSet presAssocID="{0A525C70-9097-4C9A-8F0B-53AA5FB49177}"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oustache Face with Solid Fill"/>
        </a:ext>
      </dgm:extLst>
    </dgm:pt>
    <dgm:pt modelId="{F86FFBD8-DB8A-4524-B578-078E681FDB4C}" type="pres">
      <dgm:prSet presAssocID="{0A525C70-9097-4C9A-8F0B-53AA5FB49177}" presName="spaceRect" presStyleCnt="0"/>
      <dgm:spPr/>
    </dgm:pt>
    <dgm:pt modelId="{191AF546-048E-4F90-AFE8-CEDC26CC98C2}" type="pres">
      <dgm:prSet presAssocID="{0A525C70-9097-4C9A-8F0B-53AA5FB49177}" presName="parTx" presStyleLbl="revTx" presStyleIdx="3" presStyleCnt="4">
        <dgm:presLayoutVars>
          <dgm:chMax val="0"/>
          <dgm:chPref val="0"/>
        </dgm:presLayoutVars>
      </dgm:prSet>
      <dgm:spPr/>
    </dgm:pt>
  </dgm:ptLst>
  <dgm:cxnLst>
    <dgm:cxn modelId="{02829903-B50E-4087-AEED-DCFEB1DAAA81}" type="presOf" srcId="{3B1AA90A-9C25-46EB-BDC1-80C38BB881F0}" destId="{A24D0687-5569-45E7-AC3C-443E4E467778}" srcOrd="0" destOrd="0" presId="urn:microsoft.com/office/officeart/2018/2/layout/IconVerticalSolidList"/>
    <dgm:cxn modelId="{FAC4E313-3536-40A2-959B-FECB709398D6}" srcId="{8A85BD10-5433-4069-A994-08B2C34F9ACD}" destId="{0A525C70-9097-4C9A-8F0B-53AA5FB49177}" srcOrd="3" destOrd="0" parTransId="{DF5F8420-AE3E-43FE-BAAA-C4A64B4ED8DB}" sibTransId="{39529F3A-6BEC-4A1E-9631-2F6D2134441B}"/>
    <dgm:cxn modelId="{D1875A6B-D6A7-4743-A289-0AF4899287B1}" srcId="{8A85BD10-5433-4069-A994-08B2C34F9ACD}" destId="{7A9D1AF9-0A06-4E83-9971-42069F8D2723}" srcOrd="0" destOrd="0" parTransId="{D3CE2F8B-66BB-4FF8-BAD4-477BE234233C}" sibTransId="{589CA2CC-49DD-4540-B1CC-A562DA8A2BFA}"/>
    <dgm:cxn modelId="{A2F04480-500C-4AAA-8D52-828B12BAFA33}" type="presOf" srcId="{8A85BD10-5433-4069-A994-08B2C34F9ACD}" destId="{31987951-FCEB-4BB3-8128-F3D7FE85B160}" srcOrd="0" destOrd="0" presId="urn:microsoft.com/office/officeart/2018/2/layout/IconVerticalSolidList"/>
    <dgm:cxn modelId="{A0CD3D9B-3455-4462-BFD8-471951D39CE2}" type="presOf" srcId="{7A9D1AF9-0A06-4E83-9971-42069F8D2723}" destId="{4BE4476D-10CD-49D0-B8D1-BB39A25A0122}" srcOrd="0" destOrd="0" presId="urn:microsoft.com/office/officeart/2018/2/layout/IconVerticalSolidList"/>
    <dgm:cxn modelId="{E52CFEA2-DCF6-404B-BF8B-859960D620AC}" srcId="{8A85BD10-5433-4069-A994-08B2C34F9ACD}" destId="{3B1AA90A-9C25-46EB-BDC1-80C38BB881F0}" srcOrd="2" destOrd="0" parTransId="{4D24444B-F08B-4F6F-9836-4F49A66BC182}" sibTransId="{B95EC7AB-652A-4423-82B6-3307414B0211}"/>
    <dgm:cxn modelId="{64721FC9-B14C-42D6-A914-BA1E1D2B9A09}" srcId="{8A85BD10-5433-4069-A994-08B2C34F9ACD}" destId="{444CA68A-1D79-4541-B933-149B80E7EED7}" srcOrd="1" destOrd="0" parTransId="{AF0BEC5A-2953-41DD-819C-109FDAB18632}" sibTransId="{AA9FDB7E-ED27-49F1-967F-A57B897D501F}"/>
    <dgm:cxn modelId="{E5F732D7-C6CB-4EAE-988C-79D23D113826}" type="presOf" srcId="{0A525C70-9097-4C9A-8F0B-53AA5FB49177}" destId="{191AF546-048E-4F90-AFE8-CEDC26CC98C2}" srcOrd="0" destOrd="0" presId="urn:microsoft.com/office/officeart/2018/2/layout/IconVerticalSolidList"/>
    <dgm:cxn modelId="{216A57ED-8908-480A-9561-C0952A06C127}" type="presOf" srcId="{444CA68A-1D79-4541-B933-149B80E7EED7}" destId="{C18EA539-BBF3-4327-9DEC-9F49E41ACE8A}" srcOrd="0" destOrd="0" presId="urn:microsoft.com/office/officeart/2018/2/layout/IconVerticalSolidList"/>
    <dgm:cxn modelId="{DF68AF2A-903B-4420-861D-41C767F632E3}" type="presParOf" srcId="{31987951-FCEB-4BB3-8128-F3D7FE85B160}" destId="{5AFCC5C5-F6AE-4A88-A99D-679E9CC22037}" srcOrd="0" destOrd="0" presId="urn:microsoft.com/office/officeart/2018/2/layout/IconVerticalSolidList"/>
    <dgm:cxn modelId="{D697A154-1968-4D11-8803-CBABC813C450}" type="presParOf" srcId="{5AFCC5C5-F6AE-4A88-A99D-679E9CC22037}" destId="{A2EC4984-A57E-4355-BEE6-5791F15AA5BA}" srcOrd="0" destOrd="0" presId="urn:microsoft.com/office/officeart/2018/2/layout/IconVerticalSolidList"/>
    <dgm:cxn modelId="{106367D4-F875-46F6-B548-4464545FC19C}" type="presParOf" srcId="{5AFCC5C5-F6AE-4A88-A99D-679E9CC22037}" destId="{308CD80C-E5B2-4D03-83D6-AAB6A5953292}" srcOrd="1" destOrd="0" presId="urn:microsoft.com/office/officeart/2018/2/layout/IconVerticalSolidList"/>
    <dgm:cxn modelId="{1EF90072-E014-442E-B00B-E9B03921AA72}" type="presParOf" srcId="{5AFCC5C5-F6AE-4A88-A99D-679E9CC22037}" destId="{816BC712-BDD4-4AEA-A5AC-84C5DD840FFC}" srcOrd="2" destOrd="0" presId="urn:microsoft.com/office/officeart/2018/2/layout/IconVerticalSolidList"/>
    <dgm:cxn modelId="{ED108EDA-065B-4AE9-B2C0-0CE073E6C6BE}" type="presParOf" srcId="{5AFCC5C5-F6AE-4A88-A99D-679E9CC22037}" destId="{4BE4476D-10CD-49D0-B8D1-BB39A25A0122}" srcOrd="3" destOrd="0" presId="urn:microsoft.com/office/officeart/2018/2/layout/IconVerticalSolidList"/>
    <dgm:cxn modelId="{3BF89148-4A1C-4E88-929E-E77E14331D8C}" type="presParOf" srcId="{31987951-FCEB-4BB3-8128-F3D7FE85B160}" destId="{54A28726-1726-4C79-95F2-1E5F595895BE}" srcOrd="1" destOrd="0" presId="urn:microsoft.com/office/officeart/2018/2/layout/IconVerticalSolidList"/>
    <dgm:cxn modelId="{D5F85194-C66F-4809-B453-DACD92C69C6F}" type="presParOf" srcId="{31987951-FCEB-4BB3-8128-F3D7FE85B160}" destId="{76EDCC80-D065-4D14-8332-D53740C38C61}" srcOrd="2" destOrd="0" presId="urn:microsoft.com/office/officeart/2018/2/layout/IconVerticalSolidList"/>
    <dgm:cxn modelId="{28E67C3E-C559-43A3-A8D7-FE0D805A5BCC}" type="presParOf" srcId="{76EDCC80-D065-4D14-8332-D53740C38C61}" destId="{F42748C0-6A6F-4D8E-8935-74210346BAD7}" srcOrd="0" destOrd="0" presId="urn:microsoft.com/office/officeart/2018/2/layout/IconVerticalSolidList"/>
    <dgm:cxn modelId="{CD90EE01-2FB6-4693-AE7E-963E8AF669F0}" type="presParOf" srcId="{76EDCC80-D065-4D14-8332-D53740C38C61}" destId="{6C1303FE-F6DE-4983-952F-9F2A0D380FEE}" srcOrd="1" destOrd="0" presId="urn:microsoft.com/office/officeart/2018/2/layout/IconVerticalSolidList"/>
    <dgm:cxn modelId="{E91B31B7-A889-44F1-9B97-0D4693B33FE4}" type="presParOf" srcId="{76EDCC80-D065-4D14-8332-D53740C38C61}" destId="{6A6DC546-06DE-4782-BD24-14048FAD9D72}" srcOrd="2" destOrd="0" presId="urn:microsoft.com/office/officeart/2018/2/layout/IconVerticalSolidList"/>
    <dgm:cxn modelId="{A26E911E-3F72-458D-800F-E58F0131E392}" type="presParOf" srcId="{76EDCC80-D065-4D14-8332-D53740C38C61}" destId="{C18EA539-BBF3-4327-9DEC-9F49E41ACE8A}" srcOrd="3" destOrd="0" presId="urn:microsoft.com/office/officeart/2018/2/layout/IconVerticalSolidList"/>
    <dgm:cxn modelId="{41A699CE-413B-488C-A7E2-E51A94A1FA57}" type="presParOf" srcId="{31987951-FCEB-4BB3-8128-F3D7FE85B160}" destId="{EE9DBEE1-92CB-43E5-AB87-A37B21E1ABD7}" srcOrd="3" destOrd="0" presId="urn:microsoft.com/office/officeart/2018/2/layout/IconVerticalSolidList"/>
    <dgm:cxn modelId="{C5BE01B1-2482-41CC-8AFF-BB0D726D6521}" type="presParOf" srcId="{31987951-FCEB-4BB3-8128-F3D7FE85B160}" destId="{F1768AEB-0D27-493F-99E1-753F50FAB723}" srcOrd="4" destOrd="0" presId="urn:microsoft.com/office/officeart/2018/2/layout/IconVerticalSolidList"/>
    <dgm:cxn modelId="{BC8705F9-00BA-434A-8CCE-821B86B7AA43}" type="presParOf" srcId="{F1768AEB-0D27-493F-99E1-753F50FAB723}" destId="{6A65CB17-CF0F-4F0C-BC97-4C290617C372}" srcOrd="0" destOrd="0" presId="urn:microsoft.com/office/officeart/2018/2/layout/IconVerticalSolidList"/>
    <dgm:cxn modelId="{8D7B609B-46F4-4BCB-85FD-5C54B102681C}" type="presParOf" srcId="{F1768AEB-0D27-493F-99E1-753F50FAB723}" destId="{4E41AD7C-164D-4649-B27C-E8CB3FC92CA5}" srcOrd="1" destOrd="0" presId="urn:microsoft.com/office/officeart/2018/2/layout/IconVerticalSolidList"/>
    <dgm:cxn modelId="{9047CE58-0D1A-43EC-B5EE-3632CF1C597F}" type="presParOf" srcId="{F1768AEB-0D27-493F-99E1-753F50FAB723}" destId="{38080317-68A0-4255-86D9-4A8D04F72F07}" srcOrd="2" destOrd="0" presId="urn:microsoft.com/office/officeart/2018/2/layout/IconVerticalSolidList"/>
    <dgm:cxn modelId="{C9231CC5-D826-43BB-BC7E-9AE492C601CA}" type="presParOf" srcId="{F1768AEB-0D27-493F-99E1-753F50FAB723}" destId="{A24D0687-5569-45E7-AC3C-443E4E467778}" srcOrd="3" destOrd="0" presId="urn:microsoft.com/office/officeart/2018/2/layout/IconVerticalSolidList"/>
    <dgm:cxn modelId="{C1A7D644-1F91-45AB-A04B-E08A3076D93D}" type="presParOf" srcId="{31987951-FCEB-4BB3-8128-F3D7FE85B160}" destId="{A60009DA-24A6-4C40-9EDB-2D3F5C23F8A1}" srcOrd="5" destOrd="0" presId="urn:microsoft.com/office/officeart/2018/2/layout/IconVerticalSolidList"/>
    <dgm:cxn modelId="{ABCF3014-0F62-46B2-9D15-1A005C7829C0}" type="presParOf" srcId="{31987951-FCEB-4BB3-8128-F3D7FE85B160}" destId="{B63562DC-3F21-41F2-8CF1-5BA806D879EF}" srcOrd="6" destOrd="0" presId="urn:microsoft.com/office/officeart/2018/2/layout/IconVerticalSolidList"/>
    <dgm:cxn modelId="{97A7152A-28B9-4D1C-8105-8043F72E1981}" type="presParOf" srcId="{B63562DC-3F21-41F2-8CF1-5BA806D879EF}" destId="{14340546-1465-4FAB-A94B-71A39BC93FD9}" srcOrd="0" destOrd="0" presId="urn:microsoft.com/office/officeart/2018/2/layout/IconVerticalSolidList"/>
    <dgm:cxn modelId="{F08D0746-A791-44E5-9FB2-DBB116A05D9D}" type="presParOf" srcId="{B63562DC-3F21-41F2-8CF1-5BA806D879EF}" destId="{893CEF61-C10B-42EE-91F5-8A41F6D51940}" srcOrd="1" destOrd="0" presId="urn:microsoft.com/office/officeart/2018/2/layout/IconVerticalSolidList"/>
    <dgm:cxn modelId="{F1BE9F5F-4867-4F40-8758-C740C610A85D}" type="presParOf" srcId="{B63562DC-3F21-41F2-8CF1-5BA806D879EF}" destId="{F86FFBD8-DB8A-4524-B578-078E681FDB4C}" srcOrd="2" destOrd="0" presId="urn:microsoft.com/office/officeart/2018/2/layout/IconVerticalSolidList"/>
    <dgm:cxn modelId="{DF392AE0-1639-4E13-8723-368D051C6692}" type="presParOf" srcId="{B63562DC-3F21-41F2-8CF1-5BA806D879EF}" destId="{191AF546-048E-4F90-AFE8-CEDC26CC98C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EC4984-A57E-4355-BEE6-5791F15AA5BA}">
      <dsp:nvSpPr>
        <dsp:cNvPr id="0" name=""/>
        <dsp:cNvSpPr/>
      </dsp:nvSpPr>
      <dsp:spPr>
        <a:xfrm>
          <a:off x="0" y="2185"/>
          <a:ext cx="6832212" cy="110745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8CD80C-E5B2-4D03-83D6-AAB6A5953292}">
      <dsp:nvSpPr>
        <dsp:cNvPr id="0" name=""/>
        <dsp:cNvSpPr/>
      </dsp:nvSpPr>
      <dsp:spPr>
        <a:xfrm>
          <a:off x="335004" y="251362"/>
          <a:ext cx="609099" cy="60909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BE4476D-10CD-49D0-B8D1-BB39A25A0122}">
      <dsp:nvSpPr>
        <dsp:cNvPr id="0" name=""/>
        <dsp:cNvSpPr/>
      </dsp:nvSpPr>
      <dsp:spPr>
        <a:xfrm>
          <a:off x="1279109" y="2185"/>
          <a:ext cx="5553102" cy="1107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206" tIns="117206" rIns="117206" bIns="117206" numCol="1" spcCol="1270" anchor="ctr" anchorCtr="0">
          <a:noAutofit/>
        </a:bodyPr>
        <a:lstStyle/>
        <a:p>
          <a:pPr marL="0" lvl="0" indent="0" algn="l" defTabSz="889000">
            <a:lnSpc>
              <a:spcPct val="90000"/>
            </a:lnSpc>
            <a:spcBef>
              <a:spcPct val="0"/>
            </a:spcBef>
            <a:spcAft>
              <a:spcPct val="35000"/>
            </a:spcAft>
            <a:buNone/>
          </a:pPr>
          <a:r>
            <a:rPr lang="tr-TR" sz="2000" kern="1200"/>
            <a:t>Hançerlioğlu, O. (1986) Toplumbilim Sözlüğü, İstanbul: Remzi Kitabevi </a:t>
          </a:r>
          <a:endParaRPr lang="en-US" sz="2000" kern="1200"/>
        </a:p>
      </dsp:txBody>
      <dsp:txXfrm>
        <a:off x="1279109" y="2185"/>
        <a:ext cx="5553102" cy="1107454"/>
      </dsp:txXfrm>
    </dsp:sp>
    <dsp:sp modelId="{F42748C0-6A6F-4D8E-8935-74210346BAD7}">
      <dsp:nvSpPr>
        <dsp:cNvPr id="0" name=""/>
        <dsp:cNvSpPr/>
      </dsp:nvSpPr>
      <dsp:spPr>
        <a:xfrm>
          <a:off x="0" y="1386503"/>
          <a:ext cx="6832212" cy="1107454"/>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1303FE-F6DE-4983-952F-9F2A0D380FEE}">
      <dsp:nvSpPr>
        <dsp:cNvPr id="0" name=""/>
        <dsp:cNvSpPr/>
      </dsp:nvSpPr>
      <dsp:spPr>
        <a:xfrm>
          <a:off x="335004" y="1635680"/>
          <a:ext cx="609099" cy="60909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18EA539-BBF3-4327-9DEC-9F49E41ACE8A}">
      <dsp:nvSpPr>
        <dsp:cNvPr id="0" name=""/>
        <dsp:cNvSpPr/>
      </dsp:nvSpPr>
      <dsp:spPr>
        <a:xfrm>
          <a:off x="1279109" y="1386503"/>
          <a:ext cx="5553102" cy="1107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206" tIns="117206" rIns="117206" bIns="117206" numCol="1" spcCol="1270" anchor="ctr" anchorCtr="0">
          <a:noAutofit/>
        </a:bodyPr>
        <a:lstStyle/>
        <a:p>
          <a:pPr marL="0" lvl="0" indent="0" algn="l" defTabSz="889000">
            <a:lnSpc>
              <a:spcPct val="90000"/>
            </a:lnSpc>
            <a:spcBef>
              <a:spcPct val="0"/>
            </a:spcBef>
            <a:spcAft>
              <a:spcPct val="35000"/>
            </a:spcAft>
            <a:buNone/>
          </a:pPr>
          <a:r>
            <a:rPr lang="tr-TR" sz="2000" kern="1200"/>
            <a:t>Macionis, J.J. (2008) Sociology. Twelth  Edition. New Jersey, USA: Pearson Education Inc. </a:t>
          </a:r>
          <a:endParaRPr lang="en-US" sz="2000" kern="1200"/>
        </a:p>
      </dsp:txBody>
      <dsp:txXfrm>
        <a:off x="1279109" y="1386503"/>
        <a:ext cx="5553102" cy="1107454"/>
      </dsp:txXfrm>
    </dsp:sp>
    <dsp:sp modelId="{6A65CB17-CF0F-4F0C-BC97-4C290617C372}">
      <dsp:nvSpPr>
        <dsp:cNvPr id="0" name=""/>
        <dsp:cNvSpPr/>
      </dsp:nvSpPr>
      <dsp:spPr>
        <a:xfrm>
          <a:off x="0" y="2770821"/>
          <a:ext cx="6832212" cy="110745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41AD7C-164D-4649-B27C-E8CB3FC92CA5}">
      <dsp:nvSpPr>
        <dsp:cNvPr id="0" name=""/>
        <dsp:cNvSpPr/>
      </dsp:nvSpPr>
      <dsp:spPr>
        <a:xfrm>
          <a:off x="335004" y="3019998"/>
          <a:ext cx="609099" cy="60909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24D0687-5569-45E7-AC3C-443E4E467778}">
      <dsp:nvSpPr>
        <dsp:cNvPr id="0" name=""/>
        <dsp:cNvSpPr/>
      </dsp:nvSpPr>
      <dsp:spPr>
        <a:xfrm>
          <a:off x="1279109" y="2770821"/>
          <a:ext cx="5553102" cy="1107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206" tIns="117206" rIns="117206" bIns="117206" numCol="1" spcCol="1270" anchor="ctr" anchorCtr="0">
          <a:noAutofit/>
        </a:bodyPr>
        <a:lstStyle/>
        <a:p>
          <a:pPr marL="0" lvl="0" indent="0" algn="l" defTabSz="889000">
            <a:lnSpc>
              <a:spcPct val="90000"/>
            </a:lnSpc>
            <a:spcBef>
              <a:spcPct val="0"/>
            </a:spcBef>
            <a:spcAft>
              <a:spcPct val="35000"/>
            </a:spcAft>
            <a:buNone/>
          </a:pPr>
          <a:r>
            <a:rPr lang="tr-TR" sz="2000" kern="1200"/>
            <a:t>Turner, J. H. (1978) Sociology. Santa Monica, California: Goodyear Company, Inc. </a:t>
          </a:r>
          <a:endParaRPr lang="en-US" sz="2000" kern="1200"/>
        </a:p>
      </dsp:txBody>
      <dsp:txXfrm>
        <a:off x="1279109" y="2770821"/>
        <a:ext cx="5553102" cy="1107454"/>
      </dsp:txXfrm>
    </dsp:sp>
    <dsp:sp modelId="{14340546-1465-4FAB-A94B-71A39BC93FD9}">
      <dsp:nvSpPr>
        <dsp:cNvPr id="0" name=""/>
        <dsp:cNvSpPr/>
      </dsp:nvSpPr>
      <dsp:spPr>
        <a:xfrm>
          <a:off x="0" y="4155139"/>
          <a:ext cx="6832212" cy="110745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3CEF61-C10B-42EE-91F5-8A41F6D51940}">
      <dsp:nvSpPr>
        <dsp:cNvPr id="0" name=""/>
        <dsp:cNvSpPr/>
      </dsp:nvSpPr>
      <dsp:spPr>
        <a:xfrm>
          <a:off x="335004" y="4404316"/>
          <a:ext cx="609099" cy="60909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91AF546-048E-4F90-AFE8-CEDC26CC98C2}">
      <dsp:nvSpPr>
        <dsp:cNvPr id="0" name=""/>
        <dsp:cNvSpPr/>
      </dsp:nvSpPr>
      <dsp:spPr>
        <a:xfrm>
          <a:off x="1279109" y="4155139"/>
          <a:ext cx="5553102" cy="1107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206" tIns="117206" rIns="117206" bIns="117206" numCol="1" spcCol="1270" anchor="ctr" anchorCtr="0">
          <a:noAutofit/>
        </a:bodyPr>
        <a:lstStyle/>
        <a:p>
          <a:pPr marL="0" lvl="0" indent="0" algn="l" defTabSz="889000">
            <a:lnSpc>
              <a:spcPct val="90000"/>
            </a:lnSpc>
            <a:spcBef>
              <a:spcPct val="0"/>
            </a:spcBef>
            <a:spcAft>
              <a:spcPct val="35000"/>
            </a:spcAft>
            <a:buNone/>
          </a:pPr>
          <a:r>
            <a:rPr lang="tr-TR" sz="2000" kern="1200"/>
            <a:t>Turner, B. (1997) Eşitlik. Ankara: Dost Kitabevi Yayınları.</a:t>
          </a:r>
          <a:endParaRPr lang="en-US" sz="2000" kern="1200"/>
        </a:p>
      </dsp:txBody>
      <dsp:txXfrm>
        <a:off x="1279109" y="4155139"/>
        <a:ext cx="5553102" cy="110745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3770611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9079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5EB87B-CDD9-4B2C-8073-BDACCB49749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94705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FB815F9-CE32-4C92-A860-B116EF155862}"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38496839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FB815F9-CE32-4C92-A860-B116EF155862}"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5EB87B-CDD9-4B2C-8073-BDACCB49749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38339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FB815F9-CE32-4C92-A860-B116EF155862}"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2553874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32697278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8161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490082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3049120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FB815F9-CE32-4C92-A860-B116EF155862}"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2629288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FB815F9-CE32-4C92-A860-B116EF155862}" type="datetimeFigureOut">
              <a:rPr lang="tr-TR" smtClean="0"/>
              <a:t>20.5.2020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432842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FB815F9-CE32-4C92-A860-B116EF155862}" type="datetimeFigureOut">
              <a:rPr lang="tr-TR" smtClean="0"/>
              <a:t>20.5.2020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698420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B815F9-CE32-4C92-A860-B116EF155862}" type="datetimeFigureOut">
              <a:rPr lang="tr-TR" smtClean="0"/>
              <a:t>20.5.2020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2887543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FB815F9-CE32-4C92-A860-B116EF155862}"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1338981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FB815F9-CE32-4C92-A860-B116EF155862}"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1490903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FB815F9-CE32-4C92-A860-B116EF155862}" type="datetimeFigureOut">
              <a:rPr lang="tr-TR" smtClean="0"/>
              <a:t>20.5.2020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25EB87B-CDD9-4B2C-8073-BDACCB497499}" type="slidenum">
              <a:rPr lang="tr-TR" smtClean="0"/>
              <a:t>‹#›</a:t>
            </a:fld>
            <a:endParaRPr lang="tr-TR"/>
          </a:p>
        </p:txBody>
      </p:sp>
    </p:spTree>
    <p:extLst>
      <p:ext uri="{BB962C8B-B14F-4D97-AF65-F5344CB8AC3E}">
        <p14:creationId xmlns:p14="http://schemas.microsoft.com/office/powerpoint/2010/main" val="253995789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8D9E07-ED7B-4158-84FC-EAB4FBA4330E}"/>
              </a:ext>
            </a:extLst>
          </p:cNvPr>
          <p:cNvSpPr>
            <a:spLocks noGrp="1"/>
          </p:cNvSpPr>
          <p:nvPr>
            <p:ph type="title"/>
          </p:nvPr>
        </p:nvSpPr>
        <p:spPr/>
        <p:txBody>
          <a:bodyPr>
            <a:normAutofit/>
          </a:bodyPr>
          <a:lstStyle/>
          <a:p>
            <a:r>
              <a:rPr lang="tr-TR" dirty="0"/>
              <a:t>Sosyal </a:t>
            </a:r>
            <a:r>
              <a:rPr lang="tr-TR" dirty="0" err="1"/>
              <a:t>Tabakalaşma</a:t>
            </a:r>
            <a:r>
              <a:rPr lang="tr-TR" dirty="0"/>
              <a:t>:</a:t>
            </a:r>
            <a:br>
              <a:rPr lang="tr-TR" dirty="0"/>
            </a:br>
            <a:r>
              <a:rPr lang="tr-TR" dirty="0"/>
              <a:t>Temel Kavramlar ve Sorunlar</a:t>
            </a:r>
          </a:p>
        </p:txBody>
      </p:sp>
      <p:pic>
        <p:nvPicPr>
          <p:cNvPr id="1026" name="Picture 2" descr="What Is Social Stratification? Defination – Share Education">
            <a:extLst>
              <a:ext uri="{FF2B5EF4-FFF2-40B4-BE49-F238E27FC236}">
                <a16:creationId xmlns:a16="http://schemas.microsoft.com/office/drawing/2014/main" id="{3FDE4840-FB80-4AF9-B49A-3B2E664EA27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55742" y="2124222"/>
            <a:ext cx="6696221" cy="34606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208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C3E5A41-545E-4AB6-B06C-035E0FCE4AA5}"/>
              </a:ext>
            </a:extLst>
          </p:cNvPr>
          <p:cNvSpPr>
            <a:spLocks noGrp="1"/>
          </p:cNvSpPr>
          <p:nvPr>
            <p:ph type="title"/>
          </p:nvPr>
        </p:nvSpPr>
        <p:spPr>
          <a:xfrm>
            <a:off x="1259893" y="3101093"/>
            <a:ext cx="2454052" cy="3029344"/>
          </a:xfrm>
        </p:spPr>
        <p:txBody>
          <a:bodyPr>
            <a:normAutofit/>
          </a:bodyPr>
          <a:lstStyle/>
          <a:p>
            <a:r>
              <a:rPr lang="tr-TR" sz="3200">
                <a:solidFill>
                  <a:schemeClr val="bg1"/>
                </a:solidFill>
              </a:rPr>
              <a:t>Kaynakça</a:t>
            </a:r>
          </a:p>
        </p:txBody>
      </p:sp>
      <p:sp>
        <p:nvSpPr>
          <p:cNvPr id="11"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useBgFill="1">
        <p:nvSpPr>
          <p:cNvPr id="13" name="Rectangle 12">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İçerik Yer Tutucusu 2">
            <a:extLst>
              <a:ext uri="{FF2B5EF4-FFF2-40B4-BE49-F238E27FC236}">
                <a16:creationId xmlns:a16="http://schemas.microsoft.com/office/drawing/2014/main" id="{74250450-EFF2-4A96-A76C-BC168D73D43E}"/>
              </a:ext>
            </a:extLst>
          </p:cNvPr>
          <p:cNvGraphicFramePr>
            <a:graphicFrameLocks noGrp="1"/>
          </p:cNvGraphicFramePr>
          <p:nvPr>
            <p:ph idx="1"/>
            <p:extLst>
              <p:ext uri="{D42A27DB-BD31-4B8C-83A1-F6EECF244321}">
                <p14:modId xmlns:p14="http://schemas.microsoft.com/office/powerpoint/2010/main" val="1836627496"/>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5905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22388C9-2A9D-436C-A1E7-6D344FFE4392}"/>
              </a:ext>
            </a:extLst>
          </p:cNvPr>
          <p:cNvSpPr>
            <a:spLocks noGrp="1"/>
          </p:cNvSpPr>
          <p:nvPr>
            <p:ph type="title"/>
          </p:nvPr>
        </p:nvSpPr>
        <p:spPr>
          <a:xfrm>
            <a:off x="3373062" y="624110"/>
            <a:ext cx="8131550" cy="1280890"/>
          </a:xfrm>
        </p:spPr>
        <p:txBody>
          <a:bodyPr>
            <a:normAutofit/>
          </a:bodyPr>
          <a:lstStyle/>
          <a:p>
            <a:endParaRPr lang="tr-TR"/>
          </a:p>
        </p:txBody>
      </p:sp>
      <p:sp>
        <p:nvSpPr>
          <p:cNvPr id="10"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İçerik Yer Tutucusu 2">
            <a:extLst>
              <a:ext uri="{FF2B5EF4-FFF2-40B4-BE49-F238E27FC236}">
                <a16:creationId xmlns:a16="http://schemas.microsoft.com/office/drawing/2014/main" id="{EBD5D189-0CC6-4FD1-B34B-3C0D3CCFD0C3}"/>
              </a:ext>
            </a:extLst>
          </p:cNvPr>
          <p:cNvSpPr>
            <a:spLocks noGrp="1"/>
          </p:cNvSpPr>
          <p:nvPr>
            <p:ph idx="1"/>
          </p:nvPr>
        </p:nvSpPr>
        <p:spPr>
          <a:xfrm>
            <a:off x="3373062" y="2133600"/>
            <a:ext cx="8131550" cy="3777622"/>
          </a:xfrm>
        </p:spPr>
        <p:txBody>
          <a:bodyPr>
            <a:normAutofit/>
          </a:bodyPr>
          <a:lstStyle/>
          <a:p>
            <a:pPr>
              <a:spcAft>
                <a:spcPts val="1000"/>
              </a:spcAft>
            </a:pPr>
            <a:r>
              <a:rPr lang="tr-TR" b="1">
                <a:latin typeface="+mj-lt"/>
                <a:ea typeface="Calibri" panose="020F0502020204030204" pitchFamily="34" charset="0"/>
                <a:cs typeface="Times New Roman" panose="02020603050405020304" pitchFamily="18" charset="0"/>
              </a:rPr>
              <a:t>Toplumbilimciler en büyük çabalarından biri,  toplumsal eşitsizliği anlamaktır. </a:t>
            </a:r>
            <a:r>
              <a:rPr lang="tr-TR" b="1" err="1">
                <a:latin typeface="+mj-lt"/>
                <a:ea typeface="Calibri" panose="020F0502020204030204" pitchFamily="34" charset="0"/>
                <a:cs typeface="Times New Roman" panose="02020603050405020304" pitchFamily="18" charset="0"/>
              </a:rPr>
              <a:t>Turner’ın</a:t>
            </a:r>
            <a:r>
              <a:rPr lang="tr-TR" b="1">
                <a:latin typeface="+mj-lt"/>
                <a:ea typeface="Calibri" panose="020F0502020204030204" pitchFamily="34" charset="0"/>
                <a:cs typeface="Times New Roman" panose="02020603050405020304" pitchFamily="18" charset="0"/>
              </a:rPr>
              <a:t> (1997:33) belirttiği gibi “aslında toplumbilimin merkezini, toplumsal eşitsizliğin güç, statü, sınıfa göre tanımlanmış kaynakların, özellikleri ve sonuçlarıyla ilgili bir soruşturma olarak tanımlamak mümkündür.” Toplumsal eşitsizlik toplumbilimin önemli bir konusu olmaya devam edecektir. </a:t>
            </a:r>
          </a:p>
          <a:p>
            <a:r>
              <a:rPr lang="tr-TR" b="1" dirty="0" err="1">
                <a:latin typeface="+mj-lt"/>
                <a:ea typeface="Calibri" panose="020F0502020204030204" pitchFamily="34" charset="0"/>
                <a:cs typeface="Times New Roman" panose="02020603050405020304" pitchFamily="18" charset="0"/>
              </a:rPr>
              <a:t>Tabakalaşmanın</a:t>
            </a:r>
            <a:r>
              <a:rPr lang="tr-TR" b="1" dirty="0">
                <a:latin typeface="+mj-lt"/>
                <a:ea typeface="Calibri" panose="020F0502020204030204" pitchFamily="34" charset="0"/>
                <a:cs typeface="Times New Roman" panose="02020603050405020304" pitchFamily="18" charset="0"/>
              </a:rPr>
              <a:t> toplumlarda var olduğunu görmekteyiz. Ancak </a:t>
            </a:r>
            <a:r>
              <a:rPr lang="tr-TR" b="1" dirty="0" err="1">
                <a:latin typeface="+mj-lt"/>
                <a:ea typeface="Calibri" panose="020F0502020204030204" pitchFamily="34" charset="0"/>
                <a:cs typeface="Times New Roman" panose="02020603050405020304" pitchFamily="18" charset="0"/>
              </a:rPr>
              <a:t>tabakalaşma</a:t>
            </a:r>
            <a:r>
              <a:rPr lang="tr-TR" b="1" dirty="0">
                <a:latin typeface="+mj-lt"/>
                <a:ea typeface="Calibri" panose="020F0502020204030204" pitchFamily="34" charset="0"/>
                <a:cs typeface="Times New Roman" panose="02020603050405020304" pitchFamily="18" charset="0"/>
              </a:rPr>
              <a:t> sistemleri değişmez değildir ve tüm toplumlarda aynı şekilde görülmemektedir.  Zamana ve topluma göre farklı biçimlerde ortaya çıkmaktadır. Bu da </a:t>
            </a:r>
            <a:r>
              <a:rPr lang="tr-TR" b="1" dirty="0" err="1">
                <a:latin typeface="+mj-lt"/>
                <a:ea typeface="Calibri" panose="020F0502020204030204" pitchFamily="34" charset="0"/>
                <a:cs typeface="Times New Roman" panose="02020603050405020304" pitchFamily="18" charset="0"/>
              </a:rPr>
              <a:t>tabakalaşmanın</a:t>
            </a:r>
            <a:r>
              <a:rPr lang="tr-TR" b="1" dirty="0">
                <a:latin typeface="+mj-lt"/>
                <a:ea typeface="Calibri" panose="020F0502020204030204" pitchFamily="34" charset="0"/>
                <a:cs typeface="Times New Roman" panose="02020603050405020304" pitchFamily="18" charset="0"/>
              </a:rPr>
              <a:t> dinamik niteliği olduğunu göstermektedir. Toplumsal </a:t>
            </a:r>
            <a:r>
              <a:rPr lang="tr-TR" b="1" dirty="0" err="1">
                <a:latin typeface="+mj-lt"/>
                <a:ea typeface="Calibri" panose="020F0502020204030204" pitchFamily="34" charset="0"/>
                <a:cs typeface="Times New Roman" panose="02020603050405020304" pitchFamily="18" charset="0"/>
              </a:rPr>
              <a:t>tabakalaşma</a:t>
            </a:r>
            <a:r>
              <a:rPr lang="tr-TR" b="1" dirty="0">
                <a:latin typeface="+mj-lt"/>
                <a:ea typeface="Calibri" panose="020F0502020204030204" pitchFamily="34" charset="0"/>
                <a:cs typeface="Times New Roman" panose="02020603050405020304" pitchFamily="18" charset="0"/>
              </a:rPr>
              <a:t> aynı zamanda bir eşitsizlik sistemidir. </a:t>
            </a:r>
            <a:endParaRPr lang="tr-TR" b="1">
              <a:latin typeface="+mj-lt"/>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021855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08CF60-8FA9-49F2-A0D9-13486C15299E}"/>
              </a:ext>
            </a:extLst>
          </p:cNvPr>
          <p:cNvSpPr>
            <a:spLocks noGrp="1"/>
          </p:cNvSpPr>
          <p:nvPr>
            <p:ph type="title"/>
          </p:nvPr>
        </p:nvSpPr>
        <p:spPr/>
        <p:txBody>
          <a:bodyPr/>
          <a:lstStyle/>
          <a:p>
            <a:r>
              <a:rPr lang="tr-TR" dirty="0"/>
              <a:t>Toplumsal </a:t>
            </a:r>
            <a:r>
              <a:rPr lang="tr-TR" dirty="0" err="1"/>
              <a:t>tabakalaşmanın</a:t>
            </a:r>
            <a:r>
              <a:rPr lang="tr-TR" dirty="0"/>
              <a:t> temel kavramları ve özellikleri </a:t>
            </a:r>
          </a:p>
        </p:txBody>
      </p:sp>
      <p:sp>
        <p:nvSpPr>
          <p:cNvPr id="3" name="İçerik Yer Tutucusu 2">
            <a:extLst>
              <a:ext uri="{FF2B5EF4-FFF2-40B4-BE49-F238E27FC236}">
                <a16:creationId xmlns:a16="http://schemas.microsoft.com/office/drawing/2014/main" id="{F834F784-5254-4B6A-9942-0C2130B9A37C}"/>
              </a:ext>
            </a:extLst>
          </p:cNvPr>
          <p:cNvSpPr>
            <a:spLocks noGrp="1"/>
          </p:cNvSpPr>
          <p:nvPr>
            <p:ph idx="1"/>
          </p:nvPr>
        </p:nvSpPr>
        <p:spPr/>
        <p:txBody>
          <a:bodyPr>
            <a:normAutofit fontScale="92500"/>
          </a:bodyPr>
          <a:lstStyle/>
          <a:p>
            <a:r>
              <a:rPr lang="tr-TR" sz="2400" b="1" dirty="0">
                <a:ea typeface="Calibri" panose="020F0502020204030204" pitchFamily="34" charset="0"/>
              </a:rPr>
              <a:t>Toplumsal </a:t>
            </a:r>
            <a:r>
              <a:rPr lang="tr-TR" sz="2400" b="1" dirty="0" err="1">
                <a:ea typeface="Calibri" panose="020F0502020204030204" pitchFamily="34" charset="0"/>
              </a:rPr>
              <a:t>tabakalaşmanın</a:t>
            </a:r>
            <a:r>
              <a:rPr lang="tr-TR" sz="2400" b="1" dirty="0">
                <a:ea typeface="Calibri" panose="020F0502020204030204" pitchFamily="34" charset="0"/>
              </a:rPr>
              <a:t> tüm sosyologlar tarafından kabul edilen bir tanımının ve herhangi bir tanımın her yönü ile tatmin edici olduğunu söylemek güçtür. J. </a:t>
            </a:r>
            <a:r>
              <a:rPr lang="tr-TR" sz="2400" b="1" dirty="0" err="1">
                <a:ea typeface="Calibri" panose="020F0502020204030204" pitchFamily="34" charset="0"/>
              </a:rPr>
              <a:t>Turner</a:t>
            </a:r>
            <a:r>
              <a:rPr lang="tr-TR" sz="2400" b="1" dirty="0">
                <a:ea typeface="Calibri" panose="020F0502020204030204" pitchFamily="34" charset="0"/>
              </a:rPr>
              <a:t> (1978:328) tabakalaşmayı bir sosyal sistemde kıt ve değerli kaynakların statü pozisyonlarına bağlı olarak eşit olmayan dağılımı ve her birinin değerli kaynaklardan paylaşımı sıralamasının aşağı yukarı sürekli hale geldiği süreçler olarak tanımlamaktadır.</a:t>
            </a:r>
            <a:endParaRPr lang="tr-TR" sz="2400" b="1" dirty="0"/>
          </a:p>
          <a:p>
            <a:r>
              <a:rPr lang="tr-TR" sz="2400" b="1" dirty="0" err="1"/>
              <a:t>Macionis’e</a:t>
            </a:r>
            <a:r>
              <a:rPr lang="tr-TR" sz="2400" b="1" dirty="0"/>
              <a:t> (2008, 252-253) göre bir toplumda yaşayan bireylerin hiyerarşi temelinde sıralanması sistemi olan toplumsal </a:t>
            </a:r>
            <a:r>
              <a:rPr lang="tr-TR" sz="2400" b="1" dirty="0" err="1"/>
              <a:t>tabakalaşma</a:t>
            </a:r>
            <a:r>
              <a:rPr lang="tr-TR" sz="2400" b="1" dirty="0"/>
              <a:t> dört ilke temelinde oluşur:</a:t>
            </a:r>
          </a:p>
        </p:txBody>
      </p:sp>
    </p:spTree>
    <p:extLst>
      <p:ext uri="{BB962C8B-B14F-4D97-AF65-F5344CB8AC3E}">
        <p14:creationId xmlns:p14="http://schemas.microsoft.com/office/powerpoint/2010/main" val="1215949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F64959-59A7-4295-85A9-380562C926BC}"/>
              </a:ext>
            </a:extLst>
          </p:cNvPr>
          <p:cNvSpPr>
            <a:spLocks noGrp="1"/>
          </p:cNvSpPr>
          <p:nvPr>
            <p:ph type="title"/>
          </p:nvPr>
        </p:nvSpPr>
        <p:spPr/>
        <p:txBody>
          <a:bodyPr/>
          <a:lstStyle/>
          <a:p>
            <a:r>
              <a:rPr lang="tr-TR" dirty="0">
                <a:solidFill>
                  <a:prstClr val="black">
                    <a:lumMod val="85000"/>
                    <a:lumOff val="15000"/>
                  </a:prstClr>
                </a:solidFill>
              </a:rPr>
              <a:t>Toplumsal </a:t>
            </a:r>
            <a:r>
              <a:rPr lang="tr-TR" dirty="0" err="1">
                <a:solidFill>
                  <a:prstClr val="black">
                    <a:lumMod val="85000"/>
                    <a:lumOff val="15000"/>
                  </a:prstClr>
                </a:solidFill>
              </a:rPr>
              <a:t>tabakalaşmanın</a:t>
            </a:r>
            <a:r>
              <a:rPr lang="tr-TR" dirty="0">
                <a:solidFill>
                  <a:prstClr val="black">
                    <a:lumMod val="85000"/>
                    <a:lumOff val="15000"/>
                  </a:prstClr>
                </a:solidFill>
              </a:rPr>
              <a:t> temel kavramları ve özellikleri </a:t>
            </a:r>
            <a:endParaRPr lang="tr-TR" dirty="0"/>
          </a:p>
        </p:txBody>
      </p:sp>
      <p:sp>
        <p:nvSpPr>
          <p:cNvPr id="3" name="İçerik Yer Tutucusu 2">
            <a:extLst>
              <a:ext uri="{FF2B5EF4-FFF2-40B4-BE49-F238E27FC236}">
                <a16:creationId xmlns:a16="http://schemas.microsoft.com/office/drawing/2014/main" id="{B634BDBD-D8C9-4330-ABC3-14F19B883A4F}"/>
              </a:ext>
            </a:extLst>
          </p:cNvPr>
          <p:cNvSpPr>
            <a:spLocks noGrp="1"/>
          </p:cNvSpPr>
          <p:nvPr>
            <p:ph idx="1"/>
          </p:nvPr>
        </p:nvSpPr>
        <p:spPr/>
        <p:txBody>
          <a:bodyPr>
            <a:normAutofit/>
          </a:bodyPr>
          <a:lstStyle/>
          <a:p>
            <a:pPr>
              <a:buClr>
                <a:srgbClr val="A53010"/>
              </a:buClr>
            </a:pPr>
            <a:r>
              <a:rPr lang="tr-TR" sz="2400" b="1" dirty="0" err="1"/>
              <a:t>Macionis’e</a:t>
            </a:r>
            <a:r>
              <a:rPr lang="tr-TR" sz="2400" b="1" dirty="0"/>
              <a:t> (2008, 252-253) göre bir toplumda yaşayan bireylerin hiyerarşi temelinde sıralanması sistemi olan toplumsal </a:t>
            </a:r>
            <a:r>
              <a:rPr lang="tr-TR" sz="2400" b="1" dirty="0" err="1"/>
              <a:t>tabakalaşma</a:t>
            </a:r>
            <a:r>
              <a:rPr lang="tr-TR" sz="2400" b="1" dirty="0"/>
              <a:t> dört ilke temelinde oluşur.</a:t>
            </a:r>
            <a:endParaRPr lang="tr-TR" sz="2400" dirty="0"/>
          </a:p>
          <a:p>
            <a:pPr>
              <a:buClr>
                <a:srgbClr val="A53010"/>
              </a:buClr>
            </a:pPr>
            <a:r>
              <a:rPr lang="tr-TR" sz="2400" b="1" dirty="0">
                <a:solidFill>
                  <a:prstClr val="black">
                    <a:lumMod val="75000"/>
                    <a:lumOff val="25000"/>
                  </a:prstClr>
                </a:solidFill>
              </a:rPr>
              <a:t>1-Toplumsal </a:t>
            </a:r>
            <a:r>
              <a:rPr lang="tr-TR" sz="2400" b="1" dirty="0" err="1">
                <a:solidFill>
                  <a:prstClr val="black">
                    <a:lumMod val="75000"/>
                    <a:lumOff val="25000"/>
                  </a:prstClr>
                </a:solidFill>
              </a:rPr>
              <a:t>tabakalaşma</a:t>
            </a:r>
            <a:r>
              <a:rPr lang="tr-TR" sz="2400" b="1" dirty="0">
                <a:solidFill>
                  <a:prstClr val="black">
                    <a:lumMod val="75000"/>
                    <a:lumOff val="25000"/>
                  </a:prstClr>
                </a:solidFill>
              </a:rPr>
              <a:t> basitçe bireylerin farklılığının yansıması değil, toplumun bir özelliğidir. Birçoğumuz sosyal durumumuzu çabalarımız ve yeteneklerimizle ilgili olduğunu ve kendi kaderimizi kontrol ettiğimizi düşünürüz. Ancak sistem sonuçta hepimizin yaşamını şekillendirmektedir.</a:t>
            </a:r>
          </a:p>
          <a:p>
            <a:endParaRPr lang="tr-TR" dirty="0"/>
          </a:p>
        </p:txBody>
      </p:sp>
    </p:spTree>
    <p:extLst>
      <p:ext uri="{BB962C8B-B14F-4D97-AF65-F5344CB8AC3E}">
        <p14:creationId xmlns:p14="http://schemas.microsoft.com/office/powerpoint/2010/main" val="2822137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947C04-388B-4F21-AAFE-0110FD8060BF}"/>
              </a:ext>
            </a:extLst>
          </p:cNvPr>
          <p:cNvSpPr>
            <a:spLocks noGrp="1"/>
          </p:cNvSpPr>
          <p:nvPr>
            <p:ph type="title"/>
          </p:nvPr>
        </p:nvSpPr>
        <p:spPr/>
        <p:txBody>
          <a:bodyPr/>
          <a:lstStyle/>
          <a:p>
            <a:r>
              <a:rPr lang="tr-TR" dirty="0">
                <a:solidFill>
                  <a:prstClr val="black">
                    <a:lumMod val="85000"/>
                    <a:lumOff val="15000"/>
                  </a:prstClr>
                </a:solidFill>
              </a:rPr>
              <a:t>Toplumsal </a:t>
            </a:r>
            <a:r>
              <a:rPr lang="tr-TR" dirty="0" err="1">
                <a:solidFill>
                  <a:prstClr val="black">
                    <a:lumMod val="85000"/>
                    <a:lumOff val="15000"/>
                  </a:prstClr>
                </a:solidFill>
              </a:rPr>
              <a:t>tabakalaşmanın</a:t>
            </a:r>
            <a:r>
              <a:rPr lang="tr-TR" dirty="0">
                <a:solidFill>
                  <a:prstClr val="black">
                    <a:lumMod val="85000"/>
                    <a:lumOff val="15000"/>
                  </a:prstClr>
                </a:solidFill>
              </a:rPr>
              <a:t> temel kavramları ve özellikleri </a:t>
            </a:r>
            <a:endParaRPr lang="tr-TR" dirty="0"/>
          </a:p>
        </p:txBody>
      </p:sp>
      <p:sp>
        <p:nvSpPr>
          <p:cNvPr id="3" name="İçerik Yer Tutucusu 2">
            <a:extLst>
              <a:ext uri="{FF2B5EF4-FFF2-40B4-BE49-F238E27FC236}">
                <a16:creationId xmlns:a16="http://schemas.microsoft.com/office/drawing/2014/main" id="{39FE7F6F-F156-4EC1-9484-BFE6E6525CD1}"/>
              </a:ext>
            </a:extLst>
          </p:cNvPr>
          <p:cNvSpPr>
            <a:spLocks noGrp="1"/>
          </p:cNvSpPr>
          <p:nvPr>
            <p:ph idx="1"/>
          </p:nvPr>
        </p:nvSpPr>
        <p:spPr/>
        <p:txBody>
          <a:bodyPr>
            <a:noAutofit/>
          </a:bodyPr>
          <a:lstStyle/>
          <a:p>
            <a:r>
              <a:rPr lang="tr-TR" sz="2000" b="1" dirty="0"/>
              <a:t>2-Sosyal </a:t>
            </a:r>
            <a:r>
              <a:rPr lang="tr-TR" sz="2000" b="1" dirty="0" err="1"/>
              <a:t>tabakalaşma</a:t>
            </a:r>
            <a:r>
              <a:rPr lang="tr-TR" sz="2000" b="1" dirty="0"/>
              <a:t> nesilden </a:t>
            </a:r>
            <a:r>
              <a:rPr lang="tr-TR" sz="2000" b="1" dirty="0" err="1"/>
              <a:t>nesile</a:t>
            </a:r>
            <a:r>
              <a:rPr lang="tr-TR" sz="2000" b="1" dirty="0"/>
              <a:t> geçmektedir. Ebeveynlerin kendi sosyal konumlarını çocuklarına nasıl geçirdiklerine baktığımızda, </a:t>
            </a:r>
            <a:r>
              <a:rPr lang="tr-TR" sz="2000" b="1" dirty="0" err="1"/>
              <a:t>tabakalaşmanın</a:t>
            </a:r>
            <a:r>
              <a:rPr lang="tr-TR" sz="2000" b="1" dirty="0"/>
              <a:t> bireyden çok toplumun bir özelliği olduğu görürüz. Özellikle gelişmiş ülkelerde sosyal hareketlilik yani sosyal hiyerarşi içindeki pozisyonda bir değişme görülebilmektedir. Bu hareketlilik aşağı veya yukarı doğru olabilmektedir. Az sayıda da olsa Christina Aguilera ve Michael Jordan gibi bireylerin başarılarını görmekteyiz. Bazı kişiler iflas, iş kaybetme, hastalık gibi nedenlerden dolayı daha aşağı tabaklara düşebilmektedirler. Ancak çoğu insanın sosyal konumu yaşamı boyunca aynı kalmaktadır.</a:t>
            </a:r>
          </a:p>
        </p:txBody>
      </p:sp>
    </p:spTree>
    <p:extLst>
      <p:ext uri="{BB962C8B-B14F-4D97-AF65-F5344CB8AC3E}">
        <p14:creationId xmlns:p14="http://schemas.microsoft.com/office/powerpoint/2010/main" val="4202908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034021-CFF3-49E7-9FE3-B6FEEAB36735}"/>
              </a:ext>
            </a:extLst>
          </p:cNvPr>
          <p:cNvSpPr>
            <a:spLocks noGrp="1"/>
          </p:cNvSpPr>
          <p:nvPr>
            <p:ph type="title"/>
          </p:nvPr>
        </p:nvSpPr>
        <p:spPr/>
        <p:txBody>
          <a:bodyPr/>
          <a:lstStyle/>
          <a:p>
            <a:r>
              <a:rPr lang="tr-TR" dirty="0">
                <a:solidFill>
                  <a:prstClr val="black">
                    <a:lumMod val="85000"/>
                    <a:lumOff val="15000"/>
                  </a:prstClr>
                </a:solidFill>
              </a:rPr>
              <a:t>Toplumsal </a:t>
            </a:r>
            <a:r>
              <a:rPr lang="tr-TR" dirty="0" err="1">
                <a:solidFill>
                  <a:prstClr val="black">
                    <a:lumMod val="85000"/>
                    <a:lumOff val="15000"/>
                  </a:prstClr>
                </a:solidFill>
              </a:rPr>
              <a:t>tabakalaşmanın</a:t>
            </a:r>
            <a:r>
              <a:rPr lang="tr-TR" dirty="0">
                <a:solidFill>
                  <a:prstClr val="black">
                    <a:lumMod val="85000"/>
                    <a:lumOff val="15000"/>
                  </a:prstClr>
                </a:solidFill>
              </a:rPr>
              <a:t> temel kavramları ve özellikleri </a:t>
            </a:r>
            <a:endParaRPr lang="tr-TR" dirty="0"/>
          </a:p>
        </p:txBody>
      </p:sp>
      <p:sp>
        <p:nvSpPr>
          <p:cNvPr id="3" name="İçerik Yer Tutucusu 2">
            <a:extLst>
              <a:ext uri="{FF2B5EF4-FFF2-40B4-BE49-F238E27FC236}">
                <a16:creationId xmlns:a16="http://schemas.microsoft.com/office/drawing/2014/main" id="{E7C1ADFF-9B2E-4EF1-BCD4-737952255BBB}"/>
              </a:ext>
            </a:extLst>
          </p:cNvPr>
          <p:cNvSpPr>
            <a:spLocks noGrp="1"/>
          </p:cNvSpPr>
          <p:nvPr>
            <p:ph idx="1"/>
          </p:nvPr>
        </p:nvSpPr>
        <p:spPr/>
        <p:txBody>
          <a:bodyPr>
            <a:normAutofit fontScale="92500" lnSpcReduction="20000"/>
          </a:bodyPr>
          <a:lstStyle/>
          <a:p>
            <a:endParaRPr lang="tr-TR" dirty="0"/>
          </a:p>
          <a:p>
            <a:r>
              <a:rPr lang="tr-TR" sz="2400" b="1" dirty="0">
                <a:ea typeface="Calibri" panose="020F0502020204030204" pitchFamily="34" charset="0"/>
              </a:rPr>
              <a:t>3-Toplumsal </a:t>
            </a:r>
            <a:r>
              <a:rPr lang="tr-TR" sz="2400" b="1" dirty="0" err="1">
                <a:ea typeface="Calibri" panose="020F0502020204030204" pitchFamily="34" charset="0"/>
              </a:rPr>
              <a:t>tabakalaşma</a:t>
            </a:r>
            <a:r>
              <a:rPr lang="tr-TR" sz="2400" b="1" dirty="0">
                <a:ea typeface="Calibri" panose="020F0502020204030204" pitchFamily="34" charset="0"/>
              </a:rPr>
              <a:t> evrenseldir fakat çeşitlidir. Toplumsal </a:t>
            </a:r>
            <a:r>
              <a:rPr lang="tr-TR" sz="2400" b="1" dirty="0" err="1">
                <a:ea typeface="Calibri" panose="020F0502020204030204" pitchFamily="34" charset="0"/>
              </a:rPr>
              <a:t>tabakalaşma</a:t>
            </a:r>
            <a:r>
              <a:rPr lang="tr-TR" sz="2400" b="1" dirty="0">
                <a:ea typeface="Calibri" panose="020F0502020204030204" pitchFamily="34" charset="0"/>
              </a:rPr>
              <a:t> her yerde görülmektedir. Bununla beraber neyin eşit olmadığı ve nasıl eşit olmadığı toplumdan topluma değişmektedir. </a:t>
            </a:r>
          </a:p>
          <a:p>
            <a:endParaRPr lang="tr-TR" b="1" dirty="0"/>
          </a:p>
          <a:p>
            <a:pPr algn="just">
              <a:lnSpc>
                <a:spcPct val="115000"/>
              </a:lnSpc>
            </a:pPr>
            <a:r>
              <a:rPr lang="tr-TR" sz="2400" b="1" dirty="0">
                <a:latin typeface="+mj-lt"/>
                <a:ea typeface="Calibri" panose="020F0502020204030204" pitchFamily="34" charset="0"/>
                <a:cs typeface="Times New Roman" panose="02020603050405020304" pitchFamily="18" charset="0"/>
              </a:rPr>
              <a:t>4-Toplumsal </a:t>
            </a:r>
            <a:r>
              <a:rPr lang="tr-TR" sz="2400" b="1" dirty="0" err="1">
                <a:latin typeface="+mj-lt"/>
                <a:ea typeface="Calibri" panose="020F0502020204030204" pitchFamily="34" charset="0"/>
                <a:cs typeface="Times New Roman" panose="02020603050405020304" pitchFamily="18" charset="0"/>
              </a:rPr>
              <a:t>tabakalaşma</a:t>
            </a:r>
            <a:r>
              <a:rPr lang="tr-TR" sz="2400" b="1" dirty="0">
                <a:latin typeface="+mj-lt"/>
                <a:ea typeface="Calibri" panose="020F0502020204030204" pitchFamily="34" charset="0"/>
                <a:cs typeface="Times New Roman" panose="02020603050405020304" pitchFamily="18" charset="0"/>
              </a:rPr>
              <a:t> sadece eşitsizlikleri değil aynı zamanda bu durumu meşrulaştıran inançları da kapsar. Herhangi bir eşitsizlik sistemi bazı kişilere sadece daha fazla verilmesini sağladığı gibi, bu düzenlemenin hakça olduğunu belirtir. </a:t>
            </a:r>
            <a:endParaRPr lang="tr-TR" sz="2400" dirty="0">
              <a:latin typeface="+mj-lt"/>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537104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23B6C52-F259-48F7-BC60-61ABC54DCC4D}"/>
              </a:ext>
            </a:extLst>
          </p:cNvPr>
          <p:cNvSpPr>
            <a:spLocks noGrp="1"/>
          </p:cNvSpPr>
          <p:nvPr>
            <p:ph type="title"/>
          </p:nvPr>
        </p:nvSpPr>
        <p:spPr>
          <a:xfrm>
            <a:off x="3373062" y="624110"/>
            <a:ext cx="8131550" cy="1280890"/>
          </a:xfrm>
        </p:spPr>
        <p:txBody>
          <a:bodyPr>
            <a:normAutofit/>
          </a:bodyPr>
          <a:lstStyle/>
          <a:p>
            <a:r>
              <a:rPr lang="tr-TR"/>
              <a:t>Toplumsal </a:t>
            </a:r>
            <a:r>
              <a:rPr lang="tr-TR" err="1"/>
              <a:t>tabakalaşmanın</a:t>
            </a:r>
            <a:r>
              <a:rPr lang="tr-TR"/>
              <a:t> temel kavramları ve özellikleri </a:t>
            </a:r>
            <a:endParaRPr lang="tr-TR" dirty="0"/>
          </a:p>
        </p:txBody>
      </p:sp>
      <p:sp>
        <p:nvSpPr>
          <p:cNvPr id="10"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İçerik Yer Tutucusu 2">
            <a:extLst>
              <a:ext uri="{FF2B5EF4-FFF2-40B4-BE49-F238E27FC236}">
                <a16:creationId xmlns:a16="http://schemas.microsoft.com/office/drawing/2014/main" id="{658636F1-AE46-4713-98D8-FD07A4DFC24D}"/>
              </a:ext>
            </a:extLst>
          </p:cNvPr>
          <p:cNvSpPr>
            <a:spLocks noGrp="1"/>
          </p:cNvSpPr>
          <p:nvPr>
            <p:ph idx="1"/>
          </p:nvPr>
        </p:nvSpPr>
        <p:spPr>
          <a:xfrm>
            <a:off x="3373062" y="2133600"/>
            <a:ext cx="8131550" cy="3777622"/>
          </a:xfrm>
        </p:spPr>
        <p:txBody>
          <a:bodyPr>
            <a:normAutofit/>
          </a:bodyPr>
          <a:lstStyle/>
          <a:p>
            <a:endParaRPr lang="tr-TR" dirty="0"/>
          </a:p>
          <a:p>
            <a:r>
              <a:rPr lang="tr-TR" b="1">
                <a:latin typeface="+mj-lt"/>
                <a:ea typeface="Calibri" panose="020F0502020204030204" pitchFamily="34" charset="0"/>
              </a:rPr>
              <a:t>Toplumsal tabakalaşmayı açıklamada önem taşıyan diğer kavramlar, eşitsizlik, farklılaşma ve hiyerarşidir. Toplumsal farklılaşma (social </a:t>
            </a:r>
            <a:r>
              <a:rPr lang="tr-TR" b="1" err="1">
                <a:latin typeface="+mj-lt"/>
                <a:ea typeface="Calibri" panose="020F0502020204030204" pitchFamily="34" charset="0"/>
              </a:rPr>
              <a:t>differentiation</a:t>
            </a:r>
            <a:r>
              <a:rPr lang="tr-TR" b="1">
                <a:latin typeface="+mj-lt"/>
                <a:ea typeface="Calibri" panose="020F0502020204030204" pitchFamily="34" charset="0"/>
              </a:rPr>
              <a:t>) kavramı, “yaş, cinsellik, ırk gibi </a:t>
            </a:r>
            <a:r>
              <a:rPr lang="tr-TR" b="1" err="1">
                <a:latin typeface="+mj-lt"/>
                <a:ea typeface="Calibri" panose="020F0502020204030204" pitchFamily="34" charset="0"/>
              </a:rPr>
              <a:t>dirimbilimsel</a:t>
            </a:r>
            <a:r>
              <a:rPr lang="tr-TR" b="1">
                <a:latin typeface="+mj-lt"/>
                <a:ea typeface="Calibri" panose="020F0502020204030204" pitchFamily="34" charset="0"/>
              </a:rPr>
              <a:t> ya da toplumsal sınıflaşmaya yol açan türlü </a:t>
            </a:r>
            <a:r>
              <a:rPr lang="tr-TR" b="1" err="1">
                <a:latin typeface="+mj-lt"/>
                <a:ea typeface="Calibri" panose="020F0502020204030204" pitchFamily="34" charset="0"/>
              </a:rPr>
              <a:t>ekinsel</a:t>
            </a:r>
            <a:r>
              <a:rPr lang="tr-TR" b="1">
                <a:latin typeface="+mj-lt"/>
                <a:ea typeface="Calibri" panose="020F0502020204030204" pitchFamily="34" charset="0"/>
              </a:rPr>
              <a:t> etkenle sonucu bireylerin ve toplumsal kümlerin birbirinden değişik özellikler kazanma süreci” olarak tanımlanabilir (</a:t>
            </a:r>
            <a:r>
              <a:rPr lang="tr-TR" b="1" err="1">
                <a:latin typeface="+mj-lt"/>
                <a:ea typeface="Calibri" panose="020F0502020204030204" pitchFamily="34" charset="0"/>
              </a:rPr>
              <a:t>Hançerlioğlu</a:t>
            </a:r>
            <a:r>
              <a:rPr lang="tr-TR" b="1">
                <a:latin typeface="+mj-lt"/>
                <a:ea typeface="Calibri" panose="020F0502020204030204" pitchFamily="34" charset="0"/>
              </a:rPr>
              <a:t>, 1986:143).</a:t>
            </a:r>
            <a:endParaRPr lang="tr-TR" b="1">
              <a:latin typeface="+mj-lt"/>
            </a:endParaRPr>
          </a:p>
        </p:txBody>
      </p:sp>
    </p:spTree>
    <p:extLst>
      <p:ext uri="{BB962C8B-B14F-4D97-AF65-F5344CB8AC3E}">
        <p14:creationId xmlns:p14="http://schemas.microsoft.com/office/powerpoint/2010/main" val="744832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8881FC-35F2-4115-A5C9-CFD5531582F1}"/>
              </a:ext>
            </a:extLst>
          </p:cNvPr>
          <p:cNvSpPr>
            <a:spLocks noGrp="1"/>
          </p:cNvSpPr>
          <p:nvPr>
            <p:ph type="title"/>
          </p:nvPr>
        </p:nvSpPr>
        <p:spPr/>
        <p:txBody>
          <a:bodyPr/>
          <a:lstStyle/>
          <a:p>
            <a:r>
              <a:rPr lang="tr-TR" dirty="0">
                <a:solidFill>
                  <a:prstClr val="black">
                    <a:lumMod val="85000"/>
                    <a:lumOff val="15000"/>
                  </a:prstClr>
                </a:solidFill>
              </a:rPr>
              <a:t>Toplumsal </a:t>
            </a:r>
            <a:r>
              <a:rPr lang="tr-TR" dirty="0" err="1">
                <a:solidFill>
                  <a:prstClr val="black">
                    <a:lumMod val="85000"/>
                    <a:lumOff val="15000"/>
                  </a:prstClr>
                </a:solidFill>
              </a:rPr>
              <a:t>tabakalaşmanın</a:t>
            </a:r>
            <a:r>
              <a:rPr lang="tr-TR" dirty="0">
                <a:solidFill>
                  <a:prstClr val="black">
                    <a:lumMod val="85000"/>
                    <a:lumOff val="15000"/>
                  </a:prstClr>
                </a:solidFill>
              </a:rPr>
              <a:t> temel kavramları ve özellikleri </a:t>
            </a:r>
            <a:endParaRPr lang="tr-TR" dirty="0"/>
          </a:p>
        </p:txBody>
      </p:sp>
      <p:sp>
        <p:nvSpPr>
          <p:cNvPr id="3" name="İçerik Yer Tutucusu 2">
            <a:extLst>
              <a:ext uri="{FF2B5EF4-FFF2-40B4-BE49-F238E27FC236}">
                <a16:creationId xmlns:a16="http://schemas.microsoft.com/office/drawing/2014/main" id="{AEE2221D-7D42-4CE8-AD20-FCD9C866176E}"/>
              </a:ext>
            </a:extLst>
          </p:cNvPr>
          <p:cNvSpPr>
            <a:spLocks noGrp="1"/>
          </p:cNvSpPr>
          <p:nvPr>
            <p:ph idx="1"/>
          </p:nvPr>
        </p:nvSpPr>
        <p:spPr/>
        <p:txBody>
          <a:bodyPr>
            <a:normAutofit/>
          </a:bodyPr>
          <a:lstStyle/>
          <a:p>
            <a:r>
              <a:rPr lang="tr-TR" sz="2400" b="1" dirty="0">
                <a:latin typeface="+mj-lt"/>
                <a:ea typeface="Calibri" panose="020F0502020204030204" pitchFamily="34" charset="0"/>
              </a:rPr>
              <a:t>Hiyerarşi en genel anlamı ile “öğeleri önemine göre yapılan sıralama/kademelendirme” veya “basamaklar zinciri” anlamına gelmektedir. Sosyolojik olarak hiyerarşi (</a:t>
            </a:r>
            <a:r>
              <a:rPr lang="tr-TR" sz="2400" b="1" dirty="0" err="1">
                <a:latin typeface="+mj-lt"/>
                <a:ea typeface="Calibri" panose="020F0502020204030204" pitchFamily="34" charset="0"/>
              </a:rPr>
              <a:t>hierarchy</a:t>
            </a:r>
            <a:r>
              <a:rPr lang="tr-TR" sz="2400" b="1" dirty="0">
                <a:latin typeface="+mj-lt"/>
                <a:ea typeface="Calibri" panose="020F0502020204030204" pitchFamily="34" charset="0"/>
              </a:rPr>
              <a:t>) “yetkenin, en geniş ölçüde, en üst aşamalarda olmak üzere, değişik önem sıraları arasında katı ve kesin bir biçimde dağıldığı toplumsal örgütleniş biçimi” (</a:t>
            </a:r>
            <a:r>
              <a:rPr lang="tr-TR" sz="2400" b="1" dirty="0" err="1">
                <a:latin typeface="+mj-lt"/>
                <a:ea typeface="Calibri" panose="020F0502020204030204" pitchFamily="34" charset="0"/>
              </a:rPr>
              <a:t>Hançerlioğlu</a:t>
            </a:r>
            <a:r>
              <a:rPr lang="tr-TR" sz="2400" b="1" dirty="0">
                <a:latin typeface="+mj-lt"/>
                <a:ea typeface="Calibri" panose="020F0502020204030204" pitchFamily="34" charset="0"/>
              </a:rPr>
              <a:t>, 1986:22)  olarak tanımlanabilir.</a:t>
            </a:r>
            <a:endParaRPr lang="tr-TR" sz="2400" b="1" dirty="0">
              <a:latin typeface="+mj-lt"/>
            </a:endParaRPr>
          </a:p>
        </p:txBody>
      </p:sp>
    </p:spTree>
    <p:extLst>
      <p:ext uri="{BB962C8B-B14F-4D97-AF65-F5344CB8AC3E}">
        <p14:creationId xmlns:p14="http://schemas.microsoft.com/office/powerpoint/2010/main" val="4079522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39"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C9E1EF0-4460-4E07-A646-2F0D37704AEC}"/>
              </a:ext>
            </a:extLst>
          </p:cNvPr>
          <p:cNvSpPr>
            <a:spLocks noGrp="1"/>
          </p:cNvSpPr>
          <p:nvPr>
            <p:ph type="title"/>
          </p:nvPr>
        </p:nvSpPr>
        <p:spPr>
          <a:xfrm>
            <a:off x="3373062" y="624110"/>
            <a:ext cx="8131550" cy="1280890"/>
          </a:xfrm>
        </p:spPr>
        <p:txBody>
          <a:bodyPr>
            <a:normAutofit/>
          </a:bodyPr>
          <a:lstStyle/>
          <a:p>
            <a:r>
              <a:rPr lang="tr-TR"/>
              <a:t>Toplumsal </a:t>
            </a:r>
            <a:r>
              <a:rPr lang="tr-TR" err="1"/>
              <a:t>tabakalaşmanın</a:t>
            </a:r>
            <a:r>
              <a:rPr lang="tr-TR"/>
              <a:t> temel kavramları ve özellikleri </a:t>
            </a:r>
            <a:endParaRPr lang="tr-TR" dirty="0"/>
          </a:p>
        </p:txBody>
      </p:sp>
      <p:sp>
        <p:nvSpPr>
          <p:cNvPr id="41"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43"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İçerik Yer Tutucusu 2">
            <a:extLst>
              <a:ext uri="{FF2B5EF4-FFF2-40B4-BE49-F238E27FC236}">
                <a16:creationId xmlns:a16="http://schemas.microsoft.com/office/drawing/2014/main" id="{40A10188-B35D-4426-B209-343F10F9EE62}"/>
              </a:ext>
            </a:extLst>
          </p:cNvPr>
          <p:cNvSpPr>
            <a:spLocks noGrp="1"/>
          </p:cNvSpPr>
          <p:nvPr>
            <p:ph idx="1"/>
          </p:nvPr>
        </p:nvSpPr>
        <p:spPr>
          <a:xfrm>
            <a:off x="3373062" y="2133600"/>
            <a:ext cx="8131550" cy="3777622"/>
          </a:xfrm>
        </p:spPr>
        <p:txBody>
          <a:bodyPr>
            <a:normAutofit/>
          </a:bodyPr>
          <a:lstStyle/>
          <a:p>
            <a:pPr>
              <a:spcAft>
                <a:spcPts val="1000"/>
              </a:spcAft>
            </a:pPr>
            <a:r>
              <a:rPr lang="tr-TR" b="1" err="1">
                <a:latin typeface="+mj-lt"/>
                <a:ea typeface="Calibri" panose="020F0502020204030204" pitchFamily="34" charset="0"/>
                <a:cs typeface="Times New Roman" panose="02020603050405020304" pitchFamily="18" charset="0"/>
              </a:rPr>
              <a:t>Tabakalaşma</a:t>
            </a:r>
            <a:r>
              <a:rPr lang="tr-TR" b="1">
                <a:latin typeface="+mj-lt"/>
                <a:ea typeface="Calibri" panose="020F0502020204030204" pitchFamily="34" charset="0"/>
                <a:cs typeface="Times New Roman" panose="02020603050405020304" pitchFamily="18" charset="0"/>
              </a:rPr>
              <a:t> ile ilgili diğer önemli bir kavram eşitsizliktir. Eşitsizlik toplumdaki maddi ve manevi olanaklarının bireyler arasında eşit olmayan dağılımını belirtir. Bu noktada şu soru ortaya çıkmaktadır: Bir toplumda bireyler arasında eşit olarak dağılmayan nedir? Toplumsal </a:t>
            </a:r>
            <a:r>
              <a:rPr lang="tr-TR" b="1" err="1">
                <a:latin typeface="+mj-lt"/>
                <a:ea typeface="Calibri" panose="020F0502020204030204" pitchFamily="34" charset="0"/>
                <a:cs typeface="Times New Roman" panose="02020603050405020304" pitchFamily="18" charset="0"/>
              </a:rPr>
              <a:t>tabakalaşma</a:t>
            </a:r>
            <a:r>
              <a:rPr lang="tr-TR" b="1">
                <a:latin typeface="+mj-lt"/>
                <a:ea typeface="Calibri" panose="020F0502020204030204" pitchFamily="34" charset="0"/>
                <a:cs typeface="Times New Roman" panose="02020603050405020304" pitchFamily="18" charset="0"/>
              </a:rPr>
              <a:t> sistemleri incelendiğinde şu sonuca varılabilir: </a:t>
            </a:r>
          </a:p>
          <a:p>
            <a:pPr>
              <a:spcAft>
                <a:spcPts val="1000"/>
              </a:spcAft>
              <a:buFont typeface="Wingdings" panose="05000000000000000000" pitchFamily="2" charset="2"/>
              <a:buChar char="q"/>
            </a:pPr>
            <a:r>
              <a:rPr lang="tr-TR" b="1">
                <a:latin typeface="+mj-lt"/>
                <a:ea typeface="Calibri" panose="020F0502020204030204" pitchFamily="34" charset="0"/>
                <a:cs typeface="Times New Roman" panose="02020603050405020304" pitchFamily="18" charset="0"/>
              </a:rPr>
              <a:t>Ekonomik olarak:  servet</a:t>
            </a:r>
          </a:p>
          <a:p>
            <a:pPr lvl="0">
              <a:buFont typeface="Wingdings" panose="05000000000000000000" pitchFamily="2" charset="2"/>
              <a:buChar char="q"/>
            </a:pPr>
            <a:r>
              <a:rPr lang="tr-TR" b="1">
                <a:latin typeface="+mj-lt"/>
                <a:ea typeface="Calibri" panose="020F0502020204030204" pitchFamily="34" charset="0"/>
                <a:cs typeface="Times New Roman" panose="02020603050405020304" pitchFamily="18" charset="0"/>
              </a:rPr>
              <a:t>Siyasal olarak: güç </a:t>
            </a:r>
          </a:p>
          <a:p>
            <a:pPr>
              <a:buFont typeface="Wingdings" panose="05000000000000000000" pitchFamily="2" charset="2"/>
              <a:buChar char="q"/>
            </a:pPr>
            <a:r>
              <a:rPr lang="tr-TR" b="1">
                <a:latin typeface="+mj-lt"/>
                <a:ea typeface="Calibri" panose="020F0502020204030204" pitchFamily="34" charset="0"/>
              </a:rPr>
              <a:t>Toplumsal olarak: saygınlık</a:t>
            </a:r>
            <a:endParaRPr lang="tr-TR" b="1">
              <a:latin typeface="+mj-lt"/>
            </a:endParaRPr>
          </a:p>
        </p:txBody>
      </p:sp>
    </p:spTree>
    <p:extLst>
      <p:ext uri="{BB962C8B-B14F-4D97-AF65-F5344CB8AC3E}">
        <p14:creationId xmlns:p14="http://schemas.microsoft.com/office/powerpoint/2010/main" val="4010986668"/>
      </p:ext>
    </p:extLst>
  </p:cSld>
  <p:clrMapOvr>
    <a:masterClrMapping/>
  </p:clrMapOvr>
</p:sld>
</file>

<file path=ppt/theme/theme1.xml><?xml version="1.0" encoding="utf-8"?>
<a:theme xmlns:a="http://schemas.openxmlformats.org/drawingml/2006/main" name="Duman">
  <a:themeElements>
    <a:clrScheme name="Yeşil">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0</TotalTime>
  <Words>680</Words>
  <Application>Microsoft Office PowerPoint</Application>
  <PresentationFormat>Geniş ekran</PresentationFormat>
  <Paragraphs>31</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Century Gothic</vt:lpstr>
      <vt:lpstr>Wingdings</vt:lpstr>
      <vt:lpstr>Wingdings 3</vt:lpstr>
      <vt:lpstr>Duman</vt:lpstr>
      <vt:lpstr>Sosyal Tabakalaşma: Temel Kavramlar ve Sorunlar</vt:lpstr>
      <vt:lpstr>PowerPoint Sunusu</vt:lpstr>
      <vt:lpstr>Toplumsal tabakalaşmanın temel kavramları ve özellikleri </vt:lpstr>
      <vt:lpstr>Toplumsal tabakalaşmanın temel kavramları ve özellikleri </vt:lpstr>
      <vt:lpstr>Toplumsal tabakalaşmanın temel kavramları ve özellikleri </vt:lpstr>
      <vt:lpstr>Toplumsal tabakalaşmanın temel kavramları ve özellikleri </vt:lpstr>
      <vt:lpstr>Toplumsal tabakalaşmanın temel kavramları ve özellikleri </vt:lpstr>
      <vt:lpstr>Toplumsal tabakalaşmanın temel kavramları ve özellikleri </vt:lpstr>
      <vt:lpstr>Toplumsal tabakalaşmanın temel kavramları ve özellikleri </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Tabakalaşma: Temel Kavramlar ve Sorunlar</dc:title>
  <dc:creator>Mavis</dc:creator>
  <cp:lastModifiedBy>Mavis</cp:lastModifiedBy>
  <cp:revision>1</cp:revision>
  <dcterms:created xsi:type="dcterms:W3CDTF">2020-05-19T21:39:47Z</dcterms:created>
  <dcterms:modified xsi:type="dcterms:W3CDTF">2020-05-19T21:39:49Z</dcterms:modified>
</cp:coreProperties>
</file>