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4"/>
  </p:notesMasterIdLst>
  <p:sldIdLst>
    <p:sldId id="256" r:id="rId2"/>
    <p:sldId id="264" r:id="rId3"/>
    <p:sldId id="282" r:id="rId4"/>
    <p:sldId id="283" r:id="rId5"/>
    <p:sldId id="284" r:id="rId6"/>
    <p:sldId id="265" r:id="rId7"/>
    <p:sldId id="285" r:id="rId8"/>
    <p:sldId id="266" r:id="rId9"/>
    <p:sldId id="267" r:id="rId10"/>
    <p:sldId id="286" r:id="rId11"/>
    <p:sldId id="268" r:id="rId12"/>
    <p:sldId id="269" r:id="rId13"/>
    <p:sldId id="287" r:id="rId14"/>
    <p:sldId id="272" r:id="rId15"/>
    <p:sldId id="288" r:id="rId16"/>
    <p:sldId id="273" r:id="rId17"/>
    <p:sldId id="289" r:id="rId18"/>
    <p:sldId id="290" r:id="rId19"/>
    <p:sldId id="291" r:id="rId20"/>
    <p:sldId id="292" r:id="rId21"/>
    <p:sldId id="277" r:id="rId22"/>
    <p:sldId id="278" r:id="rId23"/>
    <p:sldId id="293" r:id="rId24"/>
    <p:sldId id="294" r:id="rId25"/>
    <p:sldId id="295" r:id="rId26"/>
    <p:sldId id="296" r:id="rId27"/>
    <p:sldId id="297" r:id="rId28"/>
    <p:sldId id="298" r:id="rId29"/>
    <p:sldId id="299" r:id="rId30"/>
    <p:sldId id="300" r:id="rId31"/>
    <p:sldId id="301" r:id="rId32"/>
    <p:sldId id="30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çalışma istasyonu" initials="çi" lastIdx="1" clrIdx="0">
    <p:extLst>
      <p:ext uri="{19B8F6BF-5375-455C-9EA6-DF929625EA0E}">
        <p15:presenceInfo xmlns:p15="http://schemas.microsoft.com/office/powerpoint/2012/main" userId="çalışma istasyon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92" autoAdjust="0"/>
    <p:restoredTop sz="94660"/>
  </p:normalViewPr>
  <p:slideViewPr>
    <p:cSldViewPr snapToGrid="0">
      <p:cViewPr varScale="1">
        <p:scale>
          <a:sx n="87" d="100"/>
          <a:sy n="87" d="100"/>
        </p:scale>
        <p:origin x="85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47435-1F61-4666-A47C-F0DB5B66B00D}" type="datetimeFigureOut">
              <a:rPr lang="en-GB" smtClean="0"/>
              <a:pPr/>
              <a:t>26/10/2016</a:t>
            </a:fld>
            <a:endParaRPr lang="en-GB"/>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7FECA-2015-4015-A5BA-6C7AF726935F}" type="slidenum">
              <a:rPr lang="en-GB" smtClean="0"/>
              <a:pPr/>
              <a:t>‹#›</a:t>
            </a:fld>
            <a:endParaRPr lang="en-GB"/>
          </a:p>
        </p:txBody>
      </p:sp>
    </p:spTree>
    <p:extLst>
      <p:ext uri="{BB962C8B-B14F-4D97-AF65-F5344CB8AC3E}">
        <p14:creationId xmlns:p14="http://schemas.microsoft.com/office/powerpoint/2010/main" val="2104041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a:p>
        </p:txBody>
      </p:sp>
      <p:sp>
        <p:nvSpPr>
          <p:cNvPr id="4" name="Slayt Numarası Yer Tutucusu 3"/>
          <p:cNvSpPr>
            <a:spLocks noGrp="1"/>
          </p:cNvSpPr>
          <p:nvPr>
            <p:ph type="sldNum" sz="quarter" idx="10"/>
          </p:nvPr>
        </p:nvSpPr>
        <p:spPr/>
        <p:txBody>
          <a:bodyPr/>
          <a:lstStyle/>
          <a:p>
            <a:fld id="{EB67FECA-2015-4015-A5BA-6C7AF726935F}" type="slidenum">
              <a:rPr lang="en-GB" smtClean="0"/>
              <a:pPr/>
              <a:t>2</a:t>
            </a:fld>
            <a:endParaRPr lang="en-GB"/>
          </a:p>
        </p:txBody>
      </p:sp>
    </p:spTree>
    <p:extLst>
      <p:ext uri="{BB962C8B-B14F-4D97-AF65-F5344CB8AC3E}">
        <p14:creationId xmlns:p14="http://schemas.microsoft.com/office/powerpoint/2010/main" val="380098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GB"/>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GB"/>
          </a:p>
        </p:txBody>
      </p:sp>
      <p:sp>
        <p:nvSpPr>
          <p:cNvPr id="4" name="Veri Yer Tutucusu 3"/>
          <p:cNvSpPr>
            <a:spLocks noGrp="1"/>
          </p:cNvSpPr>
          <p:nvPr>
            <p:ph type="dt" sz="half" idx="10"/>
          </p:nvPr>
        </p:nvSpPr>
        <p:spPr/>
        <p:txBody>
          <a:bodyPr/>
          <a:lstStyle/>
          <a:p>
            <a:fld id="{BD611EB6-8FA0-4571-84F0-74A56D87BF93}" type="datetimeFigureOut">
              <a:rPr lang="en-GB" smtClean="0"/>
              <a:pPr/>
              <a:t>26/10/2016</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409139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BD611EB6-8FA0-4571-84F0-74A56D87BF93}" type="datetimeFigureOut">
              <a:rPr lang="en-GB" smtClean="0"/>
              <a:pPr/>
              <a:t>26/10/2016</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3571634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GB"/>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BD611EB6-8FA0-4571-84F0-74A56D87BF93}" type="datetimeFigureOut">
              <a:rPr lang="en-GB" smtClean="0"/>
              <a:pPr/>
              <a:t>26/10/2016</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1424136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BD611EB6-8FA0-4571-84F0-74A56D87BF93}" type="datetimeFigureOut">
              <a:rPr lang="en-GB" smtClean="0"/>
              <a:pPr/>
              <a:t>26/10/2016</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94884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GB"/>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D611EB6-8FA0-4571-84F0-74A56D87BF93}" type="datetimeFigureOut">
              <a:rPr lang="en-GB" smtClean="0"/>
              <a:pPr/>
              <a:t>26/10/2016</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3483198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Veri Yer Tutucusu 4"/>
          <p:cNvSpPr>
            <a:spLocks noGrp="1"/>
          </p:cNvSpPr>
          <p:nvPr>
            <p:ph type="dt" sz="half" idx="10"/>
          </p:nvPr>
        </p:nvSpPr>
        <p:spPr/>
        <p:txBody>
          <a:bodyPr/>
          <a:lstStyle/>
          <a:p>
            <a:fld id="{BD611EB6-8FA0-4571-84F0-74A56D87BF93}" type="datetimeFigureOut">
              <a:rPr lang="en-GB" smtClean="0"/>
              <a:pPr/>
              <a:t>26/10/2016</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279554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GB"/>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7" name="Veri Yer Tutucusu 6"/>
          <p:cNvSpPr>
            <a:spLocks noGrp="1"/>
          </p:cNvSpPr>
          <p:nvPr>
            <p:ph type="dt" sz="half" idx="10"/>
          </p:nvPr>
        </p:nvSpPr>
        <p:spPr/>
        <p:txBody>
          <a:bodyPr/>
          <a:lstStyle/>
          <a:p>
            <a:fld id="{BD611EB6-8FA0-4571-84F0-74A56D87BF93}" type="datetimeFigureOut">
              <a:rPr lang="en-GB" smtClean="0"/>
              <a:pPr/>
              <a:t>26/10/2016</a:t>
            </a:fld>
            <a:endParaRPr lang="en-GB"/>
          </a:p>
        </p:txBody>
      </p:sp>
      <p:sp>
        <p:nvSpPr>
          <p:cNvPr id="8" name="Altbilgi Yer Tutucusu 7"/>
          <p:cNvSpPr>
            <a:spLocks noGrp="1"/>
          </p:cNvSpPr>
          <p:nvPr>
            <p:ph type="ftr" sz="quarter" idx="11"/>
          </p:nvPr>
        </p:nvSpPr>
        <p:spPr/>
        <p:txBody>
          <a:bodyPr/>
          <a:lstStyle/>
          <a:p>
            <a:endParaRPr lang="en-GB"/>
          </a:p>
        </p:txBody>
      </p:sp>
      <p:sp>
        <p:nvSpPr>
          <p:cNvPr id="9" name="Slayt Numarası Yer Tutucusu 8"/>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2134554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Veri Yer Tutucusu 2"/>
          <p:cNvSpPr>
            <a:spLocks noGrp="1"/>
          </p:cNvSpPr>
          <p:nvPr>
            <p:ph type="dt" sz="half" idx="10"/>
          </p:nvPr>
        </p:nvSpPr>
        <p:spPr/>
        <p:txBody>
          <a:bodyPr/>
          <a:lstStyle/>
          <a:p>
            <a:fld id="{BD611EB6-8FA0-4571-84F0-74A56D87BF93}" type="datetimeFigureOut">
              <a:rPr lang="en-GB" smtClean="0"/>
              <a:pPr/>
              <a:t>26/10/2016</a:t>
            </a:fld>
            <a:endParaRPr lang="en-GB"/>
          </a:p>
        </p:txBody>
      </p:sp>
      <p:sp>
        <p:nvSpPr>
          <p:cNvPr id="4" name="Altbilgi Yer Tutucusu 3"/>
          <p:cNvSpPr>
            <a:spLocks noGrp="1"/>
          </p:cNvSpPr>
          <p:nvPr>
            <p:ph type="ftr" sz="quarter" idx="11"/>
          </p:nvPr>
        </p:nvSpPr>
        <p:spPr/>
        <p:txBody>
          <a:bodyPr/>
          <a:lstStyle/>
          <a:p>
            <a:endParaRPr lang="en-GB"/>
          </a:p>
        </p:txBody>
      </p:sp>
      <p:sp>
        <p:nvSpPr>
          <p:cNvPr id="5" name="Slayt Numarası Yer Tutucusu 4"/>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97850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D611EB6-8FA0-4571-84F0-74A56D87BF93}" type="datetimeFigureOut">
              <a:rPr lang="en-GB" smtClean="0"/>
              <a:pPr/>
              <a:t>26/10/2016</a:t>
            </a:fld>
            <a:endParaRPr lang="en-GB"/>
          </a:p>
        </p:txBody>
      </p:sp>
      <p:sp>
        <p:nvSpPr>
          <p:cNvPr id="3" name="Altbilgi Yer Tutucusu 2"/>
          <p:cNvSpPr>
            <a:spLocks noGrp="1"/>
          </p:cNvSpPr>
          <p:nvPr>
            <p:ph type="ftr" sz="quarter" idx="11"/>
          </p:nvPr>
        </p:nvSpPr>
        <p:spPr/>
        <p:txBody>
          <a:bodyPr/>
          <a:lstStyle/>
          <a:p>
            <a:endParaRPr lang="en-GB"/>
          </a:p>
        </p:txBody>
      </p:sp>
      <p:sp>
        <p:nvSpPr>
          <p:cNvPr id="4" name="Slayt Numarası Yer Tutucusu 3"/>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375318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GB"/>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D611EB6-8FA0-4571-84F0-74A56D87BF93}" type="datetimeFigureOut">
              <a:rPr lang="en-GB" smtClean="0"/>
              <a:pPr/>
              <a:t>26/10/2016</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2709383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GB"/>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D611EB6-8FA0-4571-84F0-74A56D87BF93}" type="datetimeFigureOut">
              <a:rPr lang="en-GB" smtClean="0"/>
              <a:pPr/>
              <a:t>26/10/2016</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3284236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GB"/>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11EB6-8FA0-4571-84F0-74A56D87BF93}" type="datetimeFigureOut">
              <a:rPr lang="en-GB" smtClean="0"/>
              <a:pPr/>
              <a:t>26/10/2016</a:t>
            </a:fld>
            <a:endParaRPr lang="en-GB"/>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4787F-D368-41A8-895B-F2513715E905}" type="slidenum">
              <a:rPr lang="en-GB" smtClean="0"/>
              <a:pPr/>
              <a:t>‹#›</a:t>
            </a:fld>
            <a:endParaRPr lang="en-GB"/>
          </a:p>
        </p:txBody>
      </p:sp>
    </p:spTree>
    <p:extLst>
      <p:ext uri="{BB962C8B-B14F-4D97-AF65-F5344CB8AC3E}">
        <p14:creationId xmlns:p14="http://schemas.microsoft.com/office/powerpoint/2010/main" val="2563795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944547" y="3210800"/>
            <a:ext cx="7616142" cy="3077766"/>
          </a:xfrm>
          <a:prstGeom prst="rect">
            <a:avLst/>
          </a:prstGeom>
        </p:spPr>
        <p:txBody>
          <a:bodyPr wrap="square">
            <a:spAutoFit/>
          </a:bodyPr>
          <a:lstStyle/>
          <a:p>
            <a:pPr algn="ctr"/>
            <a:r>
              <a:rPr lang="es-ES" sz="5400" b="1">
                <a:solidFill>
                  <a:schemeClr val="bg1">
                    <a:lumMod val="95000"/>
                  </a:schemeClr>
                </a:solidFill>
              </a:rPr>
              <a:t>KİTLE İLETİŞİMİ</a:t>
            </a:r>
            <a:endParaRPr lang="tr-TR" sz="5400" b="1">
              <a:solidFill>
                <a:schemeClr val="bg1">
                  <a:lumMod val="95000"/>
                </a:schemeClr>
              </a:solidFill>
            </a:endParaRPr>
          </a:p>
          <a:p>
            <a:pPr algn="ctr"/>
            <a:endParaRPr lang="es-ES" sz="4400" b="1">
              <a:solidFill>
                <a:schemeClr val="bg1">
                  <a:lumMod val="95000"/>
                </a:schemeClr>
              </a:solidFill>
            </a:endParaRPr>
          </a:p>
          <a:p>
            <a:pPr algn="ctr"/>
            <a:r>
              <a:rPr lang="es-ES" sz="4800">
                <a:solidFill>
                  <a:schemeClr val="bg1">
                    <a:lumMod val="95000"/>
                  </a:schemeClr>
                </a:solidFill>
              </a:rPr>
              <a:t>Lazarsfeld</a:t>
            </a:r>
            <a:r>
              <a:rPr lang="tr-TR" sz="4800">
                <a:solidFill>
                  <a:schemeClr val="bg1">
                    <a:lumMod val="95000"/>
                  </a:schemeClr>
                </a:solidFill>
              </a:rPr>
              <a:t> ve</a:t>
            </a:r>
            <a:r>
              <a:rPr lang="es-ES" sz="4800">
                <a:solidFill>
                  <a:schemeClr val="bg1">
                    <a:lumMod val="95000"/>
                  </a:schemeClr>
                </a:solidFill>
              </a:rPr>
              <a:t> Adorno</a:t>
            </a:r>
            <a:endParaRPr lang="tr-TR" sz="4800">
              <a:solidFill>
                <a:schemeClr val="bg1">
                  <a:lumMod val="95000"/>
                </a:schemeClr>
              </a:solidFill>
            </a:endParaRPr>
          </a:p>
          <a:p>
            <a:pPr algn="ctr"/>
            <a:r>
              <a:rPr lang="es-ES" sz="4800">
                <a:solidFill>
                  <a:schemeClr val="bg1">
                    <a:lumMod val="95000"/>
                  </a:schemeClr>
                </a:solidFill>
              </a:rPr>
              <a:t>(ABD, 1930’lar ve 1940’lar)</a:t>
            </a:r>
          </a:p>
        </p:txBody>
      </p:sp>
    </p:spTree>
    <p:extLst>
      <p:ext uri="{BB962C8B-B14F-4D97-AF65-F5344CB8AC3E}">
        <p14:creationId xmlns:p14="http://schemas.microsoft.com/office/powerpoint/2010/main" val="2563818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ecx.images-amazon.com/images/I/51-4fHSY%2B7L._SY344_BO1,204,203,200_.jpg"/>
          <p:cNvPicPr>
            <a:picLocks noChangeAspect="1" noChangeArrowheads="1"/>
          </p:cNvPicPr>
          <p:nvPr/>
        </p:nvPicPr>
        <p:blipFill>
          <a:blip r:embed="rId2" cstate="print"/>
          <a:srcRect/>
          <a:stretch>
            <a:fillRect/>
          </a:stretch>
        </p:blipFill>
        <p:spPr bwMode="auto">
          <a:xfrm>
            <a:off x="3992077" y="429576"/>
            <a:ext cx="4082057" cy="624952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Theodor Adorno you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7195" y="929322"/>
            <a:ext cx="3600450" cy="4791076"/>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2127111" y="5812361"/>
            <a:ext cx="2720617" cy="523220"/>
          </a:xfrm>
          <a:prstGeom prst="rect">
            <a:avLst/>
          </a:prstGeom>
          <a:noFill/>
        </p:spPr>
        <p:txBody>
          <a:bodyPr wrap="none" rtlCol="0">
            <a:spAutoFit/>
          </a:bodyPr>
          <a:lstStyle/>
          <a:p>
            <a:r>
              <a:rPr lang="tr-TR" sz="2800" b="1" smtClean="0">
                <a:solidFill>
                  <a:schemeClr val="bg1"/>
                </a:solidFill>
              </a:rPr>
              <a:t>Theodor Adorno </a:t>
            </a:r>
            <a:endParaRPr lang="en-GB" sz="2800" b="1">
              <a:solidFill>
                <a:schemeClr val="bg1"/>
              </a:solidFill>
            </a:endParaRPr>
          </a:p>
        </p:txBody>
      </p:sp>
      <p:pic>
        <p:nvPicPr>
          <p:cNvPr id="12292" name="Picture 4" descr="http://upload.wikimedia.org/wikipedia/en/0/08/Robert_K_Mert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5283" y="929322"/>
            <a:ext cx="3479165" cy="4883039"/>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p:cNvSpPr txBox="1"/>
          <p:nvPr/>
        </p:nvSpPr>
        <p:spPr>
          <a:xfrm>
            <a:off x="7389342" y="5812361"/>
            <a:ext cx="2411045" cy="523220"/>
          </a:xfrm>
          <a:prstGeom prst="rect">
            <a:avLst/>
          </a:prstGeom>
          <a:noFill/>
        </p:spPr>
        <p:txBody>
          <a:bodyPr wrap="none" rtlCol="0">
            <a:spAutoFit/>
          </a:bodyPr>
          <a:lstStyle/>
          <a:p>
            <a:r>
              <a:rPr lang="tr-TR" sz="2800" b="1" smtClean="0">
                <a:solidFill>
                  <a:schemeClr val="bg1"/>
                </a:solidFill>
              </a:rPr>
              <a:t>Robert Merton</a:t>
            </a:r>
            <a:endParaRPr lang="en-GB" sz="2800" b="1">
              <a:solidFill>
                <a:schemeClr val="bg1"/>
              </a:solidFill>
            </a:endParaRPr>
          </a:p>
        </p:txBody>
      </p:sp>
    </p:spTree>
    <p:extLst>
      <p:ext uri="{BB962C8B-B14F-4D97-AF65-F5344CB8AC3E}">
        <p14:creationId xmlns:p14="http://schemas.microsoft.com/office/powerpoint/2010/main" val="4135398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http://pr.haifa.ac.il/english/honoratyDoc/graphics/HonoraryDoctoratesPics/2000_kat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234" y="1151939"/>
            <a:ext cx="2793365" cy="441351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2.hdnux.com/photos/10/36/66/2223541/5/628x4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4070" y="1079182"/>
            <a:ext cx="2714625" cy="4486276"/>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www.popcouncil.org/assets/images/made/uploads/timeline/1968berelson_400_5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5166" y="1056322"/>
            <a:ext cx="3242930" cy="4531995"/>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8562470" y="5891024"/>
            <a:ext cx="2768322" cy="523220"/>
          </a:xfrm>
          <a:prstGeom prst="rect">
            <a:avLst/>
          </a:prstGeom>
          <a:noFill/>
        </p:spPr>
        <p:txBody>
          <a:bodyPr wrap="none" rtlCol="0">
            <a:spAutoFit/>
          </a:bodyPr>
          <a:lstStyle/>
          <a:p>
            <a:r>
              <a:rPr lang="tr-TR" sz="2800" b="1" smtClean="0">
                <a:solidFill>
                  <a:schemeClr val="bg1"/>
                </a:solidFill>
              </a:rPr>
              <a:t>Bernard Berelson</a:t>
            </a:r>
            <a:endParaRPr lang="en-GB" sz="2800" b="1">
              <a:solidFill>
                <a:schemeClr val="bg1"/>
              </a:solidFill>
            </a:endParaRPr>
          </a:p>
        </p:txBody>
      </p:sp>
      <p:sp>
        <p:nvSpPr>
          <p:cNvPr id="8" name="Metin kutusu 7"/>
          <p:cNvSpPr txBox="1"/>
          <p:nvPr/>
        </p:nvSpPr>
        <p:spPr>
          <a:xfrm>
            <a:off x="4795509" y="5891024"/>
            <a:ext cx="2391745" cy="523220"/>
          </a:xfrm>
          <a:prstGeom prst="rect">
            <a:avLst/>
          </a:prstGeom>
          <a:noFill/>
        </p:spPr>
        <p:txBody>
          <a:bodyPr wrap="none" rtlCol="0">
            <a:spAutoFit/>
          </a:bodyPr>
          <a:lstStyle/>
          <a:p>
            <a:r>
              <a:rPr lang="tr-TR" sz="2800" b="1" smtClean="0">
                <a:solidFill>
                  <a:schemeClr val="bg1"/>
                </a:solidFill>
              </a:rPr>
              <a:t>David Riesman</a:t>
            </a:r>
            <a:endParaRPr lang="en-GB" sz="2800" b="1">
              <a:solidFill>
                <a:schemeClr val="bg1"/>
              </a:solidFill>
            </a:endParaRPr>
          </a:p>
        </p:txBody>
      </p:sp>
      <p:sp>
        <p:nvSpPr>
          <p:cNvPr id="11" name="Metin kutusu 10"/>
          <p:cNvSpPr txBox="1"/>
          <p:nvPr/>
        </p:nvSpPr>
        <p:spPr>
          <a:xfrm>
            <a:off x="1442358" y="5891024"/>
            <a:ext cx="1637115" cy="523220"/>
          </a:xfrm>
          <a:prstGeom prst="rect">
            <a:avLst/>
          </a:prstGeom>
          <a:noFill/>
        </p:spPr>
        <p:txBody>
          <a:bodyPr wrap="none" rtlCol="0">
            <a:spAutoFit/>
          </a:bodyPr>
          <a:lstStyle/>
          <a:p>
            <a:r>
              <a:rPr lang="tr-TR" sz="2800" b="1" smtClean="0">
                <a:solidFill>
                  <a:schemeClr val="bg1"/>
                </a:solidFill>
              </a:rPr>
              <a:t>Elihu Katz</a:t>
            </a:r>
            <a:endParaRPr lang="en-GB" sz="2800" b="1">
              <a:solidFill>
                <a:schemeClr val="bg1"/>
              </a:solidFill>
            </a:endParaRPr>
          </a:p>
        </p:txBody>
      </p:sp>
    </p:spTree>
    <p:extLst>
      <p:ext uri="{BB962C8B-B14F-4D97-AF65-F5344CB8AC3E}">
        <p14:creationId xmlns:p14="http://schemas.microsoft.com/office/powerpoint/2010/main" val="2614005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10"/>
          <p:cNvSpPr txBox="1"/>
          <p:nvPr/>
        </p:nvSpPr>
        <p:spPr>
          <a:xfrm>
            <a:off x="644690" y="1494107"/>
            <a:ext cx="6371552" cy="2246769"/>
          </a:xfrm>
          <a:prstGeom prst="rect">
            <a:avLst/>
          </a:prstGeom>
          <a:noFill/>
        </p:spPr>
        <p:txBody>
          <a:bodyPr wrap="none" rtlCol="0">
            <a:spAutoFit/>
          </a:bodyPr>
          <a:lstStyle/>
          <a:p>
            <a:r>
              <a:rPr lang="tr-TR" sz="2800" b="1" smtClean="0">
                <a:solidFill>
                  <a:schemeClr val="bg1"/>
                </a:solidFill>
              </a:rPr>
              <a:t>Toplumsal Araştırma Enstitüsü, New York </a:t>
            </a:r>
          </a:p>
          <a:p>
            <a:endParaRPr lang="tr-TR" sz="2800" b="1" smtClean="0">
              <a:solidFill>
                <a:schemeClr val="bg1"/>
              </a:solidFill>
            </a:endParaRPr>
          </a:p>
          <a:p>
            <a:r>
              <a:rPr lang="tr-TR" sz="2800" b="1" smtClean="0">
                <a:solidFill>
                  <a:schemeClr val="bg1"/>
                </a:solidFill>
              </a:rPr>
              <a:t>Felsefe ve Sosyal Bilimler Dergisi </a:t>
            </a:r>
          </a:p>
          <a:p>
            <a:r>
              <a:rPr lang="tr-TR" sz="2800" b="1" smtClean="0">
                <a:solidFill>
                  <a:schemeClr val="bg1"/>
                </a:solidFill>
              </a:rPr>
              <a:t>İletişim Sosyolojisi Özel Sayısı </a:t>
            </a:r>
          </a:p>
          <a:p>
            <a:r>
              <a:rPr lang="tr-TR" sz="2800" b="1" smtClean="0">
                <a:solidFill>
                  <a:schemeClr val="bg1"/>
                </a:solidFill>
              </a:rPr>
              <a:t>(1941)</a:t>
            </a:r>
            <a:endParaRPr lang="en-GB" sz="2800" b="1">
              <a:solidFill>
                <a:schemeClr val="bg1"/>
              </a:solidFill>
            </a:endParaRPr>
          </a:p>
        </p:txBody>
      </p:sp>
      <p:pic>
        <p:nvPicPr>
          <p:cNvPr id="1026" name="Picture 2" descr="http://www.biografiasyvidas.com/biografia/h/fotos/horkheimer.jpg"/>
          <p:cNvPicPr>
            <a:picLocks noChangeAspect="1" noChangeArrowheads="1"/>
          </p:cNvPicPr>
          <p:nvPr/>
        </p:nvPicPr>
        <p:blipFill>
          <a:blip r:embed="rId2" cstate="print"/>
          <a:srcRect/>
          <a:stretch>
            <a:fillRect/>
          </a:stretch>
        </p:blipFill>
        <p:spPr bwMode="auto">
          <a:xfrm>
            <a:off x="7976613" y="1454285"/>
            <a:ext cx="3238500" cy="3333750"/>
          </a:xfrm>
          <a:prstGeom prst="rect">
            <a:avLst/>
          </a:prstGeom>
          <a:noFill/>
        </p:spPr>
      </p:pic>
      <p:sp>
        <p:nvSpPr>
          <p:cNvPr id="6" name="Metin kutusu 5"/>
          <p:cNvSpPr txBox="1"/>
          <p:nvPr/>
        </p:nvSpPr>
        <p:spPr>
          <a:xfrm>
            <a:off x="8194775" y="4842869"/>
            <a:ext cx="2702856" cy="523220"/>
          </a:xfrm>
          <a:prstGeom prst="rect">
            <a:avLst/>
          </a:prstGeom>
          <a:noFill/>
        </p:spPr>
        <p:txBody>
          <a:bodyPr wrap="none" rtlCol="0">
            <a:spAutoFit/>
          </a:bodyPr>
          <a:lstStyle/>
          <a:p>
            <a:r>
              <a:rPr lang="tr-TR" sz="2800" b="1" smtClean="0">
                <a:solidFill>
                  <a:schemeClr val="bg1"/>
                </a:solidFill>
              </a:rPr>
              <a:t>Max Horkheimer</a:t>
            </a:r>
            <a:endParaRPr lang="en-GB" sz="2800" b="1">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https://d1rde5anzutevo.cloudfront.net/catalog-29/Adorno,%20Zur%20Gesellschaftlichen%209018%20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9431" y="846047"/>
            <a:ext cx="3708664" cy="558393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gundemturkiye.com/yaziresimleri/445_197_7156287669239919318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282" y="1610959"/>
            <a:ext cx="6551344" cy="4021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313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8223559" y="1887165"/>
            <a:ext cx="3109716" cy="3357521"/>
          </a:xfrm>
          <a:prstGeom prst="rect">
            <a:avLst/>
          </a:prstGeom>
        </p:spPr>
      </p:pic>
      <p:sp>
        <p:nvSpPr>
          <p:cNvPr id="5" name="Metin kutusu 5"/>
          <p:cNvSpPr txBox="1"/>
          <p:nvPr/>
        </p:nvSpPr>
        <p:spPr>
          <a:xfrm>
            <a:off x="8867513" y="5370158"/>
            <a:ext cx="1973617" cy="523220"/>
          </a:xfrm>
          <a:prstGeom prst="rect">
            <a:avLst/>
          </a:prstGeom>
          <a:noFill/>
        </p:spPr>
        <p:txBody>
          <a:bodyPr wrap="none" rtlCol="0">
            <a:spAutoFit/>
          </a:bodyPr>
          <a:lstStyle/>
          <a:p>
            <a:r>
              <a:rPr lang="tr-TR" sz="2800" b="1" smtClean="0">
                <a:solidFill>
                  <a:schemeClr val="bg1"/>
                </a:solidFill>
              </a:rPr>
              <a:t>Robert Lynd</a:t>
            </a:r>
            <a:endParaRPr lang="en-GB" sz="2800" b="1">
              <a:solidFill>
                <a:schemeClr val="bg1"/>
              </a:solidFill>
            </a:endParaRPr>
          </a:p>
        </p:txBody>
      </p:sp>
      <p:pic>
        <p:nvPicPr>
          <p:cNvPr id="48130" name="Picture 2" descr="http://ekladata.com/Yjtzr_RZHfjGYHvEE7hQJTuV_Cs.jpg"/>
          <p:cNvPicPr>
            <a:picLocks noChangeAspect="1" noChangeArrowheads="1"/>
          </p:cNvPicPr>
          <p:nvPr/>
        </p:nvPicPr>
        <p:blipFill>
          <a:blip r:embed="rId3" cstate="print"/>
          <a:srcRect/>
          <a:stretch>
            <a:fillRect/>
          </a:stretch>
        </p:blipFill>
        <p:spPr bwMode="auto">
          <a:xfrm>
            <a:off x="4669275" y="1128410"/>
            <a:ext cx="2840477" cy="4095572"/>
          </a:xfrm>
          <a:prstGeom prst="rect">
            <a:avLst/>
          </a:prstGeom>
          <a:noFill/>
        </p:spPr>
      </p:pic>
      <p:sp>
        <p:nvSpPr>
          <p:cNvPr id="7" name="Metin kutusu 4"/>
          <p:cNvSpPr txBox="1"/>
          <p:nvPr/>
        </p:nvSpPr>
        <p:spPr>
          <a:xfrm>
            <a:off x="4791148" y="5353132"/>
            <a:ext cx="2387705" cy="523220"/>
          </a:xfrm>
          <a:prstGeom prst="rect">
            <a:avLst/>
          </a:prstGeom>
          <a:noFill/>
        </p:spPr>
        <p:txBody>
          <a:bodyPr wrap="none" rtlCol="0">
            <a:spAutoFit/>
          </a:bodyPr>
          <a:lstStyle/>
          <a:p>
            <a:pPr algn="ctr"/>
            <a:r>
              <a:rPr lang="tr-TR" sz="2800" b="1" smtClean="0">
                <a:solidFill>
                  <a:schemeClr val="bg1"/>
                </a:solidFill>
              </a:rPr>
              <a:t>Paul Lazarsfeld</a:t>
            </a:r>
            <a:endParaRPr lang="en-GB" sz="2800" b="1">
              <a:solidFill>
                <a:schemeClr val="bg1"/>
              </a:solidFill>
            </a:endParaRPr>
          </a:p>
        </p:txBody>
      </p:sp>
      <p:pic>
        <p:nvPicPr>
          <p:cNvPr id="8" name="Picture 2" descr="http://www.biografiasyvidas.com/biografia/h/fotos/horkheimer.jpg"/>
          <p:cNvPicPr>
            <a:picLocks noChangeAspect="1" noChangeArrowheads="1"/>
          </p:cNvPicPr>
          <p:nvPr/>
        </p:nvPicPr>
        <p:blipFill>
          <a:blip r:embed="rId4" cstate="print"/>
          <a:srcRect/>
          <a:stretch>
            <a:fillRect/>
          </a:stretch>
        </p:blipFill>
        <p:spPr bwMode="auto">
          <a:xfrm>
            <a:off x="797599" y="1862847"/>
            <a:ext cx="3238500" cy="3333750"/>
          </a:xfrm>
          <a:prstGeom prst="rect">
            <a:avLst/>
          </a:prstGeom>
          <a:noFill/>
        </p:spPr>
      </p:pic>
      <p:sp>
        <p:nvSpPr>
          <p:cNvPr id="9" name="Metin kutusu 5"/>
          <p:cNvSpPr txBox="1"/>
          <p:nvPr/>
        </p:nvSpPr>
        <p:spPr>
          <a:xfrm>
            <a:off x="1035218" y="5368162"/>
            <a:ext cx="2702856" cy="523220"/>
          </a:xfrm>
          <a:prstGeom prst="rect">
            <a:avLst/>
          </a:prstGeom>
          <a:noFill/>
        </p:spPr>
        <p:txBody>
          <a:bodyPr wrap="none" rtlCol="0">
            <a:spAutoFit/>
          </a:bodyPr>
          <a:lstStyle/>
          <a:p>
            <a:r>
              <a:rPr lang="tr-TR" sz="2800" b="1" smtClean="0">
                <a:solidFill>
                  <a:schemeClr val="bg1"/>
                </a:solidFill>
              </a:rPr>
              <a:t>Max Horkheimer</a:t>
            </a:r>
            <a:endParaRPr lang="en-GB" sz="2800" b="1">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https://rosswolfe.files.wordpress.com/2014/05/theodor-adorno-young.jpg"/>
          <p:cNvPicPr>
            <a:picLocks noChangeAspect="1" noChangeArrowheads="1"/>
          </p:cNvPicPr>
          <p:nvPr/>
        </p:nvPicPr>
        <p:blipFill>
          <a:blip r:embed="rId2" cstate="print"/>
          <a:srcRect/>
          <a:stretch>
            <a:fillRect/>
          </a:stretch>
        </p:blipFill>
        <p:spPr bwMode="auto">
          <a:xfrm>
            <a:off x="1069976" y="861620"/>
            <a:ext cx="3657667" cy="4871924"/>
          </a:xfrm>
          <a:prstGeom prst="rect">
            <a:avLst/>
          </a:prstGeom>
          <a:noFill/>
        </p:spPr>
      </p:pic>
      <p:sp>
        <p:nvSpPr>
          <p:cNvPr id="6" name="Metin kutusu 5"/>
          <p:cNvSpPr txBox="1"/>
          <p:nvPr/>
        </p:nvSpPr>
        <p:spPr>
          <a:xfrm>
            <a:off x="1377231" y="5953815"/>
            <a:ext cx="3111365" cy="523220"/>
          </a:xfrm>
          <a:prstGeom prst="rect">
            <a:avLst/>
          </a:prstGeom>
          <a:noFill/>
        </p:spPr>
        <p:txBody>
          <a:bodyPr wrap="none" rtlCol="0">
            <a:spAutoFit/>
          </a:bodyPr>
          <a:lstStyle/>
          <a:p>
            <a:r>
              <a:rPr lang="tr-TR" sz="2800" b="1" smtClean="0">
                <a:solidFill>
                  <a:schemeClr val="bg1"/>
                </a:solidFill>
              </a:rPr>
              <a:t>Theodor W. Adorno</a:t>
            </a:r>
            <a:endParaRPr lang="en-GB" sz="2800" b="1">
              <a:solidFill>
                <a:schemeClr val="bg1"/>
              </a:solidFill>
            </a:endParaRPr>
          </a:p>
        </p:txBody>
      </p:sp>
      <p:pic>
        <p:nvPicPr>
          <p:cNvPr id="7172" name="Picture 4" descr="http://www.bach-cantatas.com/Pic-Lib-BIG/Schoenberg-Arnold-10%5b1936%5d.jpg"/>
          <p:cNvPicPr>
            <a:picLocks noChangeAspect="1" noChangeArrowheads="1"/>
          </p:cNvPicPr>
          <p:nvPr/>
        </p:nvPicPr>
        <p:blipFill>
          <a:blip r:embed="rId3" cstate="print"/>
          <a:srcRect/>
          <a:stretch>
            <a:fillRect/>
          </a:stretch>
        </p:blipFill>
        <p:spPr bwMode="auto">
          <a:xfrm>
            <a:off x="6789907" y="1040859"/>
            <a:ext cx="3802231" cy="4636867"/>
          </a:xfrm>
          <a:prstGeom prst="rect">
            <a:avLst/>
          </a:prstGeom>
          <a:noFill/>
        </p:spPr>
      </p:pic>
      <p:sp>
        <p:nvSpPr>
          <p:cNvPr id="8" name="Metin kutusu 5"/>
          <p:cNvSpPr txBox="1"/>
          <p:nvPr/>
        </p:nvSpPr>
        <p:spPr>
          <a:xfrm>
            <a:off x="7191126" y="5960299"/>
            <a:ext cx="2843022" cy="523220"/>
          </a:xfrm>
          <a:prstGeom prst="rect">
            <a:avLst/>
          </a:prstGeom>
          <a:noFill/>
        </p:spPr>
        <p:txBody>
          <a:bodyPr wrap="none" rtlCol="0">
            <a:spAutoFit/>
          </a:bodyPr>
          <a:lstStyle/>
          <a:p>
            <a:r>
              <a:rPr lang="tr-TR" sz="2800" b="1" smtClean="0">
                <a:solidFill>
                  <a:schemeClr val="bg1"/>
                </a:solidFill>
              </a:rPr>
              <a:t>Arnold Schönberg</a:t>
            </a:r>
            <a:endParaRPr lang="en-GB" sz="2800" b="1">
              <a:solidFill>
                <a:schemeClr val="bg1"/>
              </a:solidFill>
            </a:endParaRPr>
          </a:p>
        </p:txBody>
      </p:sp>
    </p:spTree>
    <p:extLst>
      <p:ext uri="{BB962C8B-B14F-4D97-AF65-F5344CB8AC3E}">
        <p14:creationId xmlns:p14="http://schemas.microsoft.com/office/powerpoint/2010/main" val="282489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Dikdörtgen"/>
          <p:cNvSpPr/>
          <p:nvPr/>
        </p:nvSpPr>
        <p:spPr>
          <a:xfrm>
            <a:off x="3889746" y="2195105"/>
            <a:ext cx="7325942" cy="2677656"/>
          </a:xfrm>
          <a:prstGeom prst="rect">
            <a:avLst/>
          </a:prstGeom>
        </p:spPr>
        <p:txBody>
          <a:bodyPr wrap="square">
            <a:spAutoFit/>
          </a:bodyPr>
          <a:lstStyle/>
          <a:p>
            <a:pPr algn="ctr"/>
            <a:r>
              <a:rPr lang="tr-TR" sz="2800" smtClean="0">
                <a:solidFill>
                  <a:schemeClr val="bg1"/>
                </a:solidFill>
              </a:rPr>
              <a:t>“</a:t>
            </a:r>
            <a:r>
              <a:rPr lang="tr-TR" sz="2800">
                <a:solidFill>
                  <a:schemeClr val="bg1"/>
                </a:solidFill>
              </a:rPr>
              <a:t>Uyumlanma” bilhassa Avrupa’dan gelen zulme uğramış insanlar için hala sihirli bir sözcüktü, bu yeni topraklarda kendilerini ispat etmeleri beklenen insanların geçmişte ne iseler öyle kalmak konusunda diretmemeleri isteniyordu. (Adorno, 1966: 338)</a:t>
            </a:r>
          </a:p>
        </p:txBody>
      </p:sp>
      <p:pic>
        <p:nvPicPr>
          <p:cNvPr id="7" name="Picture 2" descr="https://rosswolfe.files.wordpress.com/2014/05/theodor-adorno-young.jpg"/>
          <p:cNvPicPr>
            <a:picLocks noChangeAspect="1" noChangeArrowheads="1"/>
          </p:cNvPicPr>
          <p:nvPr/>
        </p:nvPicPr>
        <p:blipFill>
          <a:blip r:embed="rId2" cstate="print"/>
          <a:srcRect/>
          <a:stretch>
            <a:fillRect/>
          </a:stretch>
        </p:blipFill>
        <p:spPr bwMode="auto">
          <a:xfrm>
            <a:off x="1342351" y="2028939"/>
            <a:ext cx="2259793" cy="300998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1704975" y="1173897"/>
            <a:ext cx="8639175" cy="4401205"/>
          </a:xfrm>
          <a:prstGeom prst="rect">
            <a:avLst/>
          </a:prstGeom>
        </p:spPr>
        <p:txBody>
          <a:bodyPr wrap="square">
            <a:spAutoFit/>
          </a:bodyPr>
          <a:lstStyle/>
          <a:p>
            <a:pPr algn="ctr"/>
            <a:r>
              <a:rPr lang="tr-TR" sz="2800">
                <a:solidFill>
                  <a:schemeClr val="bg1"/>
                </a:solidFill>
                <a:latin typeface="Calibri" panose="020F0502020204030204" pitchFamily="34" charset="0"/>
                <a:ea typeface="Calibri" panose="020F0502020204030204" pitchFamily="34" charset="0"/>
                <a:cs typeface="Times New Roman" panose="02020603050405020304" pitchFamily="18" charset="0"/>
              </a:rPr>
              <a:t>Adorno ve Lazarsfeld arasındaki farklar şüphesiz bir dereceye kadar kişilik ve mizaçla ilgilidir, fakat bu farklılıklar bir yanıyla da Yeni Dünya’ya ilk  kez gelen herkesin deneyimlendiği “yeninin şokuna” gösterilen tarihsel olarak belirlenmiş tepkilerdir. Bireysel ve toplumsal olan arasındaki ilişkiye dair sorunsal </a:t>
            </a:r>
            <a:r>
              <a:rPr lang="tr-TR" sz="28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tr-TR" sz="2800">
                <a:solidFill>
                  <a:schemeClr val="bg1"/>
                </a:solidFill>
                <a:latin typeface="Calibri" panose="020F0502020204030204" pitchFamily="34" charset="0"/>
                <a:ea typeface="Calibri" panose="020F0502020204030204" pitchFamily="34" charset="0"/>
                <a:cs typeface="Times New Roman" panose="02020603050405020304" pitchFamily="18" charset="0"/>
              </a:rPr>
              <a:t>sosyolojinin temel disipliner ilgisi- Amerika ve Avrupa’da farklı bir ağırlığa ve anlama sahip olmuştur. Çünkü sorunu oluşturan terimlerin kendisi (bireysel ve sosyal) her iki coğrafyada farklı bir  kavramsal doku içinde anlaşılmıştır. </a:t>
            </a:r>
            <a:endParaRPr lang="en-GB" sz="280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Dikdörtgen"/>
          <p:cNvSpPr/>
          <p:nvPr/>
        </p:nvSpPr>
        <p:spPr>
          <a:xfrm>
            <a:off x="3855998" y="1508050"/>
            <a:ext cx="7602577" cy="3785652"/>
          </a:xfrm>
          <a:prstGeom prst="rect">
            <a:avLst/>
          </a:prstGeom>
        </p:spPr>
        <p:txBody>
          <a:bodyPr wrap="square">
            <a:spAutoFit/>
          </a:bodyPr>
          <a:lstStyle/>
          <a:p>
            <a:r>
              <a:rPr lang="tr-TR" sz="2400" smtClean="0">
                <a:solidFill>
                  <a:schemeClr val="bg1"/>
                </a:solidFill>
              </a:rPr>
              <a:t>Lazarsfeld’in </a:t>
            </a:r>
            <a:r>
              <a:rPr lang="tr-TR" sz="2400">
                <a:solidFill>
                  <a:schemeClr val="bg1"/>
                </a:solidFill>
              </a:rPr>
              <a:t>önerisiyle, oda oda dolaşıp meslektaşlarla konuştuğumda, ilk seferinde çok az şey anlayabildiğim, “Beğenilenler ve Beğenilmeyenler Çalışması” (Likes and Dislikes Studies) “bir programın başarısı ya da başarısızlığı” gibi sözcükler işittim. Fakat bu kadarı bile şunu anlamama yetti: burada toplanan verilerle ilgili asıl mesele, kitle iletişim alanındaki planlama departmanlarının, genel olarak endüstrinin ya da düzenleyici kuruluşların işine yarayacak bilgi üretebilmekti. Böylece ilk kez “yönetsel araştırma”nın nasıl bir şey olduğunu gördüm (Adorno, 1969: 342).</a:t>
            </a:r>
          </a:p>
        </p:txBody>
      </p:sp>
      <p:pic>
        <p:nvPicPr>
          <p:cNvPr id="6" name="Picture 2" descr="https://rosswolfe.files.wordpress.com/2014/05/theodor-adorno-young.jpg"/>
          <p:cNvPicPr>
            <a:picLocks noChangeAspect="1" noChangeArrowheads="1"/>
          </p:cNvPicPr>
          <p:nvPr/>
        </p:nvPicPr>
        <p:blipFill>
          <a:blip r:embed="rId2" cstate="print"/>
          <a:srcRect/>
          <a:stretch>
            <a:fillRect/>
          </a:stretch>
        </p:blipFill>
        <p:spPr bwMode="auto">
          <a:xfrm>
            <a:off x="593873" y="1508050"/>
            <a:ext cx="2837430" cy="377938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stretch>
            <a:fillRect/>
          </a:stretch>
        </p:blipFill>
        <p:spPr>
          <a:xfrm>
            <a:off x="1668780" y="438150"/>
            <a:ext cx="8823960" cy="5551170"/>
          </a:xfrm>
          <a:prstGeom prst="rect">
            <a:avLst/>
          </a:prstGeom>
        </p:spPr>
      </p:pic>
      <p:sp>
        <p:nvSpPr>
          <p:cNvPr id="5" name="Metin kutusu 4"/>
          <p:cNvSpPr txBox="1"/>
          <p:nvPr/>
        </p:nvSpPr>
        <p:spPr>
          <a:xfrm>
            <a:off x="3699723" y="5989320"/>
            <a:ext cx="4762073" cy="523220"/>
          </a:xfrm>
          <a:prstGeom prst="rect">
            <a:avLst/>
          </a:prstGeom>
          <a:noFill/>
        </p:spPr>
        <p:txBody>
          <a:bodyPr wrap="none" rtlCol="0">
            <a:spAutoFit/>
          </a:bodyPr>
          <a:lstStyle/>
          <a:p>
            <a:pPr algn="ctr"/>
            <a:r>
              <a:rPr lang="tr-TR" sz="2800" b="1" smtClean="0">
                <a:solidFill>
                  <a:schemeClr val="bg1"/>
                </a:solidFill>
              </a:rPr>
              <a:t>Columbia University, New York</a:t>
            </a:r>
            <a:endParaRPr lang="en-GB" sz="2800" b="1">
              <a:solidFill>
                <a:schemeClr val="bg1"/>
              </a:solidFill>
            </a:endParaRPr>
          </a:p>
        </p:txBody>
      </p:sp>
    </p:spTree>
    <p:extLst>
      <p:ext uri="{BB962C8B-B14F-4D97-AF65-F5344CB8AC3E}">
        <p14:creationId xmlns:p14="http://schemas.microsoft.com/office/powerpoint/2010/main" val="1150657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Dikdörtgen"/>
          <p:cNvSpPr/>
          <p:nvPr/>
        </p:nvSpPr>
        <p:spPr>
          <a:xfrm>
            <a:off x="1145633" y="2000657"/>
            <a:ext cx="9675778" cy="1569660"/>
          </a:xfrm>
          <a:prstGeom prst="rect">
            <a:avLst/>
          </a:prstGeom>
        </p:spPr>
        <p:txBody>
          <a:bodyPr wrap="square">
            <a:spAutoFit/>
          </a:bodyPr>
          <a:lstStyle/>
          <a:p>
            <a:pPr algn="ctr"/>
            <a:r>
              <a:rPr lang="tr-TR" sz="2400" smtClean="0">
                <a:solidFill>
                  <a:schemeClr val="bg1"/>
                </a:solidFill>
              </a:rPr>
              <a:t>Yönetsel Araştırma (Administrative Research) </a:t>
            </a:r>
          </a:p>
          <a:p>
            <a:pPr algn="ctr"/>
            <a:endParaRPr lang="tr-TR" sz="2400" smtClean="0">
              <a:solidFill>
                <a:schemeClr val="bg1"/>
              </a:solidFill>
            </a:endParaRPr>
          </a:p>
          <a:p>
            <a:pPr algn="ctr"/>
            <a:endParaRPr lang="tr-TR" sz="2400" smtClean="0">
              <a:solidFill>
                <a:schemeClr val="bg1"/>
              </a:solidFill>
            </a:endParaRPr>
          </a:p>
          <a:p>
            <a:pPr algn="ctr"/>
            <a:r>
              <a:rPr lang="tr-TR" sz="2400" smtClean="0">
                <a:solidFill>
                  <a:schemeClr val="bg1"/>
                </a:solidFill>
              </a:rPr>
              <a:t>Akademi dışı kamu ve ticari kuruluşların hizmetindeki akademik çalışmalar</a:t>
            </a:r>
            <a:endParaRPr lang="tr-TR" sz="2400">
              <a:solidFill>
                <a:schemeClr val="bg1"/>
              </a:solidFill>
            </a:endParaRPr>
          </a:p>
        </p:txBody>
      </p:sp>
      <p:sp>
        <p:nvSpPr>
          <p:cNvPr id="5" name="4 Dikdörtgen"/>
          <p:cNvSpPr/>
          <p:nvPr/>
        </p:nvSpPr>
        <p:spPr>
          <a:xfrm>
            <a:off x="2309440" y="431892"/>
            <a:ext cx="7348165" cy="954107"/>
          </a:xfrm>
          <a:prstGeom prst="rect">
            <a:avLst/>
          </a:prstGeom>
        </p:spPr>
        <p:txBody>
          <a:bodyPr wrap="none">
            <a:spAutoFit/>
          </a:bodyPr>
          <a:lstStyle/>
          <a:p>
            <a:pPr algn="ctr"/>
            <a:r>
              <a:rPr lang="tr-TR" sz="2800" smtClean="0">
                <a:solidFill>
                  <a:schemeClr val="bg1"/>
                </a:solidFill>
              </a:rPr>
              <a:t>Paul Lazarsfeld</a:t>
            </a:r>
          </a:p>
          <a:p>
            <a:pPr algn="ctr"/>
            <a:r>
              <a:rPr lang="tr-TR" sz="2800" smtClean="0">
                <a:solidFill>
                  <a:schemeClr val="bg1"/>
                </a:solidFill>
              </a:rPr>
              <a:t>“Yönetsel ve Eleştirel İletişim Araştırması” (1941) </a:t>
            </a:r>
            <a:endParaRPr lang="tr-TR" sz="2800">
              <a:solidFill>
                <a:schemeClr val="bg1"/>
              </a:solidFill>
            </a:endParaRPr>
          </a:p>
        </p:txBody>
      </p:sp>
      <p:sp>
        <p:nvSpPr>
          <p:cNvPr id="6" name="5 Aşağı Ok"/>
          <p:cNvSpPr/>
          <p:nvPr/>
        </p:nvSpPr>
        <p:spPr>
          <a:xfrm>
            <a:off x="5287161" y="2502166"/>
            <a:ext cx="1164125" cy="5666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Dikdörtgen"/>
          <p:cNvSpPr/>
          <p:nvPr/>
        </p:nvSpPr>
        <p:spPr>
          <a:xfrm>
            <a:off x="2617376" y="4184975"/>
            <a:ext cx="6732291" cy="830997"/>
          </a:xfrm>
          <a:prstGeom prst="rect">
            <a:avLst/>
          </a:prstGeom>
        </p:spPr>
        <p:txBody>
          <a:bodyPr wrap="none">
            <a:spAutoFit/>
          </a:bodyPr>
          <a:lstStyle/>
          <a:p>
            <a:pPr algn="ctr"/>
            <a:r>
              <a:rPr lang="tr-TR" sz="2400" smtClean="0">
                <a:solidFill>
                  <a:schemeClr val="bg1"/>
                </a:solidFill>
              </a:rPr>
              <a:t>İncelemenin nesnesi izleyici kitleleri (</a:t>
            </a:r>
            <a:r>
              <a:rPr lang="tr-TR" sz="2400" i="1" smtClean="0">
                <a:solidFill>
                  <a:schemeClr val="bg1"/>
                </a:solidFill>
              </a:rPr>
              <a:t>mass audience</a:t>
            </a:r>
            <a:r>
              <a:rPr lang="tr-TR" sz="2400" smtClean="0">
                <a:solidFill>
                  <a:schemeClr val="bg1"/>
                </a:solidFill>
              </a:rPr>
              <a:t>)</a:t>
            </a:r>
          </a:p>
          <a:p>
            <a:pPr algn="ctr"/>
            <a:endParaRPr lang="tr-TR" sz="240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http://www.columbia.edu/cu/lweb/digital/collections/nny/images/photos/104160_400x2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739" y="1570391"/>
            <a:ext cx="5095298" cy="3439327"/>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706437" y="5181601"/>
            <a:ext cx="3295902" cy="1323439"/>
          </a:xfrm>
          <a:prstGeom prst="rect">
            <a:avLst/>
          </a:prstGeom>
          <a:noFill/>
        </p:spPr>
        <p:txBody>
          <a:bodyPr wrap="none" rtlCol="0">
            <a:spAutoFit/>
          </a:bodyPr>
          <a:lstStyle/>
          <a:p>
            <a:pPr algn="ctr"/>
            <a:r>
              <a:rPr lang="tr-TR" sz="2400" smtClean="0">
                <a:solidFill>
                  <a:schemeClr val="bg1"/>
                </a:solidFill>
              </a:rPr>
              <a:t>«Little Annie»</a:t>
            </a:r>
          </a:p>
          <a:p>
            <a:pPr algn="ctr"/>
            <a:r>
              <a:rPr lang="tr-TR" sz="2800" smtClean="0">
                <a:solidFill>
                  <a:schemeClr val="bg1"/>
                </a:solidFill>
              </a:rPr>
              <a:t>Lazarsfeld-Stanton </a:t>
            </a:r>
          </a:p>
          <a:p>
            <a:pPr algn="ctr"/>
            <a:r>
              <a:rPr lang="tr-TR" sz="2800" smtClean="0">
                <a:solidFill>
                  <a:schemeClr val="bg1"/>
                </a:solidFill>
              </a:rPr>
              <a:t>Programme Analyzer</a:t>
            </a:r>
            <a:endParaRPr lang="en-GB" sz="2800">
              <a:solidFill>
                <a:schemeClr val="bg1"/>
              </a:solidFill>
            </a:endParaRPr>
          </a:p>
        </p:txBody>
      </p:sp>
      <p:pic>
        <p:nvPicPr>
          <p:cNvPr id="7172" name="Picture 4" descr="http://www.netanimations.net/Animated_lie_detector_machine.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3293" y="1570392"/>
            <a:ext cx="5742529" cy="3439326"/>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8129809" y="5181601"/>
            <a:ext cx="1669496" cy="523220"/>
          </a:xfrm>
          <a:prstGeom prst="rect">
            <a:avLst/>
          </a:prstGeom>
        </p:spPr>
        <p:txBody>
          <a:bodyPr wrap="none">
            <a:spAutoFit/>
          </a:bodyPr>
          <a:lstStyle/>
          <a:p>
            <a:pPr algn="ctr"/>
            <a:r>
              <a:rPr lang="tr-TR" sz="2800" smtClean="0">
                <a:solidFill>
                  <a:schemeClr val="bg1"/>
                </a:solidFill>
              </a:rPr>
              <a:t>Polygraph</a:t>
            </a:r>
            <a:endParaRPr lang="tr-TR" sz="2800">
              <a:solidFill>
                <a:schemeClr val="bg1"/>
              </a:solidFill>
            </a:endParaRPr>
          </a:p>
        </p:txBody>
      </p:sp>
    </p:spTree>
    <p:extLst>
      <p:ext uri="{BB962C8B-B14F-4D97-AF65-F5344CB8AC3E}">
        <p14:creationId xmlns:p14="http://schemas.microsoft.com/office/powerpoint/2010/main" val="824388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3190875" y="1466850"/>
            <a:ext cx="5810250" cy="3924300"/>
          </a:xfrm>
          <a:prstGeom prst="rect">
            <a:avLst/>
          </a:prstGeom>
        </p:spPr>
      </p:pic>
    </p:spTree>
    <p:extLst>
      <p:ext uri="{BB962C8B-B14F-4D97-AF65-F5344CB8AC3E}">
        <p14:creationId xmlns:p14="http://schemas.microsoft.com/office/powerpoint/2010/main" val="17518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Dikdörtgen"/>
          <p:cNvSpPr/>
          <p:nvPr/>
        </p:nvSpPr>
        <p:spPr>
          <a:xfrm>
            <a:off x="914407" y="1686544"/>
            <a:ext cx="10194587" cy="4524315"/>
          </a:xfrm>
          <a:prstGeom prst="rect">
            <a:avLst/>
          </a:prstGeom>
        </p:spPr>
        <p:txBody>
          <a:bodyPr wrap="square">
            <a:spAutoFit/>
          </a:bodyPr>
          <a:lstStyle/>
          <a:p>
            <a:r>
              <a:rPr lang="tr-TR" sz="2400" smtClean="0">
                <a:solidFill>
                  <a:schemeClr val="bg1"/>
                </a:solidFill>
              </a:rPr>
              <a:t>Yeni medya ürün satmak, bilgi düzeyini yükseltmek ya da hükümet politikalarının anlaşılır kılınmasını desteklemek için kullanılabilirdi. Her durumda, yapılacak araştırmanın görevi yeni medyayı bu tür amaçlarla kullanmak isteyenlere mesajlarının nasıl alımlandığı ve bunlara nasıl tepki verildiği (ya da verilmediği) konusunda kanıt sağlamaktı. </a:t>
            </a:r>
          </a:p>
          <a:p>
            <a:endParaRPr lang="tr-TR" sz="2400" smtClean="0">
              <a:solidFill>
                <a:schemeClr val="bg1"/>
              </a:solidFill>
            </a:endParaRPr>
          </a:p>
          <a:p>
            <a:r>
              <a:rPr lang="tr-TR" sz="2400" smtClean="0">
                <a:solidFill>
                  <a:schemeClr val="bg1"/>
                </a:solidFill>
              </a:rPr>
              <a:t>Böylelikle iletişim araçlarıyla ilgili araştırmalar bir dizi sınırlı probleme odaklanmış hale geldi: </a:t>
            </a:r>
          </a:p>
          <a:p>
            <a:endParaRPr lang="tr-TR" sz="2400" smtClean="0">
              <a:solidFill>
                <a:schemeClr val="bg1"/>
              </a:solidFill>
            </a:endParaRPr>
          </a:p>
          <a:p>
            <a:r>
              <a:rPr lang="tr-TR" sz="2400" smtClean="0">
                <a:solidFill>
                  <a:schemeClr val="bg1"/>
                </a:solidFill>
              </a:rPr>
              <a:t>Farklı iletişim araçlarına maruz kalan bu insanlar kimlerdir? </a:t>
            </a:r>
          </a:p>
          <a:p>
            <a:r>
              <a:rPr lang="tr-TR" sz="2400" smtClean="0">
                <a:solidFill>
                  <a:schemeClr val="bg1"/>
                </a:solidFill>
              </a:rPr>
              <a:t>Nelerden hoşlanırlar? </a:t>
            </a:r>
          </a:p>
          <a:p>
            <a:r>
              <a:rPr lang="tr-TR" sz="2400" smtClean="0">
                <a:solidFill>
                  <a:schemeClr val="bg1"/>
                </a:solidFill>
              </a:rPr>
              <a:t>Farklı sunum tekniklerinin etkileri nelerdir? </a:t>
            </a:r>
            <a:endParaRPr lang="tr-TR" sz="2400">
              <a:solidFill>
                <a:schemeClr val="bg1"/>
              </a:solidFill>
            </a:endParaRPr>
          </a:p>
        </p:txBody>
      </p:sp>
      <p:sp>
        <p:nvSpPr>
          <p:cNvPr id="5" name="4 Dikdörtgen"/>
          <p:cNvSpPr/>
          <p:nvPr/>
        </p:nvSpPr>
        <p:spPr>
          <a:xfrm>
            <a:off x="937239" y="520593"/>
            <a:ext cx="7348165" cy="954107"/>
          </a:xfrm>
          <a:prstGeom prst="rect">
            <a:avLst/>
          </a:prstGeom>
        </p:spPr>
        <p:txBody>
          <a:bodyPr wrap="none">
            <a:spAutoFit/>
          </a:bodyPr>
          <a:lstStyle/>
          <a:p>
            <a:r>
              <a:rPr lang="tr-TR" sz="2800" smtClean="0">
                <a:solidFill>
                  <a:schemeClr val="bg1"/>
                </a:solidFill>
              </a:rPr>
              <a:t>Paul Lazarsfeld</a:t>
            </a:r>
          </a:p>
          <a:p>
            <a:r>
              <a:rPr lang="tr-TR" sz="2800" smtClean="0">
                <a:solidFill>
                  <a:schemeClr val="bg1"/>
                </a:solidFill>
              </a:rPr>
              <a:t>“Yönetsel ve Eleştirel İletişim Araştırması” (1941) </a:t>
            </a:r>
            <a:endParaRPr lang="tr-TR" sz="280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Dikdörtgen"/>
          <p:cNvSpPr/>
          <p:nvPr/>
        </p:nvSpPr>
        <p:spPr>
          <a:xfrm>
            <a:off x="1024647" y="969581"/>
            <a:ext cx="7348165" cy="954107"/>
          </a:xfrm>
          <a:prstGeom prst="rect">
            <a:avLst/>
          </a:prstGeom>
        </p:spPr>
        <p:txBody>
          <a:bodyPr wrap="none">
            <a:spAutoFit/>
          </a:bodyPr>
          <a:lstStyle/>
          <a:p>
            <a:r>
              <a:rPr lang="tr-TR" sz="2800" smtClean="0">
                <a:solidFill>
                  <a:schemeClr val="bg1"/>
                </a:solidFill>
              </a:rPr>
              <a:t>Paul Lazarsfeld</a:t>
            </a:r>
          </a:p>
          <a:p>
            <a:r>
              <a:rPr lang="tr-TR" sz="2800" smtClean="0">
                <a:solidFill>
                  <a:schemeClr val="bg1"/>
                </a:solidFill>
              </a:rPr>
              <a:t>“Yönetsel ve Eleştirel İletişim Araştırması” (1941) </a:t>
            </a:r>
            <a:endParaRPr lang="tr-TR" sz="2800">
              <a:solidFill>
                <a:schemeClr val="bg1"/>
              </a:solidFill>
            </a:endParaRPr>
          </a:p>
        </p:txBody>
      </p:sp>
      <p:sp>
        <p:nvSpPr>
          <p:cNvPr id="6" name="5 Dikdörtgen"/>
          <p:cNvSpPr/>
          <p:nvPr/>
        </p:nvSpPr>
        <p:spPr>
          <a:xfrm>
            <a:off x="1024647" y="2262311"/>
            <a:ext cx="9948153" cy="3046988"/>
          </a:xfrm>
          <a:prstGeom prst="rect">
            <a:avLst/>
          </a:prstGeom>
        </p:spPr>
        <p:txBody>
          <a:bodyPr wrap="square">
            <a:spAutoFit/>
          </a:bodyPr>
          <a:lstStyle/>
          <a:p>
            <a:pPr marL="9525" indent="-9525"/>
            <a:r>
              <a:rPr lang="tr-TR" sz="2400" smtClean="0">
                <a:solidFill>
                  <a:schemeClr val="bg1"/>
                </a:solidFill>
              </a:rPr>
              <a:t>1. İtiraz: Bu araştırmalar için para ödeyenler , şirketlerden ya da  hükümetten bu işe mali destek sağlayanlar, paralarının karşılığını almadıkları hissedebilirler. Sezgilerin gücüne inanmanın nesi yanlıştır?</a:t>
            </a:r>
          </a:p>
          <a:p>
            <a:pPr marL="457200" indent="-457200"/>
            <a:endParaRPr lang="tr-TR" sz="2400" smtClean="0">
              <a:solidFill>
                <a:schemeClr val="bg1"/>
              </a:solidFill>
            </a:endParaRPr>
          </a:p>
          <a:p>
            <a:r>
              <a:rPr lang="tr-TR" sz="2400" smtClean="0">
                <a:solidFill>
                  <a:schemeClr val="bg1"/>
                </a:solidFill>
              </a:rPr>
              <a:t>Ampirik araştırma, eğer dürüstçe ve gereğince yapılırsa, başka bir şekilde erişilemez durumda olan tüketici tepkileriyle ilgili güvenilir kanıt sunmaktadır, bu nedenle yönetsel kararlara temel oluşturmak için güvenilir bir şekilde kullanılabilir niteliktedir.</a:t>
            </a:r>
            <a:endParaRPr lang="tr-TR" sz="240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Dikdörtgen"/>
          <p:cNvSpPr/>
          <p:nvPr/>
        </p:nvSpPr>
        <p:spPr>
          <a:xfrm>
            <a:off x="985734" y="2104341"/>
            <a:ext cx="10278895" cy="1938992"/>
          </a:xfrm>
          <a:prstGeom prst="rect">
            <a:avLst/>
          </a:prstGeom>
        </p:spPr>
        <p:txBody>
          <a:bodyPr wrap="square">
            <a:spAutoFit/>
          </a:bodyPr>
          <a:lstStyle/>
          <a:p>
            <a:r>
              <a:rPr lang="tr-TR" sz="2400" smtClean="0">
                <a:solidFill>
                  <a:schemeClr val="bg1"/>
                </a:solidFill>
              </a:rPr>
              <a:t>2. itiraz:  Robert Lynd (</a:t>
            </a:r>
            <a:r>
              <a:rPr lang="tr-TR" sz="2400" i="1" smtClean="0">
                <a:solidFill>
                  <a:schemeClr val="bg1"/>
                </a:solidFill>
              </a:rPr>
              <a:t>Knowledge for What?, </a:t>
            </a:r>
            <a:r>
              <a:rPr lang="tr-TR" sz="2400" smtClean="0">
                <a:solidFill>
                  <a:schemeClr val="bg1"/>
                </a:solidFill>
              </a:rPr>
              <a:t>1939), bütünüyle ticari nitelikteki piyasa araştırmalarına güçlü bir şekilde karşı çıkmış, keşfettikleri yöntemlerin acil kamusal ve siyasal konulara uygulanması gerektiğini savunmuştur.  Lynd, Yönetsel araştırma metodolojisine karşı değildir, yalnızca bu metodolojinin parasal  kazançtan daha değerli amaçlar için kullanılmasını istemiştir.</a:t>
            </a:r>
            <a:endParaRPr lang="tr-TR" sz="2400">
              <a:solidFill>
                <a:schemeClr val="bg1"/>
              </a:solidFill>
            </a:endParaRPr>
          </a:p>
        </p:txBody>
      </p:sp>
      <p:sp>
        <p:nvSpPr>
          <p:cNvPr id="7" name="6 Dikdörtgen"/>
          <p:cNvSpPr/>
          <p:nvPr/>
        </p:nvSpPr>
        <p:spPr>
          <a:xfrm>
            <a:off x="1008451" y="4239022"/>
            <a:ext cx="10178358" cy="3046988"/>
          </a:xfrm>
          <a:prstGeom prst="rect">
            <a:avLst/>
          </a:prstGeom>
        </p:spPr>
        <p:txBody>
          <a:bodyPr wrap="square">
            <a:spAutoFit/>
          </a:bodyPr>
          <a:lstStyle/>
          <a:p>
            <a:r>
              <a:rPr lang="tr-TR" sz="2400" smtClean="0">
                <a:solidFill>
                  <a:schemeClr val="bg1"/>
                </a:solidFill>
              </a:rPr>
              <a:t>3. itiraz: Tutum ve kanaatlerin, hem araştırmanın kendisinin hem de araştırma nesnesinin içinde konumlandığı tarihsel durumdan yalıtılmış sosyal değişkenler olarak analiz edilebileceği varsayımını hedef alır. </a:t>
            </a:r>
          </a:p>
          <a:p>
            <a:r>
              <a:rPr lang="en-GB" sz="2400" smtClean="0"/>
              <a:t> </a:t>
            </a:r>
            <a:endParaRPr lang="tr-TR" sz="2400" smtClean="0"/>
          </a:p>
          <a:p>
            <a:r>
              <a:rPr lang="en-GB" sz="2400" smtClean="0"/>
              <a:t> </a:t>
            </a:r>
            <a:endParaRPr lang="tr-TR" sz="2400" smtClean="0"/>
          </a:p>
          <a:p>
            <a:endParaRPr lang="tr-TR" sz="2400" smtClean="0">
              <a:solidFill>
                <a:schemeClr val="bg1"/>
              </a:solidFill>
            </a:endParaRPr>
          </a:p>
          <a:p>
            <a:endParaRPr lang="tr-TR" sz="2400" smtClean="0">
              <a:solidFill>
                <a:schemeClr val="bg1"/>
              </a:solidFill>
            </a:endParaRPr>
          </a:p>
          <a:p>
            <a:r>
              <a:rPr lang="tr-TR" sz="2400" smtClean="0">
                <a:solidFill>
                  <a:schemeClr val="bg1"/>
                </a:solidFill>
              </a:rPr>
              <a:t>   </a:t>
            </a:r>
            <a:endParaRPr lang="tr-TR" sz="2400">
              <a:solidFill>
                <a:schemeClr val="bg1"/>
              </a:solidFill>
            </a:endParaRPr>
          </a:p>
        </p:txBody>
      </p:sp>
      <p:sp>
        <p:nvSpPr>
          <p:cNvPr id="22" name="21 Dikdörtgen"/>
          <p:cNvSpPr/>
          <p:nvPr/>
        </p:nvSpPr>
        <p:spPr>
          <a:xfrm>
            <a:off x="1008451" y="849205"/>
            <a:ext cx="7348165" cy="954107"/>
          </a:xfrm>
          <a:prstGeom prst="rect">
            <a:avLst/>
          </a:prstGeom>
        </p:spPr>
        <p:txBody>
          <a:bodyPr wrap="none">
            <a:spAutoFit/>
          </a:bodyPr>
          <a:lstStyle/>
          <a:p>
            <a:r>
              <a:rPr lang="tr-TR" sz="2800" smtClean="0">
                <a:solidFill>
                  <a:schemeClr val="bg1"/>
                </a:solidFill>
              </a:rPr>
              <a:t>Paul Lazarsfeld</a:t>
            </a:r>
          </a:p>
          <a:p>
            <a:r>
              <a:rPr lang="tr-TR" sz="2800" smtClean="0">
                <a:solidFill>
                  <a:schemeClr val="bg1"/>
                </a:solidFill>
              </a:rPr>
              <a:t>“Yönetsel ve Eleştirel İletişim Araştırması” (1941) </a:t>
            </a:r>
            <a:endParaRPr lang="tr-TR" sz="280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Dikdörtgen"/>
          <p:cNvSpPr/>
          <p:nvPr/>
        </p:nvSpPr>
        <p:spPr>
          <a:xfrm>
            <a:off x="1323168" y="1284766"/>
            <a:ext cx="9621058" cy="4401205"/>
          </a:xfrm>
          <a:prstGeom prst="rect">
            <a:avLst/>
          </a:prstGeom>
        </p:spPr>
        <p:txBody>
          <a:bodyPr wrap="square">
            <a:spAutoFit/>
          </a:bodyPr>
          <a:lstStyle/>
          <a:p>
            <a:pPr algn="ctr"/>
            <a:r>
              <a:rPr lang="tr-TR" sz="2800" smtClean="0">
                <a:solidFill>
                  <a:schemeClr val="bg1"/>
                </a:solidFill>
              </a:rPr>
              <a:t>Kitle </a:t>
            </a:r>
            <a:r>
              <a:rPr lang="tr-TR" sz="2800">
                <a:solidFill>
                  <a:schemeClr val="bg1"/>
                </a:solidFill>
              </a:rPr>
              <a:t>iletişiminin modern araçları öyle karmaşık bir hal aldı ki, bu araçlar her kullanıldığında yöneticilerin hedeflediğinden daha fazla sayıda kişi etki altında kalmaya başladı. Üstelik bu araçlar öyle kendine özgü bir ivme kazandı ki, yönetsel kuruluşların sahip olduklarını düşündüklerinden çok daha sınırlı bir kontrol güçleri var. Eleştirel araştırma düşüncesi, yönetsel araştırma pratiğine tam da bu noktada tavır koyar: araştırmanın hangi özel amaca hizmet ettiğinden daha önemli asıl mesele, kitle iletişim araçlarının var olan toplumsal sistem içinde genel rolünün ne olduğudur. Asıl üzerinde çalışması gereken budur”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Dikdörtgen"/>
          <p:cNvSpPr/>
          <p:nvPr/>
        </p:nvSpPr>
        <p:spPr>
          <a:xfrm>
            <a:off x="937239" y="1077805"/>
            <a:ext cx="7348165" cy="954107"/>
          </a:xfrm>
          <a:prstGeom prst="rect">
            <a:avLst/>
          </a:prstGeom>
        </p:spPr>
        <p:txBody>
          <a:bodyPr wrap="none">
            <a:spAutoFit/>
          </a:bodyPr>
          <a:lstStyle/>
          <a:p>
            <a:r>
              <a:rPr lang="tr-TR" sz="2800" smtClean="0">
                <a:solidFill>
                  <a:schemeClr val="bg1"/>
                </a:solidFill>
              </a:rPr>
              <a:t>Paul Lazarsfeld</a:t>
            </a:r>
          </a:p>
          <a:p>
            <a:r>
              <a:rPr lang="tr-TR" sz="2800" smtClean="0">
                <a:solidFill>
                  <a:schemeClr val="bg1"/>
                </a:solidFill>
              </a:rPr>
              <a:t>“Yönetsel ve Eleştirel İletişim Araştırması” (1941) </a:t>
            </a:r>
            <a:endParaRPr lang="tr-TR" sz="2800">
              <a:solidFill>
                <a:schemeClr val="bg1"/>
              </a:solidFill>
            </a:endParaRPr>
          </a:p>
        </p:txBody>
      </p:sp>
      <p:sp>
        <p:nvSpPr>
          <p:cNvPr id="5" name="4 Dikdörtgen"/>
          <p:cNvSpPr/>
          <p:nvPr/>
        </p:nvSpPr>
        <p:spPr>
          <a:xfrm>
            <a:off x="937239" y="2418202"/>
            <a:ext cx="8469549" cy="3046988"/>
          </a:xfrm>
          <a:prstGeom prst="rect">
            <a:avLst/>
          </a:prstGeom>
        </p:spPr>
        <p:txBody>
          <a:bodyPr wrap="square">
            <a:spAutoFit/>
          </a:bodyPr>
          <a:lstStyle/>
          <a:p>
            <a:r>
              <a:rPr lang="tr-TR" sz="2400" smtClean="0">
                <a:solidFill>
                  <a:schemeClr val="bg1"/>
                </a:solidFill>
                <a:ea typeface="Calibri"/>
                <a:cs typeface="Times New Roman"/>
              </a:rPr>
              <a:t>Lazarsfeld eleştirel araştırma kavramını Max Horkheimer’a atfeder ve onu yönetsel araştırmadan iki açıdan ayırır: </a:t>
            </a:r>
          </a:p>
          <a:p>
            <a:endParaRPr lang="tr-TR" sz="2400" smtClean="0">
              <a:solidFill>
                <a:schemeClr val="bg1"/>
              </a:solidFill>
              <a:ea typeface="Calibri"/>
              <a:cs typeface="Times New Roman"/>
            </a:endParaRPr>
          </a:p>
          <a:p>
            <a:r>
              <a:rPr lang="tr-TR" sz="2400" smtClean="0">
                <a:solidFill>
                  <a:schemeClr val="bg1"/>
                </a:solidFill>
                <a:ea typeface="Calibri"/>
                <a:cs typeface="Times New Roman"/>
              </a:rPr>
              <a:t>1. Süregiden çağdaş toplumsal eğilimlere ilişkin kapsayıcı bir kuram geliştirme arayışında olması </a:t>
            </a:r>
          </a:p>
          <a:p>
            <a:endParaRPr lang="tr-TR" sz="2400" smtClean="0">
              <a:solidFill>
                <a:schemeClr val="bg1"/>
              </a:solidFill>
              <a:ea typeface="Calibri"/>
              <a:cs typeface="Times New Roman"/>
            </a:endParaRPr>
          </a:p>
          <a:p>
            <a:r>
              <a:rPr lang="tr-TR" sz="2400" smtClean="0">
                <a:solidFill>
                  <a:schemeClr val="bg1"/>
                </a:solidFill>
                <a:ea typeface="Calibri"/>
                <a:cs typeface="Times New Roman"/>
              </a:rPr>
              <a:t>2. Bir dizi temel insani değeri bu tür toplumsal eğilimler ve onların etkilerini değerlendirmede öncül kabul etmesi</a:t>
            </a:r>
            <a:endParaRPr lang="tr-TR" sz="240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Dikdörtgen"/>
          <p:cNvSpPr/>
          <p:nvPr/>
        </p:nvSpPr>
        <p:spPr>
          <a:xfrm>
            <a:off x="642030" y="1290508"/>
            <a:ext cx="11102505" cy="5262979"/>
          </a:xfrm>
          <a:prstGeom prst="rect">
            <a:avLst/>
          </a:prstGeom>
        </p:spPr>
        <p:txBody>
          <a:bodyPr wrap="square">
            <a:spAutoFit/>
          </a:bodyPr>
          <a:lstStyle/>
          <a:p>
            <a:r>
              <a:rPr lang="tr-TR" sz="2400" smtClean="0">
                <a:solidFill>
                  <a:schemeClr val="bg1"/>
                </a:solidFill>
              </a:rPr>
              <a:t>Hakim ekonomik eğilim, sahipliğin giderek daha da az sayıda büyük kuruluşun, kitlesel piyasaları ele geçirmek için birbirleriyle rekabet eden kuruluşların, elinde toplanması ve yoğunlaşması yönündedir. </a:t>
            </a:r>
          </a:p>
          <a:p>
            <a:endParaRPr lang="tr-TR" sz="2400" smtClean="0">
              <a:solidFill>
                <a:schemeClr val="bg1"/>
              </a:solidFill>
            </a:endParaRPr>
          </a:p>
          <a:p>
            <a:r>
              <a:rPr lang="tr-TR" sz="2400" smtClean="0">
                <a:solidFill>
                  <a:schemeClr val="bg1"/>
                </a:solidFill>
              </a:rPr>
              <a:t>Geniş kitlelerin iş dünyası tarafından manipüle edilmesi bütün bir kültür alanına nüfuz etmiş durumdadır. Her şeyin tanıtımı yapılır olmuştur. </a:t>
            </a:r>
          </a:p>
          <a:p>
            <a:endParaRPr lang="tr-TR" sz="2400" smtClean="0">
              <a:solidFill>
                <a:schemeClr val="bg1"/>
              </a:solidFill>
            </a:endParaRPr>
          </a:p>
          <a:p>
            <a:r>
              <a:rPr lang="tr-TR" sz="2400" smtClean="0">
                <a:solidFill>
                  <a:schemeClr val="bg1"/>
                </a:solidFill>
              </a:rPr>
              <a:t>Giderek daha fazla bir “reklam kültürü” içinde yaşar hale gelmişizdir. </a:t>
            </a:r>
          </a:p>
          <a:p>
            <a:endParaRPr lang="tr-TR" sz="2400" smtClean="0">
              <a:solidFill>
                <a:schemeClr val="bg1"/>
              </a:solidFill>
            </a:endParaRPr>
          </a:p>
          <a:p>
            <a:r>
              <a:rPr lang="tr-TR" sz="2400" smtClean="0">
                <a:solidFill>
                  <a:schemeClr val="bg1"/>
                </a:solidFill>
              </a:rPr>
              <a:t>Bu eğilimler insan yaşamının temel değerleri bozulmaya uğratmaktadır. </a:t>
            </a:r>
          </a:p>
          <a:p>
            <a:endParaRPr lang="tr-TR" sz="2400" smtClean="0">
              <a:solidFill>
                <a:schemeClr val="bg1"/>
              </a:solidFill>
            </a:endParaRPr>
          </a:p>
          <a:p>
            <a:r>
              <a:rPr lang="tr-TR" sz="2400" smtClean="0">
                <a:solidFill>
                  <a:schemeClr val="bg1"/>
                </a:solidFill>
              </a:rPr>
              <a:t>Bunun karşısında, eleştirel araştırma, hakikat için arayışa girişmeye ve bunun için eyleme geçmeyi, bunu yaparken de kaçış yokmuş gibi görünse de var olan koşullara kendimizi uyumlaştırmaya karşı çıkılmasını talep eder.</a:t>
            </a:r>
            <a:endParaRPr lang="tr-TR" sz="2400">
              <a:solidFill>
                <a:schemeClr val="bg1"/>
              </a:solidFill>
            </a:endParaRPr>
          </a:p>
        </p:txBody>
      </p:sp>
      <p:sp>
        <p:nvSpPr>
          <p:cNvPr id="5" name="4 Dikdörtgen"/>
          <p:cNvSpPr/>
          <p:nvPr/>
        </p:nvSpPr>
        <p:spPr>
          <a:xfrm>
            <a:off x="664873" y="194550"/>
            <a:ext cx="7348165" cy="954107"/>
          </a:xfrm>
          <a:prstGeom prst="rect">
            <a:avLst/>
          </a:prstGeom>
        </p:spPr>
        <p:txBody>
          <a:bodyPr wrap="none">
            <a:spAutoFit/>
          </a:bodyPr>
          <a:lstStyle/>
          <a:p>
            <a:r>
              <a:rPr lang="tr-TR" sz="2800" smtClean="0">
                <a:solidFill>
                  <a:schemeClr val="bg1"/>
                </a:solidFill>
              </a:rPr>
              <a:t>Paul Lazarsfeld</a:t>
            </a:r>
          </a:p>
          <a:p>
            <a:r>
              <a:rPr lang="tr-TR" sz="2800" smtClean="0">
                <a:solidFill>
                  <a:schemeClr val="bg1"/>
                </a:solidFill>
              </a:rPr>
              <a:t>“Yönetsel ve Eleştirel İletişim Araştırması” (1941) </a:t>
            </a:r>
            <a:endParaRPr lang="tr-TR" sz="280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Dikdörtgen"/>
          <p:cNvSpPr/>
          <p:nvPr/>
        </p:nvSpPr>
        <p:spPr>
          <a:xfrm>
            <a:off x="937239" y="2538462"/>
            <a:ext cx="10103796" cy="2677656"/>
          </a:xfrm>
          <a:prstGeom prst="rect">
            <a:avLst/>
          </a:prstGeom>
        </p:spPr>
        <p:txBody>
          <a:bodyPr wrap="square">
            <a:spAutoFit/>
          </a:bodyPr>
          <a:lstStyle/>
          <a:p>
            <a:r>
              <a:rPr lang="tr-TR" sz="2400" smtClean="0">
                <a:solidFill>
                  <a:schemeClr val="bg1"/>
                </a:solidFill>
              </a:rPr>
              <a:t>Modern kitle iletişim araçlarının eleştirel analizcisi şöyle sorar: </a:t>
            </a:r>
          </a:p>
          <a:p>
            <a:endParaRPr lang="tr-TR" sz="2400" smtClean="0">
              <a:solidFill>
                <a:schemeClr val="bg1"/>
              </a:solidFill>
            </a:endParaRPr>
          </a:p>
          <a:p>
            <a:pPr marL="457200" indent="-457200">
              <a:buAutoNum type="arabicPeriod"/>
            </a:pPr>
            <a:r>
              <a:rPr lang="tr-TR" sz="2400" smtClean="0">
                <a:solidFill>
                  <a:schemeClr val="bg1"/>
                </a:solidFill>
              </a:rPr>
              <a:t>Bu medya kuruluşları nasıl örgütleniyor ve kontrol ediliyor? </a:t>
            </a:r>
          </a:p>
          <a:p>
            <a:pPr marL="457200" indent="-457200">
              <a:buAutoNum type="arabicPeriod"/>
            </a:pPr>
            <a:r>
              <a:rPr lang="tr-TR" sz="2400" smtClean="0">
                <a:solidFill>
                  <a:schemeClr val="bg1"/>
                </a:solidFill>
              </a:rPr>
              <a:t>Bunların kurumsal yapılanmasında merkezileşme, standartlaşma ve tanıtıma/reklama yönelik baskılar nasıl ifade edilebilir? </a:t>
            </a:r>
          </a:p>
          <a:p>
            <a:pPr marL="457200" indent="-457200">
              <a:buAutoNum type="arabicPeriod"/>
            </a:pPr>
            <a:r>
              <a:rPr lang="tr-TR" sz="2400" smtClean="0">
                <a:solidFill>
                  <a:schemeClr val="bg1"/>
                </a:solidFill>
              </a:rPr>
              <a:t>Bunlar hangi </a:t>
            </a:r>
            <a:r>
              <a:rPr lang="tr-TR" sz="2400" smtClean="0">
                <a:solidFill>
                  <a:schemeClr val="bg1"/>
                </a:solidFill>
              </a:rPr>
              <a:t>şekillerde -maskelenmiş </a:t>
            </a:r>
            <a:r>
              <a:rPr lang="tr-TR" sz="2400" smtClean="0">
                <a:solidFill>
                  <a:schemeClr val="bg1"/>
                </a:solidFill>
              </a:rPr>
              <a:t>bile olsa- insani değerleri tehdit ederler? </a:t>
            </a:r>
            <a:endParaRPr lang="tr-TR" sz="2400">
              <a:solidFill>
                <a:schemeClr val="bg1"/>
              </a:solidFill>
            </a:endParaRPr>
          </a:p>
        </p:txBody>
      </p:sp>
      <p:sp>
        <p:nvSpPr>
          <p:cNvPr id="5" name="4 Dikdörtgen"/>
          <p:cNvSpPr/>
          <p:nvPr/>
        </p:nvSpPr>
        <p:spPr>
          <a:xfrm>
            <a:off x="937239" y="1063518"/>
            <a:ext cx="7348165" cy="954107"/>
          </a:xfrm>
          <a:prstGeom prst="rect">
            <a:avLst/>
          </a:prstGeom>
        </p:spPr>
        <p:txBody>
          <a:bodyPr wrap="none">
            <a:spAutoFit/>
          </a:bodyPr>
          <a:lstStyle/>
          <a:p>
            <a:r>
              <a:rPr lang="tr-TR" sz="2800" smtClean="0">
                <a:solidFill>
                  <a:schemeClr val="bg1"/>
                </a:solidFill>
              </a:rPr>
              <a:t>Paul Lazarsfeld</a:t>
            </a:r>
          </a:p>
          <a:p>
            <a:r>
              <a:rPr lang="tr-TR" sz="2800" smtClean="0">
                <a:solidFill>
                  <a:schemeClr val="bg1"/>
                </a:solidFill>
              </a:rPr>
              <a:t>“Yönetsel ve Eleştirel İletişim Araştırması” (1941) </a:t>
            </a:r>
            <a:endParaRPr lang="tr-TR" sz="280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Dikdörtgen"/>
          <p:cNvSpPr/>
          <p:nvPr/>
        </p:nvSpPr>
        <p:spPr>
          <a:xfrm>
            <a:off x="1554024" y="1823255"/>
            <a:ext cx="8847278" cy="2677656"/>
          </a:xfrm>
          <a:prstGeom prst="rect">
            <a:avLst/>
          </a:prstGeom>
        </p:spPr>
        <p:txBody>
          <a:bodyPr wrap="square">
            <a:spAutoFit/>
          </a:bodyPr>
          <a:lstStyle/>
          <a:p>
            <a:pPr algn="ctr"/>
            <a:r>
              <a:rPr lang="tr-TR" sz="2800" b="1" smtClean="0">
                <a:solidFill>
                  <a:schemeClr val="bg1"/>
                </a:solidFill>
              </a:rPr>
              <a:t>Chicago Okulu’nun araştırma yöntemi  etnografik saha çalışmasına dayanıyordu; araştırmacılar çalışma yaptıkları kültürün içine katılımcı gözlemci olarak dahil oluyorlardı. Bu şekilde veri topluyor ve olguları tespit ediyorlardı, ancak bu bulgular her zaman için kendi bağlamı içinde (yerinde- </a:t>
            </a:r>
            <a:r>
              <a:rPr lang="tr-TR" sz="2800" b="1" i="1" smtClean="0">
                <a:solidFill>
                  <a:schemeClr val="bg1"/>
                </a:solidFill>
              </a:rPr>
              <a:t>in situ</a:t>
            </a:r>
            <a:r>
              <a:rPr lang="tr-TR" sz="2800" b="1" smtClean="0">
                <a:solidFill>
                  <a:schemeClr val="bg1"/>
                </a:solidFill>
              </a:rPr>
              <a:t>) geçerli olarak kabul ediliyordu.</a:t>
            </a:r>
            <a:endParaRPr lang="tr-TR" sz="2800" b="1">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Dikdörtgen"/>
          <p:cNvSpPr/>
          <p:nvPr/>
        </p:nvSpPr>
        <p:spPr>
          <a:xfrm>
            <a:off x="1284480" y="1122968"/>
            <a:ext cx="7348165" cy="954107"/>
          </a:xfrm>
          <a:prstGeom prst="rect">
            <a:avLst/>
          </a:prstGeom>
        </p:spPr>
        <p:txBody>
          <a:bodyPr wrap="none">
            <a:spAutoFit/>
          </a:bodyPr>
          <a:lstStyle/>
          <a:p>
            <a:r>
              <a:rPr lang="tr-TR" sz="2800" smtClean="0">
                <a:solidFill>
                  <a:schemeClr val="bg1"/>
                </a:solidFill>
              </a:rPr>
              <a:t>Paul Lazarsfeld</a:t>
            </a:r>
          </a:p>
          <a:p>
            <a:r>
              <a:rPr lang="tr-TR" sz="2800" smtClean="0">
                <a:solidFill>
                  <a:schemeClr val="bg1"/>
                </a:solidFill>
              </a:rPr>
              <a:t>“Yönetsel ve Eleştirel İletişim Araştırması” (1941) </a:t>
            </a:r>
            <a:endParaRPr lang="tr-TR" sz="2800">
              <a:solidFill>
                <a:schemeClr val="bg1"/>
              </a:solidFill>
            </a:endParaRPr>
          </a:p>
        </p:txBody>
      </p:sp>
      <p:sp>
        <p:nvSpPr>
          <p:cNvPr id="5" name="4 Dikdörtgen"/>
          <p:cNvSpPr/>
          <p:nvPr/>
        </p:nvSpPr>
        <p:spPr>
          <a:xfrm>
            <a:off x="1284479" y="2634435"/>
            <a:ext cx="9908239" cy="1569660"/>
          </a:xfrm>
          <a:prstGeom prst="rect">
            <a:avLst/>
          </a:prstGeom>
        </p:spPr>
        <p:txBody>
          <a:bodyPr wrap="square">
            <a:spAutoFit/>
          </a:bodyPr>
          <a:lstStyle/>
          <a:p>
            <a:r>
              <a:rPr lang="tr-TR" sz="2400" smtClean="0">
                <a:solidFill>
                  <a:schemeClr val="bg1"/>
                </a:solidFill>
              </a:rPr>
              <a:t>İnsanların sinemada eski moda kıyafetlere ve eski zamanların haber filmlerinde gördükleri çılgın kıyafetli insanlara gülmeleri, şimdiki zamandaki bu izleyicilerin kendilerinin modaya ne kadar uyumlu olduklarını içten içe gösterme ihtiyacında oldukları bir tür kötü niyetli intikam olarak görülebilir mi?</a:t>
            </a:r>
            <a:endParaRPr lang="tr-TR" sz="240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Dikdörtgen"/>
          <p:cNvSpPr/>
          <p:nvPr/>
        </p:nvSpPr>
        <p:spPr>
          <a:xfrm>
            <a:off x="2005620" y="1781648"/>
            <a:ext cx="8109930" cy="3046988"/>
          </a:xfrm>
          <a:prstGeom prst="rect">
            <a:avLst/>
          </a:prstGeom>
        </p:spPr>
        <p:txBody>
          <a:bodyPr wrap="square">
            <a:spAutoFit/>
          </a:bodyPr>
          <a:lstStyle/>
          <a:p>
            <a:pPr algn="ctr"/>
            <a:r>
              <a:rPr lang="tr-TR" sz="2400" smtClean="0">
                <a:solidFill>
                  <a:schemeClr val="bg1"/>
                </a:solidFill>
              </a:rPr>
              <a:t>Böyle </a:t>
            </a:r>
            <a:r>
              <a:rPr lang="tr-TR" sz="2400">
                <a:solidFill>
                  <a:schemeClr val="bg1"/>
                </a:solidFill>
              </a:rPr>
              <a:t>bir yaklaşımın öncelikle teorik analizle işe başlaması gerektiği, her şeyden önce radyo üretiminin koşullarının </a:t>
            </a:r>
            <a:r>
              <a:rPr lang="tr-TR" sz="2400" smtClean="0">
                <a:solidFill>
                  <a:schemeClr val="bg1"/>
                </a:solidFill>
              </a:rPr>
              <a:t>incelenmesi </a:t>
            </a:r>
            <a:r>
              <a:rPr lang="tr-TR" sz="2400">
                <a:solidFill>
                  <a:schemeClr val="bg1"/>
                </a:solidFill>
              </a:rPr>
              <a:t>gerektiği noktasında sana katılıyorum. Teorik analizin her araştırmada bir kale gibi konumlandırılması gerektiğini düşündüğüm için de gelişini sabırsızlıkla bekliyorum. Öte yandan şu konuda fikir birliğini varmalıyız ki, çalışma nihayetinde dinleyiciler üzerine yapılacak gerçek bir araştırmayla </a:t>
            </a:r>
            <a:r>
              <a:rPr lang="tr-TR" sz="2400" smtClean="0">
                <a:solidFill>
                  <a:schemeClr val="bg1"/>
                </a:solidFill>
              </a:rPr>
              <a:t>sonlandırılmalı.</a:t>
            </a:r>
            <a:endParaRPr lang="tr-TR" sz="240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795750" y="1711400"/>
            <a:ext cx="8482988" cy="3416320"/>
          </a:xfrm>
          <a:prstGeom prst="rect">
            <a:avLst/>
          </a:prstGeom>
        </p:spPr>
        <p:txBody>
          <a:bodyPr wrap="square">
            <a:spAutoFit/>
          </a:bodyPr>
          <a:lstStyle/>
          <a:p>
            <a:pPr algn="ctr"/>
            <a:r>
              <a:rPr lang="tr-TR" sz="2400">
                <a:solidFill>
                  <a:schemeClr val="bg1"/>
                </a:solidFill>
              </a:rPr>
              <a:t>Gerçekte, bu iki isim arasında Lazarsfeld’in belirlediği görevden –iyi müziğin radyoda daha fazla ilgi çekmesini </a:t>
            </a:r>
            <a:r>
              <a:rPr lang="tr-TR" sz="2400">
                <a:solidFill>
                  <a:schemeClr val="bg1"/>
                </a:solidFill>
              </a:rPr>
              <a:t>nasıl </a:t>
            </a:r>
            <a:r>
              <a:rPr lang="tr-TR" sz="2400" smtClean="0">
                <a:solidFill>
                  <a:schemeClr val="bg1"/>
                </a:solidFill>
              </a:rPr>
              <a:t>sağlarız?- </a:t>
            </a:r>
            <a:r>
              <a:rPr lang="tr-TR" sz="2400">
                <a:solidFill>
                  <a:schemeClr val="bg1"/>
                </a:solidFill>
              </a:rPr>
              <a:t>kaynaklanan farklılıklar birbirleriyle uzlaştırılabilir nitelikte değildi. Lazarsfeld’in ampirik pragmatik yaklaşımı, içsel olarak reformcuydu ve Amerika’nın hakim toplumsal ve politik düşünce akımlarıyla pekala uyuşuyordu. Adorno’nun teorik duruşuna göre ise, var olan bu koşullar altında, yalnızca radyo endüstrisi bakımından değil, daha geniş ekonomik ve siyasal bağlamda, Lazarsfeld’in sorusunun kendisi anlamsız ve dolayısıyla  onarılamazdı. </a:t>
            </a:r>
          </a:p>
        </p:txBody>
      </p:sp>
    </p:spTree>
    <p:extLst>
      <p:ext uri="{BB962C8B-B14F-4D97-AF65-F5344CB8AC3E}">
        <p14:creationId xmlns:p14="http://schemas.microsoft.com/office/powerpoint/2010/main" val="2951220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Dikdörtgen"/>
          <p:cNvSpPr/>
          <p:nvPr/>
        </p:nvSpPr>
        <p:spPr>
          <a:xfrm>
            <a:off x="1660459" y="1967266"/>
            <a:ext cx="8826568" cy="2677656"/>
          </a:xfrm>
          <a:prstGeom prst="rect">
            <a:avLst/>
          </a:prstGeom>
        </p:spPr>
        <p:txBody>
          <a:bodyPr wrap="square">
            <a:spAutoFit/>
          </a:bodyPr>
          <a:lstStyle/>
          <a:p>
            <a:pPr algn="ctr"/>
            <a:r>
              <a:rPr lang="tr-TR" sz="2800" b="1" smtClean="0">
                <a:solidFill>
                  <a:schemeClr val="bg1"/>
                </a:solidFill>
              </a:rPr>
              <a:t>Bu yaklaşım 1930’larda, Columbia Üniversitesi’nin öne çıkmasıyla değişti. Bireylerin ve küçük grupların kendilerine özgü toplumsal koşullarında incelenmesine dayalı </a:t>
            </a:r>
            <a:r>
              <a:rPr lang="tr-TR" sz="2800" b="1" i="1" smtClean="0">
                <a:solidFill>
                  <a:schemeClr val="bg1"/>
                </a:solidFill>
              </a:rPr>
              <a:t>in situ</a:t>
            </a:r>
            <a:r>
              <a:rPr lang="tr-TR" sz="2800" b="1" smtClean="0">
                <a:solidFill>
                  <a:schemeClr val="bg1"/>
                </a:solidFill>
              </a:rPr>
              <a:t> araştırmalar yerini, tutumlara, kanaatlere ve inançlara ilişkin verilerin bağlamsızlaştırılarak toplanmasına dayalı bir araştırma anlayışına bıraktı. </a:t>
            </a:r>
            <a:endParaRPr lang="tr-TR" sz="2800" b="1">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Dikdörtgen"/>
          <p:cNvSpPr/>
          <p:nvPr/>
        </p:nvSpPr>
        <p:spPr>
          <a:xfrm>
            <a:off x="1604963" y="2050503"/>
            <a:ext cx="9296400" cy="2246769"/>
          </a:xfrm>
          <a:prstGeom prst="rect">
            <a:avLst/>
          </a:prstGeom>
        </p:spPr>
        <p:txBody>
          <a:bodyPr wrap="square">
            <a:spAutoFit/>
          </a:bodyPr>
          <a:lstStyle/>
          <a:p>
            <a:pPr algn="ctr"/>
            <a:r>
              <a:rPr lang="tr-TR" sz="2800" b="1" smtClean="0">
                <a:solidFill>
                  <a:schemeClr val="bg1"/>
                </a:solidFill>
              </a:rPr>
              <a:t>Chicago Okulu toplumsal araştırmada niteliksel yöntemlere öncülük etmişti, Columbia Üniversitesi ise sonuçların istatiksel doğrulamayla ve veri değişkenleri arasındaki ilişkilerin içsel mantığına bağlı olarak geçerli kabul edildiği niceliksel toplum bilim araştırmasının öncüsüydü.</a:t>
            </a:r>
            <a:endParaRPr lang="tr-TR" sz="2800" b="1">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542924" y="450704"/>
            <a:ext cx="4074796" cy="5144796"/>
          </a:xfrm>
          <a:prstGeom prst="rect">
            <a:avLst/>
          </a:prstGeom>
        </p:spPr>
      </p:pic>
      <p:sp>
        <p:nvSpPr>
          <p:cNvPr id="5" name="Metin kutusu 4"/>
          <p:cNvSpPr txBox="1"/>
          <p:nvPr/>
        </p:nvSpPr>
        <p:spPr>
          <a:xfrm>
            <a:off x="1386469" y="5897879"/>
            <a:ext cx="2387705" cy="523220"/>
          </a:xfrm>
          <a:prstGeom prst="rect">
            <a:avLst/>
          </a:prstGeom>
          <a:noFill/>
        </p:spPr>
        <p:txBody>
          <a:bodyPr wrap="none" rtlCol="0">
            <a:spAutoFit/>
          </a:bodyPr>
          <a:lstStyle/>
          <a:p>
            <a:pPr algn="ctr"/>
            <a:r>
              <a:rPr lang="tr-TR" sz="2800" b="1" smtClean="0">
                <a:solidFill>
                  <a:schemeClr val="bg1"/>
                </a:solidFill>
              </a:rPr>
              <a:t>Paul Lazarsfeld</a:t>
            </a:r>
            <a:endParaRPr lang="en-GB" sz="2800" b="1">
              <a:solidFill>
                <a:schemeClr val="bg1"/>
              </a:solidFill>
            </a:endParaRPr>
          </a:p>
        </p:txBody>
      </p:sp>
      <p:pic>
        <p:nvPicPr>
          <p:cNvPr id="6" name="Resim 5"/>
          <p:cNvPicPr>
            <a:picLocks noChangeAspect="1"/>
          </p:cNvPicPr>
          <p:nvPr/>
        </p:nvPicPr>
        <p:blipFill>
          <a:blip r:embed="rId3" cstate="print"/>
          <a:stretch>
            <a:fillRect/>
          </a:stretch>
        </p:blipFill>
        <p:spPr>
          <a:xfrm>
            <a:off x="6336029" y="450704"/>
            <a:ext cx="3574733" cy="2383155"/>
          </a:xfrm>
          <a:prstGeom prst="rect">
            <a:avLst/>
          </a:prstGeom>
        </p:spPr>
      </p:pic>
      <p:sp>
        <p:nvSpPr>
          <p:cNvPr id="8" name="Metin kutusu 7"/>
          <p:cNvSpPr txBox="1"/>
          <p:nvPr/>
        </p:nvSpPr>
        <p:spPr>
          <a:xfrm>
            <a:off x="7204585" y="2833859"/>
            <a:ext cx="1837619" cy="523220"/>
          </a:xfrm>
          <a:prstGeom prst="rect">
            <a:avLst/>
          </a:prstGeom>
          <a:noFill/>
        </p:spPr>
        <p:txBody>
          <a:bodyPr wrap="none" rtlCol="0">
            <a:spAutoFit/>
          </a:bodyPr>
          <a:lstStyle/>
          <a:p>
            <a:pPr algn="ctr"/>
            <a:r>
              <a:rPr lang="tr-TR" sz="2800" b="1" smtClean="0">
                <a:solidFill>
                  <a:schemeClr val="bg1"/>
                </a:solidFill>
              </a:rPr>
              <a:t>Karl Bühler</a:t>
            </a:r>
            <a:endParaRPr lang="en-GB" sz="2800" b="1">
              <a:solidFill>
                <a:schemeClr val="bg1"/>
              </a:solidFill>
            </a:endParaRPr>
          </a:p>
        </p:txBody>
      </p:sp>
      <p:pic>
        <p:nvPicPr>
          <p:cNvPr id="7172" name="Picture 4" descr="http://www.dasrotewien.at/bilder/d48/Buehler_Charlotte_TF_DOe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2693" y="3512500"/>
            <a:ext cx="3578069" cy="2385379"/>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p:cNvSpPr txBox="1"/>
          <p:nvPr/>
        </p:nvSpPr>
        <p:spPr>
          <a:xfrm>
            <a:off x="6951513" y="5935659"/>
            <a:ext cx="2643096" cy="523220"/>
          </a:xfrm>
          <a:prstGeom prst="rect">
            <a:avLst/>
          </a:prstGeom>
          <a:noFill/>
        </p:spPr>
        <p:txBody>
          <a:bodyPr wrap="none" rtlCol="0">
            <a:spAutoFit/>
          </a:bodyPr>
          <a:lstStyle/>
          <a:p>
            <a:pPr algn="ctr"/>
            <a:r>
              <a:rPr lang="tr-TR" sz="2800" b="1" smtClean="0">
                <a:solidFill>
                  <a:schemeClr val="bg1"/>
                </a:solidFill>
              </a:rPr>
              <a:t>Charlotte Bühler</a:t>
            </a:r>
            <a:endParaRPr lang="en-GB" sz="2800" b="1">
              <a:solidFill>
                <a:schemeClr val="bg1"/>
              </a:solidFill>
            </a:endParaRPr>
          </a:p>
        </p:txBody>
      </p:sp>
    </p:spTree>
    <p:extLst>
      <p:ext uri="{BB962C8B-B14F-4D97-AF65-F5344CB8AC3E}">
        <p14:creationId xmlns:p14="http://schemas.microsoft.com/office/powerpoint/2010/main" val="250297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2">
            <a:alpha val="99000"/>
          </a:schemeClr>
        </a:solidFill>
        <a:effectLst/>
      </p:bgPr>
    </p:bg>
    <p:spTree>
      <p:nvGrpSpPr>
        <p:cNvPr id="1" name=""/>
        <p:cNvGrpSpPr/>
        <p:nvPr/>
      </p:nvGrpSpPr>
      <p:grpSpPr>
        <a:xfrm>
          <a:off x="0" y="0"/>
          <a:ext cx="0" cy="0"/>
          <a:chOff x="0" y="0"/>
          <a:chExt cx="0" cy="0"/>
        </a:xfrm>
      </p:grpSpPr>
      <p:sp>
        <p:nvSpPr>
          <p:cNvPr id="2" name="Dikdörtgen 1"/>
          <p:cNvSpPr/>
          <p:nvPr/>
        </p:nvSpPr>
        <p:spPr>
          <a:xfrm>
            <a:off x="1143000" y="1020752"/>
            <a:ext cx="9986963" cy="4832092"/>
          </a:xfrm>
          <a:prstGeom prst="rect">
            <a:avLst/>
          </a:prstGeom>
        </p:spPr>
        <p:txBody>
          <a:bodyPr wrap="square">
            <a:spAutoFit/>
          </a:bodyPr>
          <a:lstStyle/>
          <a:p>
            <a:pPr algn="ctr"/>
            <a:r>
              <a:rPr lang="en-GB" sz="2800" b="1">
                <a:solidFill>
                  <a:schemeClr val="bg1"/>
                </a:solidFill>
              </a:rPr>
              <a:t>Bir çamaşırhane neden çok daha fazla sayıda ev kadınının hizmetlerinden yararlanmadığını bilmek istiyordu. Bu nedenle araştırmacılar, ev kadınlarının hangi özel durumlarda çamaşırlarını dışarıda yıkadığını keşfetmek için yola koyuldu. Firma sonunda, doğum, ölüm, evlilik ve bunun gibi özel günleri kollaması gerektiğini öğrendi. Farklı türlerdeki gıdaların satın alınmasıyla ilgili bir çalışma yapılarak, ve orta sınıf tüketicilerden yola çıkılarak, “proleteryan” tüketici diye bir tüketici profili oluşturuldu. Viyana Radyosu insanların hangi programları daha çok tercih ettiğini bilmek istiyordu, hafif müzik ve ağır müziği karşılaştırarak beğenilere ilişkin bir sınıfsal profil çıkardılar.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http://agso.uni-graz.at/marienthal/bildende_kunst/02009_marienthal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5795" y="548640"/>
            <a:ext cx="8394065" cy="5240741"/>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4526978" y="5789381"/>
            <a:ext cx="3171702" cy="954107"/>
          </a:xfrm>
          <a:prstGeom prst="rect">
            <a:avLst/>
          </a:prstGeom>
          <a:noFill/>
        </p:spPr>
        <p:txBody>
          <a:bodyPr wrap="none" rtlCol="0">
            <a:spAutoFit/>
          </a:bodyPr>
          <a:lstStyle/>
          <a:p>
            <a:pPr algn="ctr"/>
            <a:r>
              <a:rPr lang="tr-TR" sz="2800" b="1" smtClean="0">
                <a:solidFill>
                  <a:schemeClr val="bg1"/>
                </a:solidFill>
              </a:rPr>
              <a:t>Marienthal, Austria </a:t>
            </a:r>
          </a:p>
          <a:p>
            <a:pPr algn="ctr"/>
            <a:r>
              <a:rPr lang="tr-TR" sz="2800" b="1" smtClean="0">
                <a:solidFill>
                  <a:schemeClr val="bg1"/>
                </a:solidFill>
              </a:rPr>
              <a:t>1930s</a:t>
            </a:r>
            <a:endParaRPr lang="en-GB" sz="2800" b="1">
              <a:solidFill>
                <a:schemeClr val="bg1"/>
              </a:solidFill>
            </a:endParaRPr>
          </a:p>
        </p:txBody>
      </p:sp>
    </p:spTree>
    <p:extLst>
      <p:ext uri="{BB962C8B-B14F-4D97-AF65-F5344CB8AC3E}">
        <p14:creationId xmlns:p14="http://schemas.microsoft.com/office/powerpoint/2010/main" val="1713906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693420" y="752153"/>
            <a:ext cx="4701540" cy="5076194"/>
          </a:xfrm>
          <a:prstGeom prst="rect">
            <a:avLst/>
          </a:prstGeom>
        </p:spPr>
      </p:pic>
      <p:sp>
        <p:nvSpPr>
          <p:cNvPr id="6" name="Metin kutusu 5"/>
          <p:cNvSpPr txBox="1"/>
          <p:nvPr/>
        </p:nvSpPr>
        <p:spPr>
          <a:xfrm>
            <a:off x="2077611" y="6012180"/>
            <a:ext cx="1973617" cy="523220"/>
          </a:xfrm>
          <a:prstGeom prst="rect">
            <a:avLst/>
          </a:prstGeom>
          <a:noFill/>
        </p:spPr>
        <p:txBody>
          <a:bodyPr wrap="none" rtlCol="0">
            <a:spAutoFit/>
          </a:bodyPr>
          <a:lstStyle/>
          <a:p>
            <a:r>
              <a:rPr lang="tr-TR" sz="2800" b="1" smtClean="0">
                <a:solidFill>
                  <a:schemeClr val="bg1"/>
                </a:solidFill>
              </a:rPr>
              <a:t>Robert Lynd</a:t>
            </a:r>
            <a:endParaRPr lang="en-GB" sz="2800" b="1">
              <a:solidFill>
                <a:schemeClr val="bg1"/>
              </a:solidFill>
            </a:endParaRPr>
          </a:p>
        </p:txBody>
      </p:sp>
      <p:pic>
        <p:nvPicPr>
          <p:cNvPr id="11266" name="Picture 2" descr="http://graphics8.nytimes.com/images/2006/12/26/business/26stanton.19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7835" y="755512"/>
            <a:ext cx="4279266" cy="5180164"/>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p:cNvSpPr txBox="1"/>
          <p:nvPr/>
        </p:nvSpPr>
        <p:spPr>
          <a:xfrm>
            <a:off x="7418524" y="6012180"/>
            <a:ext cx="3128742" cy="523220"/>
          </a:xfrm>
          <a:prstGeom prst="rect">
            <a:avLst/>
          </a:prstGeom>
          <a:noFill/>
        </p:spPr>
        <p:txBody>
          <a:bodyPr wrap="none" rtlCol="0">
            <a:spAutoFit/>
          </a:bodyPr>
          <a:lstStyle/>
          <a:p>
            <a:r>
              <a:rPr lang="tr-TR" sz="2800" b="1" smtClean="0">
                <a:solidFill>
                  <a:schemeClr val="bg1"/>
                </a:solidFill>
              </a:rPr>
              <a:t>Frank Stanton (CBS)</a:t>
            </a:r>
            <a:endParaRPr lang="en-GB" sz="2800" b="1">
              <a:solidFill>
                <a:schemeClr val="bg1"/>
              </a:solidFill>
            </a:endParaRPr>
          </a:p>
        </p:txBody>
      </p:sp>
    </p:spTree>
    <p:extLst>
      <p:ext uri="{BB962C8B-B14F-4D97-AF65-F5344CB8AC3E}">
        <p14:creationId xmlns:p14="http://schemas.microsoft.com/office/powerpoint/2010/main" val="2738417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TotalTime>
  <Words>1331</Words>
  <Application>Microsoft Office PowerPoint</Application>
  <PresentationFormat>Geniş ekran</PresentationFormat>
  <Paragraphs>101</Paragraphs>
  <Slides>32</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32</vt:i4>
      </vt:variant>
    </vt:vector>
  </HeadingPairs>
  <TitlesOfParts>
    <vt:vector size="37" baseType="lpstr">
      <vt:lpstr>Arial</vt:lpstr>
      <vt:lpstr>Calibri</vt:lpstr>
      <vt:lpstr>Calibri Light</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çalışma istasyonu</dc:creator>
  <cp:lastModifiedBy>OGUZHANTAS</cp:lastModifiedBy>
  <cp:revision>82</cp:revision>
  <dcterms:created xsi:type="dcterms:W3CDTF">2014-09-24T17:35:31Z</dcterms:created>
  <dcterms:modified xsi:type="dcterms:W3CDTF">2016-10-26T12:04:32Z</dcterms:modified>
</cp:coreProperties>
</file>