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82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12/17/2019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46C117F-5CCF-4837-BE5F-2B92066CAFAF}" type="datetimeFigureOut">
              <a:rPr lang="en-US" dirty="0"/>
              <a:t>12/17/2019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84EB90BD-B6CE-46B7-997F-7313B992CCDC}" type="datetimeFigureOut">
              <a:rPr lang="en-US" dirty="0"/>
              <a:t>12/17/2019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CDB9D11F-B188-461D-B23F-39381795C052}" type="datetimeFigureOut">
              <a:rPr lang="en-US" dirty="0"/>
              <a:t>12/17/2019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52E6D8D9-55A2-4063-B0F3-121F44549695}" type="datetimeFigureOut">
              <a:rPr lang="en-US" dirty="0"/>
              <a:t>12/17/2019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D4B24536-994D-4021-A283-9F449C0DB509}" type="datetimeFigureOut">
              <a:rPr lang="en-US" dirty="0"/>
              <a:t>12/17/2019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3CBBBB78-C96F-47B7-AB17-D852CA960AC9}" type="datetimeFigureOut">
              <a:rPr lang="en-US" dirty="0"/>
              <a:t>12/17/2019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12/17/2019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12/17/2019</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12/17/2019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30578ACC-22D6-47C1-A373-4FD133E34F3C}" type="datetimeFigureOut">
              <a:rPr lang="en-US" dirty="0"/>
              <a:t>12/17/2019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12/17/2019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0322" y="3030008"/>
            <a:ext cx="4698355"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594123" y="3030008"/>
            <a:ext cx="4700059" cy="2906179"/>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12/17/2019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12/17/2019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12/17/2019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E331444B-B92B-4E27-8C94-BB93EAF5CB18}" type="datetimeFigureOut">
              <a:rPr lang="en-US" dirty="0"/>
              <a:t>12/17/2019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363EFA5E-FA76-400D-B3DC-F0BA90E6D107}" type="datetimeFigureOut">
              <a:rPr lang="en-US" dirty="0"/>
              <a:t>12/17/2019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12/17/2019</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680322" y="2733709"/>
            <a:ext cx="8527178" cy="1373070"/>
          </a:xfrm>
        </p:spPr>
        <p:txBody>
          <a:bodyPr/>
          <a:lstStyle/>
          <a:p>
            <a:r>
              <a:rPr lang="tr-TR" dirty="0" smtClean="0"/>
              <a:t>Çocuk İhmali ve İstismarı V</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713457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Soru listesinde yer alan tutum maddeleri incelendiğinde ise</a:t>
            </a:r>
          </a:p>
        </p:txBody>
      </p:sp>
      <p:sp>
        <p:nvSpPr>
          <p:cNvPr id="3" name="İçerik Yer Tutucusu 2"/>
          <p:cNvSpPr>
            <a:spLocks noGrp="1"/>
          </p:cNvSpPr>
          <p:nvPr>
            <p:ph idx="1"/>
          </p:nvPr>
        </p:nvSpPr>
        <p:spPr/>
        <p:txBody>
          <a:bodyPr>
            <a:normAutofit lnSpcReduction="10000"/>
          </a:bodyPr>
          <a:lstStyle/>
          <a:p>
            <a:r>
              <a:rPr lang="tr-TR" dirty="0"/>
              <a:t>araştırma grubunun </a:t>
            </a:r>
            <a:endParaRPr lang="tr-TR" dirty="0" smtClean="0"/>
          </a:p>
          <a:p>
            <a:r>
              <a:rPr lang="tr-TR" dirty="0" smtClean="0"/>
              <a:t>%</a:t>
            </a:r>
            <a:r>
              <a:rPr lang="tr-TR" dirty="0"/>
              <a:t>18’i kız çocuklarının okula gönderilmesindense evlendirilmesinden yana olduklarını; </a:t>
            </a:r>
            <a:endParaRPr lang="tr-TR" dirty="0" smtClean="0"/>
          </a:p>
          <a:p>
            <a:r>
              <a:rPr lang="tr-TR" dirty="0" smtClean="0"/>
              <a:t>%</a:t>
            </a:r>
            <a:r>
              <a:rPr lang="tr-TR" dirty="0"/>
              <a:t>23’ü istismar olayının örtbas edilmesi gerektiğini; </a:t>
            </a:r>
            <a:endParaRPr lang="tr-TR" dirty="0" smtClean="0"/>
          </a:p>
          <a:p>
            <a:r>
              <a:rPr lang="tr-TR" dirty="0" smtClean="0"/>
              <a:t>%</a:t>
            </a:r>
            <a:r>
              <a:rPr lang="tr-TR" dirty="0"/>
              <a:t>15’i eşi çocuğunu sürekli dövse de şikayet etmeyeceğini; </a:t>
            </a:r>
            <a:endParaRPr lang="tr-TR" dirty="0" smtClean="0"/>
          </a:p>
          <a:p>
            <a:r>
              <a:rPr lang="tr-TR" dirty="0" smtClean="0"/>
              <a:t>%</a:t>
            </a:r>
            <a:r>
              <a:rPr lang="tr-TR" dirty="0"/>
              <a:t>10’u çocuğu istismara uğradığını söylese de ona inanmayacağını; </a:t>
            </a:r>
            <a:endParaRPr lang="tr-TR" dirty="0" smtClean="0"/>
          </a:p>
          <a:p>
            <a:r>
              <a:rPr lang="tr-TR" dirty="0" smtClean="0"/>
              <a:t>%</a:t>
            </a:r>
            <a:r>
              <a:rPr lang="tr-TR" dirty="0"/>
              <a:t>15’i bazı çocukların dayağı </a:t>
            </a:r>
            <a:r>
              <a:rPr lang="tr-TR" dirty="0" smtClean="0"/>
              <a:t>ve</a:t>
            </a:r>
          </a:p>
          <a:p>
            <a:r>
              <a:rPr lang="tr-TR" dirty="0" smtClean="0"/>
              <a:t> </a:t>
            </a:r>
            <a:r>
              <a:rPr lang="tr-TR" dirty="0"/>
              <a:t>%13’ü ise öğretmenleri tarafından dövülmeyi hak ettiğini belirtmişlerdir</a:t>
            </a:r>
          </a:p>
        </p:txBody>
      </p:sp>
    </p:spTree>
    <p:extLst>
      <p:ext uri="{BB962C8B-B14F-4D97-AF65-F5344CB8AC3E}">
        <p14:creationId xmlns:p14="http://schemas.microsoft.com/office/powerpoint/2010/main" val="298004860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Çocuğunuz İstismar Edilirse?</a:t>
            </a:r>
            <a:endParaRPr lang="tr-TR" dirty="0"/>
          </a:p>
        </p:txBody>
      </p:sp>
      <p:sp>
        <p:nvSpPr>
          <p:cNvPr id="3" name="İçerik Yer Tutucusu 2"/>
          <p:cNvSpPr>
            <a:spLocks noGrp="1"/>
          </p:cNvSpPr>
          <p:nvPr>
            <p:ph idx="1"/>
          </p:nvPr>
        </p:nvSpPr>
        <p:spPr/>
        <p:txBody>
          <a:bodyPr/>
          <a:lstStyle/>
          <a:p>
            <a:r>
              <a:rPr lang="tr-TR" dirty="0"/>
              <a:t>ana-babaların </a:t>
            </a:r>
            <a:endParaRPr lang="tr-TR" dirty="0" smtClean="0"/>
          </a:p>
          <a:p>
            <a:r>
              <a:rPr lang="tr-TR" dirty="0" smtClean="0"/>
              <a:t>%</a:t>
            </a:r>
            <a:r>
              <a:rPr lang="tr-TR" dirty="0"/>
              <a:t>36’sı ilgili makamlara başvuracağını</a:t>
            </a:r>
            <a:r>
              <a:rPr lang="tr-TR" dirty="0" smtClean="0"/>
              <a:t>,</a:t>
            </a:r>
          </a:p>
          <a:p>
            <a:r>
              <a:rPr lang="tr-TR" dirty="0" smtClean="0"/>
              <a:t> </a:t>
            </a:r>
            <a:r>
              <a:rPr lang="tr-TR" dirty="0"/>
              <a:t>% 7.6’sı bu durumu yakınlarıyla paylaşacağını, </a:t>
            </a:r>
            <a:endParaRPr lang="tr-TR" dirty="0" smtClean="0"/>
          </a:p>
          <a:p>
            <a:r>
              <a:rPr lang="tr-TR" dirty="0" smtClean="0"/>
              <a:t>%</a:t>
            </a:r>
            <a:r>
              <a:rPr lang="tr-TR" dirty="0"/>
              <a:t>8.9’u kendisinin çözüm bulmaya çalışacağını, </a:t>
            </a:r>
            <a:endParaRPr lang="tr-TR" dirty="0" smtClean="0"/>
          </a:p>
          <a:p>
            <a:r>
              <a:rPr lang="tr-TR" dirty="0" smtClean="0"/>
              <a:t>% </a:t>
            </a:r>
            <a:r>
              <a:rPr lang="tr-TR" dirty="0"/>
              <a:t>47.5’si ise olay karşısında duygusal ve uygun olmayan tepkiler (intihar, cinayet vb.) verebileceğini bildirmişlerdir.</a:t>
            </a:r>
          </a:p>
          <a:p>
            <a:endParaRPr lang="tr-TR" dirty="0"/>
          </a:p>
        </p:txBody>
      </p:sp>
    </p:spTree>
    <p:extLst>
      <p:ext uri="{BB962C8B-B14F-4D97-AF65-F5344CB8AC3E}">
        <p14:creationId xmlns:p14="http://schemas.microsoft.com/office/powerpoint/2010/main" val="25256117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Türkiye'de </a:t>
            </a:r>
            <a:r>
              <a:rPr lang="tr-TR" dirty="0" smtClean="0"/>
              <a:t>Durum Ne?</a:t>
            </a:r>
            <a:endParaRPr lang="tr-TR" dirty="0"/>
          </a:p>
        </p:txBody>
      </p:sp>
      <p:sp>
        <p:nvSpPr>
          <p:cNvPr id="3" name="İçerik Yer Tutucusu 2"/>
          <p:cNvSpPr>
            <a:spLocks noGrp="1"/>
          </p:cNvSpPr>
          <p:nvPr>
            <p:ph idx="1"/>
          </p:nvPr>
        </p:nvSpPr>
        <p:spPr/>
        <p:txBody>
          <a:bodyPr>
            <a:normAutofit fontScale="77500" lnSpcReduction="20000"/>
          </a:bodyPr>
          <a:lstStyle/>
          <a:p>
            <a:pPr algn="just">
              <a:lnSpc>
                <a:spcPct val="160000"/>
              </a:lnSpc>
            </a:pPr>
            <a:r>
              <a:rPr lang="tr-TR" sz="3200" dirty="0"/>
              <a:t>Çocuk istismarının </a:t>
            </a:r>
            <a:r>
              <a:rPr lang="tr-TR" sz="3200" dirty="0" smtClean="0"/>
              <a:t>Türkiye’deki </a:t>
            </a:r>
            <a:r>
              <a:rPr lang="tr-TR" sz="3200" dirty="0"/>
              <a:t>sıklığını bildiren az sayıdaki güncel araştırmalar durumun yaygınlığını göstermesi açısından önemlidir. Örneğin 2014’te 2257 üniversiteli ile yürütülen bir araştırmada üniversite öğrencilerinin yaklaşık yarısının çocukluk çağı olumsuz yaşam deneyimi olduğu ve en sık olarak da fiziksel istismara maruz kalındığı ifade edilmiştir (</a:t>
            </a:r>
            <a:r>
              <a:rPr lang="tr-TR" sz="3200" dirty="0" err="1"/>
              <a:t>Bellis</a:t>
            </a:r>
            <a:r>
              <a:rPr lang="tr-TR" sz="3200" dirty="0"/>
              <a:t> ve </a:t>
            </a:r>
            <a:r>
              <a:rPr lang="tr-TR" sz="3200" dirty="0" err="1"/>
              <a:t>diğ</a:t>
            </a:r>
            <a:r>
              <a:rPr lang="tr-TR" sz="3200" dirty="0"/>
              <a:t>. 2014). </a:t>
            </a:r>
          </a:p>
          <a:p>
            <a:endParaRPr lang="tr-TR" dirty="0"/>
          </a:p>
        </p:txBody>
      </p:sp>
    </p:spTree>
    <p:extLst>
      <p:ext uri="{BB962C8B-B14F-4D97-AF65-F5344CB8AC3E}">
        <p14:creationId xmlns:p14="http://schemas.microsoft.com/office/powerpoint/2010/main" val="7778141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pPr>
            <a:r>
              <a:rPr lang="tr-TR" dirty="0"/>
              <a:t>Türkiye’de 1807 öğrenciyle yapılan bir çalışmada çocukların/ergenlerin %22.8’inin (n=412) fiziksel istismara uğradığı, bu istismarın %17.2’sinin (n=311) de ana-babalar tarafından gerçekleştirildiği belirlenmiştir (Bülbül, Ünlü, Kırlı ve Altuğ, 2008; </a:t>
            </a:r>
            <a:r>
              <a:rPr lang="tr-TR" dirty="0" err="1"/>
              <a:t>akt</a:t>
            </a:r>
            <a:r>
              <a:rPr lang="tr-TR" dirty="0"/>
              <a:t>, Keser Odabaş ve </a:t>
            </a:r>
            <a:r>
              <a:rPr lang="tr-TR" dirty="0" err="1"/>
              <a:t>Elibüyük</a:t>
            </a:r>
            <a:r>
              <a:rPr lang="tr-TR" dirty="0"/>
              <a:t>, 2010).  </a:t>
            </a:r>
          </a:p>
          <a:p>
            <a:endParaRPr lang="tr-TR" dirty="0"/>
          </a:p>
        </p:txBody>
      </p:sp>
    </p:spTree>
    <p:extLst>
      <p:ext uri="{BB962C8B-B14F-4D97-AF65-F5344CB8AC3E}">
        <p14:creationId xmlns:p14="http://schemas.microsoft.com/office/powerpoint/2010/main" val="6710791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pPr>
            <a:r>
              <a:rPr lang="tr-TR" dirty="0"/>
              <a:t>2001’de 839 lise öğrencisiyle yapılan bir başka araştırmada ise ergenlerin %16.5’inin ihmale %15.8’inin duygusal istismara, %13.5’inin fiziksel istismara ve %10.7’sinin cinsel istismara uğradığı saptanmıştır (Zoroğlu, Tüzün, Şer ve </a:t>
            </a:r>
            <a:r>
              <a:rPr lang="tr-TR" dirty="0" err="1"/>
              <a:t>diğ</a:t>
            </a:r>
            <a:r>
              <a:rPr lang="tr-TR" dirty="0"/>
              <a:t>., 2001; </a:t>
            </a:r>
            <a:r>
              <a:rPr lang="tr-TR" dirty="0" err="1"/>
              <a:t>akt</a:t>
            </a:r>
            <a:r>
              <a:rPr lang="tr-TR" dirty="0"/>
              <a:t>, Keser Odabaş ve </a:t>
            </a:r>
            <a:r>
              <a:rPr lang="tr-TR" dirty="0" err="1"/>
              <a:t>Elibüyük</a:t>
            </a:r>
            <a:r>
              <a:rPr lang="tr-TR" dirty="0"/>
              <a:t>, 2010)</a:t>
            </a:r>
          </a:p>
          <a:p>
            <a:pPr algn="just">
              <a:lnSpc>
                <a:spcPct val="150000"/>
              </a:lnSpc>
            </a:pPr>
            <a:endParaRPr lang="tr-TR" dirty="0"/>
          </a:p>
        </p:txBody>
      </p:sp>
    </p:spTree>
    <p:extLst>
      <p:ext uri="{BB962C8B-B14F-4D97-AF65-F5344CB8AC3E}">
        <p14:creationId xmlns:p14="http://schemas.microsoft.com/office/powerpoint/2010/main" val="40446075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sz="4000" dirty="0"/>
              <a:t>Keser, Odabaş ve </a:t>
            </a:r>
            <a:r>
              <a:rPr lang="tr-TR" sz="4000" dirty="0" err="1"/>
              <a:t>Elibüyük</a:t>
            </a:r>
            <a:r>
              <a:rPr lang="tr-TR" sz="4000" dirty="0"/>
              <a:t> tarafından (2010) anne baba olan yetişkin bireylerle yürütülen çalışma, ihmal ve istismara ilişkin tabloyu daha da belirginleştirmektedir.</a:t>
            </a:r>
          </a:p>
          <a:p>
            <a:r>
              <a:rPr lang="tr-TR" dirty="0"/>
              <a:t> </a:t>
            </a:r>
          </a:p>
          <a:p>
            <a:endParaRPr lang="tr-TR" dirty="0"/>
          </a:p>
        </p:txBody>
      </p:sp>
    </p:spTree>
    <p:extLst>
      <p:ext uri="{BB962C8B-B14F-4D97-AF65-F5344CB8AC3E}">
        <p14:creationId xmlns:p14="http://schemas.microsoft.com/office/powerpoint/2010/main" val="33051457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pic>
        <p:nvPicPr>
          <p:cNvPr id="4" name="İçerik Yer Tutucusu 3"/>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00200" y="2095500"/>
            <a:ext cx="7594600" cy="4559300"/>
          </a:xfrm>
          <a:prstGeom prst="rect">
            <a:avLst/>
          </a:prstGeom>
          <a:noFill/>
          <a:ln>
            <a:noFill/>
          </a:ln>
        </p:spPr>
      </p:pic>
    </p:spTree>
    <p:extLst>
      <p:ext uri="{BB962C8B-B14F-4D97-AF65-F5344CB8AC3E}">
        <p14:creationId xmlns:p14="http://schemas.microsoft.com/office/powerpoint/2010/main" val="28234248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a:lnSpc>
                <a:spcPct val="150000"/>
              </a:lnSpc>
              <a:buClr>
                <a:schemeClr val="folHlink"/>
              </a:buClr>
              <a:buSzPct val="90000"/>
              <a:buFont typeface="Wingdings" pitchFamily="2" charset="2"/>
              <a:buChar char="n"/>
            </a:pPr>
            <a:r>
              <a:rPr lang="en-US" dirty="0" err="1">
                <a:latin typeface="Comic Sans MS" panose="030F0702030302020204" pitchFamily="66" charset="0"/>
              </a:rPr>
              <a:t>Bilir</a:t>
            </a:r>
            <a:r>
              <a:rPr lang="en-US" dirty="0">
                <a:latin typeface="Comic Sans MS" panose="030F0702030302020204" pitchFamily="66" charset="0"/>
              </a:rPr>
              <a:t> ‘85, 16000 </a:t>
            </a:r>
            <a:r>
              <a:rPr lang="tr-TR" dirty="0">
                <a:latin typeface="Comic Sans MS" panose="030F0702030302020204" pitchFamily="66" charset="0"/>
              </a:rPr>
              <a:t>çocuk</a:t>
            </a:r>
            <a:r>
              <a:rPr lang="en-US" dirty="0">
                <a:latin typeface="Comic Sans MS" panose="030F0702030302020204" pitchFamily="66" charset="0"/>
              </a:rPr>
              <a:t>, </a:t>
            </a:r>
            <a:r>
              <a:rPr lang="en-US" dirty="0">
                <a:solidFill>
                  <a:srgbClr val="200BA1"/>
                </a:solidFill>
                <a:latin typeface="Comic Sans MS" panose="030F0702030302020204" pitchFamily="66" charset="0"/>
              </a:rPr>
              <a:t>34%</a:t>
            </a:r>
            <a:r>
              <a:rPr lang="en-US" dirty="0">
                <a:latin typeface="Comic Sans MS" panose="030F0702030302020204" pitchFamily="66" charset="0"/>
              </a:rPr>
              <a:t> </a:t>
            </a:r>
            <a:r>
              <a:rPr lang="tr-TR" dirty="0">
                <a:latin typeface="Comic Sans MS" panose="030F0702030302020204" pitchFamily="66" charset="0"/>
              </a:rPr>
              <a:t>fiziksel istismar</a:t>
            </a:r>
            <a:endParaRPr lang="en-US" dirty="0">
              <a:latin typeface="Comic Sans MS" panose="030F0702030302020204" pitchFamily="66" charset="0"/>
            </a:endParaRPr>
          </a:p>
          <a:p>
            <a:pPr>
              <a:lnSpc>
                <a:spcPct val="150000"/>
              </a:lnSpc>
              <a:buClr>
                <a:schemeClr val="folHlink"/>
              </a:buClr>
              <a:buSzPct val="90000"/>
              <a:buFont typeface="Wingdings" pitchFamily="2" charset="2"/>
              <a:buChar char="n"/>
            </a:pPr>
            <a:r>
              <a:rPr lang="en-US" dirty="0" err="1">
                <a:latin typeface="Comic Sans MS" panose="030F0702030302020204" pitchFamily="66" charset="0"/>
              </a:rPr>
              <a:t>Zeytinoglu</a:t>
            </a:r>
            <a:r>
              <a:rPr lang="en-US" dirty="0">
                <a:latin typeface="Comic Sans MS" panose="030F0702030302020204" pitchFamily="66" charset="0"/>
              </a:rPr>
              <a:t> ‘89, 785 </a:t>
            </a:r>
            <a:r>
              <a:rPr lang="tr-TR" dirty="0">
                <a:latin typeface="Comic Sans MS" panose="030F0702030302020204" pitchFamily="66" charset="0"/>
              </a:rPr>
              <a:t>aile</a:t>
            </a:r>
            <a:r>
              <a:rPr lang="en-US" dirty="0">
                <a:latin typeface="Comic Sans MS" panose="030F0702030302020204" pitchFamily="66" charset="0"/>
              </a:rPr>
              <a:t>, </a:t>
            </a:r>
            <a:r>
              <a:rPr lang="en-US" dirty="0">
                <a:solidFill>
                  <a:srgbClr val="200BA1"/>
                </a:solidFill>
                <a:latin typeface="Comic Sans MS" panose="030F0702030302020204" pitchFamily="66" charset="0"/>
              </a:rPr>
              <a:t>35%</a:t>
            </a:r>
            <a:r>
              <a:rPr lang="en-US" dirty="0">
                <a:latin typeface="Comic Sans MS" panose="030F0702030302020204" pitchFamily="66" charset="0"/>
              </a:rPr>
              <a:t> </a:t>
            </a:r>
            <a:r>
              <a:rPr lang="tr-TR" dirty="0">
                <a:latin typeface="Comic Sans MS" panose="030F0702030302020204" pitchFamily="66" charset="0"/>
              </a:rPr>
              <a:t>fiz. İst.</a:t>
            </a:r>
            <a:endParaRPr lang="en-US" dirty="0">
              <a:latin typeface="Comic Sans MS" panose="030F0702030302020204" pitchFamily="66" charset="0"/>
            </a:endParaRPr>
          </a:p>
          <a:p>
            <a:pPr>
              <a:lnSpc>
                <a:spcPct val="150000"/>
              </a:lnSpc>
              <a:buClr>
                <a:schemeClr val="folHlink"/>
              </a:buClr>
              <a:buSzPct val="90000"/>
              <a:buFont typeface="Wingdings" pitchFamily="2" charset="2"/>
              <a:buChar char="n"/>
            </a:pPr>
            <a:r>
              <a:rPr lang="en-US" dirty="0">
                <a:latin typeface="Comic Sans MS" panose="030F0702030302020204" pitchFamily="66" charset="0"/>
              </a:rPr>
              <a:t>Oral ‘94, 800 </a:t>
            </a:r>
            <a:r>
              <a:rPr lang="tr-TR" dirty="0">
                <a:latin typeface="Comic Sans MS" panose="030F0702030302020204" pitchFamily="66" charset="0"/>
              </a:rPr>
              <a:t>çocuk</a:t>
            </a:r>
            <a:r>
              <a:rPr lang="en-US" dirty="0">
                <a:latin typeface="Comic Sans MS" panose="030F0702030302020204" pitchFamily="66" charset="0"/>
              </a:rPr>
              <a:t>, </a:t>
            </a:r>
            <a:r>
              <a:rPr lang="en-US" dirty="0">
                <a:solidFill>
                  <a:srgbClr val="200BA1"/>
                </a:solidFill>
                <a:latin typeface="Comic Sans MS" panose="030F0702030302020204" pitchFamily="66" charset="0"/>
              </a:rPr>
              <a:t>36%</a:t>
            </a:r>
            <a:r>
              <a:rPr lang="en-US" dirty="0">
                <a:latin typeface="Comic Sans MS" panose="030F0702030302020204" pitchFamily="66" charset="0"/>
              </a:rPr>
              <a:t> </a:t>
            </a:r>
            <a:r>
              <a:rPr lang="tr-TR" dirty="0">
                <a:latin typeface="Comic Sans MS" panose="030F0702030302020204" pitchFamily="66" charset="0"/>
              </a:rPr>
              <a:t>fiz./</a:t>
            </a:r>
            <a:r>
              <a:rPr lang="tr-TR" dirty="0" err="1">
                <a:latin typeface="Comic Sans MS" panose="030F0702030302020204" pitchFamily="66" charset="0"/>
              </a:rPr>
              <a:t>duyg</a:t>
            </a:r>
            <a:r>
              <a:rPr lang="tr-TR" dirty="0">
                <a:latin typeface="Comic Sans MS" panose="030F0702030302020204" pitchFamily="66" charset="0"/>
              </a:rPr>
              <a:t>. </a:t>
            </a:r>
            <a:r>
              <a:rPr lang="tr-TR" dirty="0" err="1">
                <a:latin typeface="Comic Sans MS" panose="030F0702030302020204" pitchFamily="66" charset="0"/>
              </a:rPr>
              <a:t>ist</a:t>
            </a:r>
            <a:endParaRPr lang="en-US" dirty="0">
              <a:latin typeface="Comic Sans MS" panose="030F0702030302020204" pitchFamily="66" charset="0"/>
            </a:endParaRPr>
          </a:p>
          <a:p>
            <a:pPr>
              <a:lnSpc>
                <a:spcPct val="150000"/>
              </a:lnSpc>
              <a:buClr>
                <a:schemeClr val="folHlink"/>
              </a:buClr>
              <a:buSzPct val="90000"/>
              <a:buFont typeface="Wingdings" pitchFamily="2" charset="2"/>
              <a:buChar char="n"/>
            </a:pPr>
            <a:r>
              <a:rPr lang="en-US" dirty="0" err="1">
                <a:latin typeface="Comic Sans MS" panose="030F0702030302020204" pitchFamily="66" charset="0"/>
              </a:rPr>
              <a:t>Aksel</a:t>
            </a:r>
            <a:r>
              <a:rPr lang="en-US" dirty="0">
                <a:latin typeface="Comic Sans MS" panose="030F0702030302020204" pitchFamily="66" charset="0"/>
              </a:rPr>
              <a:t> ‘94, 1500 </a:t>
            </a:r>
            <a:r>
              <a:rPr lang="tr-TR" dirty="0">
                <a:latin typeface="Comic Sans MS" panose="030F0702030302020204" pitchFamily="66" charset="0"/>
              </a:rPr>
              <a:t>lise öğrencisi</a:t>
            </a:r>
            <a:r>
              <a:rPr lang="en-US" dirty="0">
                <a:latin typeface="Comic Sans MS" panose="030F0702030302020204" pitchFamily="66" charset="0"/>
              </a:rPr>
              <a:t>,</a:t>
            </a:r>
            <a:r>
              <a:rPr lang="en-US" dirty="0">
                <a:solidFill>
                  <a:schemeClr val="folHlink"/>
                </a:solidFill>
                <a:latin typeface="Comic Sans MS" panose="030F0702030302020204" pitchFamily="66" charset="0"/>
              </a:rPr>
              <a:t> </a:t>
            </a:r>
            <a:r>
              <a:rPr lang="en-US" dirty="0">
                <a:solidFill>
                  <a:srgbClr val="200BA1"/>
                </a:solidFill>
                <a:latin typeface="Comic Sans MS" panose="030F0702030302020204" pitchFamily="66" charset="0"/>
              </a:rPr>
              <a:t>9%</a:t>
            </a:r>
            <a:r>
              <a:rPr lang="en-US" dirty="0">
                <a:latin typeface="Comic Sans MS" panose="030F0702030302020204" pitchFamily="66" charset="0"/>
              </a:rPr>
              <a:t> </a:t>
            </a:r>
            <a:r>
              <a:rPr lang="tr-TR" dirty="0">
                <a:latin typeface="Comic Sans MS" panose="030F0702030302020204" pitchFamily="66" charset="0"/>
              </a:rPr>
              <a:t>cinsel </a:t>
            </a:r>
            <a:r>
              <a:rPr lang="tr-TR" dirty="0" err="1">
                <a:latin typeface="Comic Sans MS" panose="030F0702030302020204" pitchFamily="66" charset="0"/>
              </a:rPr>
              <a:t>ist.</a:t>
            </a:r>
            <a:endParaRPr lang="en-US" dirty="0">
              <a:latin typeface="Comic Sans MS" panose="030F0702030302020204" pitchFamily="66" charset="0"/>
            </a:endParaRPr>
          </a:p>
          <a:p>
            <a:pPr>
              <a:lnSpc>
                <a:spcPct val="150000"/>
              </a:lnSpc>
              <a:buClr>
                <a:schemeClr val="folHlink"/>
              </a:buClr>
              <a:buSzPct val="90000"/>
              <a:buFont typeface="Wingdings" pitchFamily="2" charset="2"/>
              <a:buChar char="n"/>
            </a:pPr>
            <a:r>
              <a:rPr lang="en-US" dirty="0" err="1">
                <a:latin typeface="Comic Sans MS" panose="030F0702030302020204" pitchFamily="66" charset="0"/>
              </a:rPr>
              <a:t>Aksel</a:t>
            </a:r>
            <a:r>
              <a:rPr lang="en-US" dirty="0">
                <a:latin typeface="Comic Sans MS" panose="030F0702030302020204" pitchFamily="66" charset="0"/>
              </a:rPr>
              <a:t> ‘94, 500 </a:t>
            </a:r>
            <a:r>
              <a:rPr lang="tr-TR" dirty="0" err="1">
                <a:latin typeface="Comic Sans MS" panose="030F0702030302020204" pitchFamily="66" charset="0"/>
              </a:rPr>
              <a:t>üniv</a:t>
            </a:r>
            <a:r>
              <a:rPr lang="tr-TR" dirty="0">
                <a:latin typeface="Comic Sans MS" panose="030F0702030302020204" pitchFamily="66" charset="0"/>
              </a:rPr>
              <a:t>. öğrencisi</a:t>
            </a:r>
            <a:r>
              <a:rPr lang="en-US" dirty="0">
                <a:latin typeface="Comic Sans MS" panose="030F0702030302020204" pitchFamily="66" charset="0"/>
              </a:rPr>
              <a:t> </a:t>
            </a:r>
            <a:r>
              <a:rPr lang="en-US" dirty="0">
                <a:solidFill>
                  <a:srgbClr val="200BA1"/>
                </a:solidFill>
                <a:latin typeface="Comic Sans MS" panose="030F0702030302020204" pitchFamily="66" charset="0"/>
              </a:rPr>
              <a:t>18%</a:t>
            </a:r>
            <a:r>
              <a:rPr lang="en-US" dirty="0">
                <a:latin typeface="Comic Sans MS" panose="030F0702030302020204" pitchFamily="66" charset="0"/>
              </a:rPr>
              <a:t> </a:t>
            </a:r>
            <a:r>
              <a:rPr lang="tr-TR" dirty="0">
                <a:latin typeface="Comic Sans MS" panose="030F0702030302020204" pitchFamily="66" charset="0"/>
              </a:rPr>
              <a:t>cinsel </a:t>
            </a:r>
            <a:r>
              <a:rPr lang="tr-TR" dirty="0" err="1">
                <a:latin typeface="Comic Sans MS" panose="030F0702030302020204" pitchFamily="66" charset="0"/>
              </a:rPr>
              <a:t>ist.</a:t>
            </a:r>
            <a:endParaRPr lang="en-US" dirty="0">
              <a:latin typeface="Comic Sans MS" panose="030F0702030302020204" pitchFamily="66" charset="0"/>
            </a:endParaRPr>
          </a:p>
          <a:p>
            <a:pPr>
              <a:lnSpc>
                <a:spcPct val="150000"/>
              </a:lnSpc>
              <a:buClr>
                <a:schemeClr val="folHlink"/>
              </a:buClr>
              <a:buSzPct val="90000"/>
              <a:buFont typeface="Wingdings" pitchFamily="2" charset="2"/>
              <a:buChar char="n"/>
            </a:pPr>
            <a:r>
              <a:rPr lang="en-US" dirty="0" err="1">
                <a:latin typeface="Comic Sans MS" panose="030F0702030302020204" pitchFamily="66" charset="0"/>
              </a:rPr>
              <a:t>Atamer</a:t>
            </a:r>
            <a:r>
              <a:rPr lang="en-US" dirty="0">
                <a:latin typeface="Comic Sans MS" panose="030F0702030302020204" pitchFamily="66" charset="0"/>
              </a:rPr>
              <a:t> ’98, 445 </a:t>
            </a:r>
            <a:r>
              <a:rPr lang="tr-TR" dirty="0" err="1">
                <a:latin typeface="Comic Sans MS" panose="030F0702030302020204" pitchFamily="66" charset="0"/>
              </a:rPr>
              <a:t>üniv</a:t>
            </a:r>
            <a:r>
              <a:rPr lang="tr-TR" dirty="0">
                <a:latin typeface="Comic Sans MS" panose="030F0702030302020204" pitchFamily="66" charset="0"/>
              </a:rPr>
              <a:t>. öğrencisi</a:t>
            </a:r>
            <a:r>
              <a:rPr lang="en-US" dirty="0">
                <a:latin typeface="Comic Sans MS" panose="030F0702030302020204" pitchFamily="66" charset="0"/>
              </a:rPr>
              <a:t> </a:t>
            </a:r>
            <a:r>
              <a:rPr lang="en-US" dirty="0">
                <a:solidFill>
                  <a:srgbClr val="200BA1"/>
                </a:solidFill>
                <a:latin typeface="Comic Sans MS" panose="030F0702030302020204" pitchFamily="66" charset="0"/>
              </a:rPr>
              <a:t>37%</a:t>
            </a:r>
            <a:r>
              <a:rPr lang="en-US" dirty="0">
                <a:latin typeface="Comic Sans MS" panose="030F0702030302020204" pitchFamily="66" charset="0"/>
              </a:rPr>
              <a:t> </a:t>
            </a:r>
            <a:r>
              <a:rPr lang="tr-TR" dirty="0">
                <a:latin typeface="Comic Sans MS" panose="030F0702030302020204" pitchFamily="66" charset="0"/>
              </a:rPr>
              <a:t>cinsel </a:t>
            </a:r>
            <a:r>
              <a:rPr lang="tr-TR" dirty="0" err="1">
                <a:latin typeface="Comic Sans MS" panose="030F0702030302020204" pitchFamily="66" charset="0"/>
              </a:rPr>
              <a:t>ist.</a:t>
            </a:r>
            <a:endParaRPr lang="en-US" dirty="0">
              <a:latin typeface="Comic Sans MS" panose="030F0702030302020204" pitchFamily="66" charset="0"/>
            </a:endParaRPr>
          </a:p>
          <a:p>
            <a:pPr>
              <a:lnSpc>
                <a:spcPct val="150000"/>
              </a:lnSpc>
              <a:buClr>
                <a:schemeClr val="folHlink"/>
              </a:buClr>
              <a:buSzPct val="90000"/>
              <a:buFont typeface="Wingdings" pitchFamily="2" charset="2"/>
              <a:buChar char="n"/>
            </a:pPr>
            <a:r>
              <a:rPr lang="en-US" dirty="0" err="1">
                <a:latin typeface="Comic Sans MS" panose="030F0702030302020204" pitchFamily="66" charset="0"/>
              </a:rPr>
              <a:t>Alikasifoglu</a:t>
            </a:r>
            <a:r>
              <a:rPr lang="en-US" dirty="0">
                <a:latin typeface="Comic Sans MS" panose="030F0702030302020204" pitchFamily="66" charset="0"/>
              </a:rPr>
              <a:t> ’04, 1871 </a:t>
            </a:r>
            <a:r>
              <a:rPr lang="tr-TR" dirty="0">
                <a:latin typeface="Comic Sans MS" panose="030F0702030302020204" pitchFamily="66" charset="0"/>
              </a:rPr>
              <a:t>kız</a:t>
            </a:r>
            <a:r>
              <a:rPr lang="en-US" dirty="0">
                <a:latin typeface="Comic Sans MS" panose="030F0702030302020204" pitchFamily="66" charset="0"/>
              </a:rPr>
              <a:t> </a:t>
            </a:r>
            <a:r>
              <a:rPr lang="tr-TR" dirty="0">
                <a:latin typeface="Comic Sans MS" panose="030F0702030302020204" pitchFamily="66" charset="0"/>
              </a:rPr>
              <a:t>lise öğrencisi</a:t>
            </a:r>
            <a:r>
              <a:rPr lang="en-US" dirty="0">
                <a:latin typeface="Comic Sans MS" panose="030F0702030302020204" pitchFamily="66" charset="0"/>
              </a:rPr>
              <a:t>, </a:t>
            </a:r>
            <a:r>
              <a:rPr lang="en-US" dirty="0">
                <a:solidFill>
                  <a:srgbClr val="200BA1"/>
                </a:solidFill>
                <a:latin typeface="Comic Sans MS" panose="030F0702030302020204" pitchFamily="66" charset="0"/>
              </a:rPr>
              <a:t>4%</a:t>
            </a:r>
            <a:r>
              <a:rPr lang="en-US" dirty="0">
                <a:solidFill>
                  <a:schemeClr val="hlink"/>
                </a:solidFill>
                <a:latin typeface="Comic Sans MS" panose="030F0702030302020204" pitchFamily="66" charset="0"/>
              </a:rPr>
              <a:t> </a:t>
            </a:r>
            <a:r>
              <a:rPr lang="tr-TR" dirty="0">
                <a:latin typeface="Comic Sans MS" panose="030F0702030302020204" pitchFamily="66" charset="0"/>
              </a:rPr>
              <a:t>cinsel </a:t>
            </a:r>
            <a:r>
              <a:rPr lang="tr-TR" dirty="0" err="1">
                <a:latin typeface="Comic Sans MS" panose="030F0702030302020204" pitchFamily="66" charset="0"/>
              </a:rPr>
              <a:t>ist.</a:t>
            </a:r>
            <a:endParaRPr lang="en-US" dirty="0">
              <a:latin typeface="Comic Sans MS" panose="030F0702030302020204" pitchFamily="66" charset="0"/>
            </a:endParaRPr>
          </a:p>
          <a:p>
            <a:endParaRPr lang="tr-TR" dirty="0"/>
          </a:p>
        </p:txBody>
      </p:sp>
    </p:spTree>
    <p:extLst>
      <p:ext uri="{BB962C8B-B14F-4D97-AF65-F5344CB8AC3E}">
        <p14:creationId xmlns:p14="http://schemas.microsoft.com/office/powerpoint/2010/main" val="3485631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Ne kadar Farkındayız?</a:t>
            </a:r>
            <a:r>
              <a:rPr lang="tr-TR" dirty="0"/>
              <a:t/>
            </a:r>
            <a:br>
              <a:rPr lang="tr-TR" dirty="0"/>
            </a:br>
            <a:r>
              <a:rPr lang="tr-TR" dirty="0" smtClean="0"/>
              <a:t>Anne-babalar</a:t>
            </a:r>
            <a:endParaRPr lang="tr-TR" dirty="0"/>
          </a:p>
        </p:txBody>
      </p:sp>
      <p:sp>
        <p:nvSpPr>
          <p:cNvPr id="3" name="İçerik Yer Tutucusu 2"/>
          <p:cNvSpPr>
            <a:spLocks noGrp="1"/>
          </p:cNvSpPr>
          <p:nvPr>
            <p:ph idx="1"/>
          </p:nvPr>
        </p:nvSpPr>
        <p:spPr/>
        <p:txBody>
          <a:bodyPr/>
          <a:lstStyle/>
          <a:p>
            <a:r>
              <a:rPr lang="tr-TR" dirty="0"/>
              <a:t>Çocuk istismarı ve ihmaline yönelik soru listesinde yer alan bilgi maddeleri incelendiğinde, araştırma grubunun </a:t>
            </a:r>
            <a:endParaRPr lang="tr-TR" dirty="0" smtClean="0"/>
          </a:p>
          <a:p>
            <a:r>
              <a:rPr lang="tr-TR" dirty="0" smtClean="0"/>
              <a:t>% </a:t>
            </a:r>
            <a:r>
              <a:rPr lang="tr-TR" dirty="0"/>
              <a:t>27’si çocuk istismarı ve ihmalinin çok az oranda görüldüğünü; </a:t>
            </a:r>
            <a:endParaRPr lang="tr-TR" dirty="0" smtClean="0"/>
          </a:p>
          <a:p>
            <a:r>
              <a:rPr lang="tr-TR" dirty="0" smtClean="0"/>
              <a:t>%</a:t>
            </a:r>
            <a:r>
              <a:rPr lang="tr-TR" dirty="0"/>
              <a:t>18’i çocuğa dilencilik yaptırılmasının çocuk istismarı ve ihmali olmadığını; </a:t>
            </a:r>
            <a:endParaRPr lang="tr-TR" dirty="0" smtClean="0"/>
          </a:p>
          <a:p>
            <a:r>
              <a:rPr lang="tr-TR" dirty="0" smtClean="0"/>
              <a:t>%</a:t>
            </a:r>
            <a:r>
              <a:rPr lang="tr-TR" dirty="0"/>
              <a:t>23’ü fizyolojik nedenler hariç büyüme geriliğinin ihmal edilen çocuklarda görülmeyeceğini;</a:t>
            </a:r>
          </a:p>
        </p:txBody>
      </p:sp>
    </p:spTree>
    <p:extLst>
      <p:ext uri="{BB962C8B-B14F-4D97-AF65-F5344CB8AC3E}">
        <p14:creationId xmlns:p14="http://schemas.microsoft.com/office/powerpoint/2010/main" val="41464037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a:bodyPr>
          <a:lstStyle/>
          <a:p>
            <a:r>
              <a:rPr lang="tr-TR" dirty="0"/>
              <a:t>%11’i ana-babaları tarafından çocuğa sevgi gösterilmemesinin ihmal olmadığını; </a:t>
            </a:r>
            <a:endParaRPr lang="tr-TR" dirty="0" smtClean="0"/>
          </a:p>
          <a:p>
            <a:r>
              <a:rPr lang="tr-TR" dirty="0" smtClean="0"/>
              <a:t>%</a:t>
            </a:r>
            <a:r>
              <a:rPr lang="tr-TR" dirty="0"/>
              <a:t>9’u yaşına uygun olarak çocuğa cinsel eğitim verilmesinin gerekmediğini</a:t>
            </a:r>
            <a:r>
              <a:rPr lang="tr-TR" dirty="0" smtClean="0"/>
              <a:t>;</a:t>
            </a:r>
          </a:p>
          <a:p>
            <a:r>
              <a:rPr lang="tr-TR" dirty="0" smtClean="0"/>
              <a:t> </a:t>
            </a:r>
            <a:r>
              <a:rPr lang="tr-TR" dirty="0"/>
              <a:t>%15’i istismarın çocukta psikolojik sorunlara neden </a:t>
            </a:r>
            <a:r>
              <a:rPr lang="tr-TR" dirty="0" smtClean="0"/>
              <a:t>olmayacağını</a:t>
            </a:r>
          </a:p>
          <a:p>
            <a:r>
              <a:rPr lang="tr-TR" dirty="0"/>
              <a:t>%15’i hasta çocuğun tedavi ettirilmemesinin ihmal olmadığını; </a:t>
            </a:r>
            <a:endParaRPr lang="tr-TR" dirty="0" smtClean="0"/>
          </a:p>
          <a:p>
            <a:r>
              <a:rPr lang="tr-TR" dirty="0" smtClean="0"/>
              <a:t>%</a:t>
            </a:r>
            <a:r>
              <a:rPr lang="tr-TR" dirty="0"/>
              <a:t>15’i okul çağındaki çocuğun okula göndermemesinin ihmal olmadığını; </a:t>
            </a:r>
            <a:endParaRPr lang="tr-TR" dirty="0" smtClean="0"/>
          </a:p>
          <a:p>
            <a:r>
              <a:rPr lang="tr-TR" dirty="0" smtClean="0"/>
              <a:t>%</a:t>
            </a:r>
            <a:r>
              <a:rPr lang="tr-TR" dirty="0"/>
              <a:t>10’u ise çocuğun ana-babası tarafından sürekli eleştirilip, aşağılanmasının duygusal istismar olmadığını belirtmişlerdir.</a:t>
            </a:r>
          </a:p>
        </p:txBody>
      </p:sp>
    </p:spTree>
    <p:extLst>
      <p:ext uri="{BB962C8B-B14F-4D97-AF65-F5344CB8AC3E}">
        <p14:creationId xmlns:p14="http://schemas.microsoft.com/office/powerpoint/2010/main" val="291306421"/>
      </p:ext>
    </p:extLst>
  </p:cSld>
  <p:clrMapOvr>
    <a:masterClrMapping/>
  </p:clrMapOvr>
  <p:timing>
    <p:tnLst>
      <p:par>
        <p:cTn id="1" dur="indefinite" restart="never" nodeType="tmRoot"/>
      </p:par>
    </p:tn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Berlin</Template>
  <TotalTime>1</TotalTime>
  <Words>498</Words>
  <Application>Microsoft Office PowerPoint</Application>
  <PresentationFormat>Geniş ekran</PresentationFormat>
  <Paragraphs>39</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Comic Sans MS</vt:lpstr>
      <vt:lpstr>Trebuchet MS</vt:lpstr>
      <vt:lpstr>Wingdings</vt:lpstr>
      <vt:lpstr>Berlin</vt:lpstr>
      <vt:lpstr>Çocuk İhmali ve İstismarı V</vt:lpstr>
      <vt:lpstr>Türkiye'de Durum Ne?</vt:lpstr>
      <vt:lpstr>PowerPoint Sunusu</vt:lpstr>
      <vt:lpstr>PowerPoint Sunusu</vt:lpstr>
      <vt:lpstr>PowerPoint Sunusu</vt:lpstr>
      <vt:lpstr>PowerPoint Sunusu</vt:lpstr>
      <vt:lpstr>PowerPoint Sunusu</vt:lpstr>
      <vt:lpstr>Ne kadar Farkındayız? Anne-babalar</vt:lpstr>
      <vt:lpstr>PowerPoint Sunusu</vt:lpstr>
      <vt:lpstr>Soru listesinde yer alan tutum maddeleri incelendiğinde ise</vt:lpstr>
      <vt:lpstr>Çocuğunuz İstismar Edilirse?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İhmali ve İstismarı V</dc:title>
  <dc:creator>EYLEMTURK</dc:creator>
  <cp:lastModifiedBy>EYLEMTURK</cp:lastModifiedBy>
  <cp:revision>1</cp:revision>
  <dcterms:created xsi:type="dcterms:W3CDTF">2019-12-17T09:13:40Z</dcterms:created>
  <dcterms:modified xsi:type="dcterms:W3CDTF">2019-12-17T09:15:04Z</dcterms:modified>
</cp:coreProperties>
</file>