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25/11/18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25/11/18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Foucault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Teknolojileri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Teknolojileri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Foucault’nın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r>
              <a:rPr lang="en-US" dirty="0" smtClean="0"/>
              <a:t>,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yaklaşımların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ardı</a:t>
            </a:r>
            <a:r>
              <a:rPr lang="en-US" dirty="0" smtClean="0"/>
              <a:t> </a:t>
            </a:r>
            <a:r>
              <a:rPr lang="en-US" dirty="0" err="1" smtClean="0"/>
              <a:t>ettiği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mekanizmalarına</a:t>
            </a:r>
            <a:r>
              <a:rPr lang="en-US" dirty="0" smtClean="0"/>
              <a:t> </a:t>
            </a:r>
            <a:r>
              <a:rPr lang="en-US" dirty="0" err="1" smtClean="0"/>
              <a:t>yoğunlaşır</a:t>
            </a:r>
            <a:endParaRPr lang="en-US" dirty="0" smtClean="0"/>
          </a:p>
          <a:p>
            <a:pPr lvl="1"/>
            <a:r>
              <a:rPr lang="en-US" dirty="0" err="1" smtClean="0"/>
              <a:t>Geç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, </a:t>
            </a:r>
            <a:r>
              <a:rPr lang="en-US" dirty="0" err="1" smtClean="0"/>
              <a:t>iktidarın</a:t>
            </a:r>
            <a:r>
              <a:rPr lang="en-US" dirty="0" smtClean="0"/>
              <a:t> salt </a:t>
            </a:r>
            <a:r>
              <a:rPr lang="en-US" dirty="0" err="1" smtClean="0"/>
              <a:t>bir</a:t>
            </a:r>
            <a:r>
              <a:rPr lang="en-US" dirty="0" smtClean="0"/>
              <a:t> söylemsel </a:t>
            </a:r>
            <a:r>
              <a:rPr lang="en-US" dirty="0" err="1" smtClean="0"/>
              <a:t>oluşum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kavranmasının</a:t>
            </a:r>
            <a:r>
              <a:rPr lang="en-US" dirty="0" smtClean="0"/>
              <a:t> </a:t>
            </a:r>
            <a:r>
              <a:rPr lang="en-US" dirty="0" err="1" smtClean="0"/>
              <a:t>yetersizliklerini</a:t>
            </a:r>
            <a:r>
              <a:rPr lang="en-US" dirty="0" smtClean="0"/>
              <a:t>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Hapishanenin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endParaRPr lang="en-US" dirty="0" smtClean="0"/>
          </a:p>
          <a:p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, </a:t>
            </a:r>
            <a:r>
              <a:rPr lang="en-US" dirty="0" err="1" smtClean="0"/>
              <a:t>üreticisi</a:t>
            </a:r>
            <a:r>
              <a:rPr lang="en-US" dirty="0" smtClean="0"/>
              <a:t>, </a:t>
            </a:r>
            <a:r>
              <a:rPr lang="en-US" dirty="0" err="1" smtClean="0"/>
              <a:t>yaratıcısı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özne</a:t>
            </a:r>
            <a:r>
              <a:rPr lang="en-US" dirty="0" smtClean="0"/>
              <a:t> </a:t>
            </a:r>
            <a:r>
              <a:rPr lang="en-US" dirty="0" err="1" smtClean="0"/>
              <a:t>kavrayışını</a:t>
            </a:r>
            <a:r>
              <a:rPr lang="en-US" dirty="0" smtClean="0"/>
              <a:t> </a:t>
            </a:r>
            <a:r>
              <a:rPr lang="en-US" dirty="0" err="1" smtClean="0"/>
              <a:t>reddeder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Hümanist</a:t>
            </a:r>
            <a:r>
              <a:rPr lang="en-US" dirty="0" smtClean="0"/>
              <a:t> </a:t>
            </a:r>
            <a:r>
              <a:rPr lang="en-US" dirty="0" err="1" smtClean="0"/>
              <a:t>geleneklerin</a:t>
            </a:r>
            <a:r>
              <a:rPr lang="en-US" dirty="0" smtClean="0"/>
              <a:t> </a:t>
            </a:r>
            <a:r>
              <a:rPr lang="en-US" dirty="0" err="1" smtClean="0"/>
              <a:t>eleştirisi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Ölümü</a:t>
            </a:r>
            <a:r>
              <a:rPr lang="en-US" dirty="0" smtClean="0"/>
              <a:t> (</a:t>
            </a:r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Kelimeler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Şeyler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üretildiği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ağı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ilişkileri</a:t>
            </a:r>
            <a:r>
              <a:rPr lang="en-US" dirty="0" smtClean="0"/>
              <a:t> </a:t>
            </a:r>
            <a:r>
              <a:rPr lang="en-US" dirty="0" err="1" smtClean="0"/>
              <a:t>ağı</a:t>
            </a:r>
            <a:endParaRPr lang="en-US" dirty="0" smtClean="0"/>
          </a:p>
          <a:p>
            <a:pPr lvl="1"/>
            <a:r>
              <a:rPr lang="en-US" dirty="0" err="1" smtClean="0"/>
              <a:t>İktidarın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baskı-yasaklama-yasa</a:t>
            </a:r>
            <a:r>
              <a:rPr lang="en-US" dirty="0" smtClean="0"/>
              <a:t> </a:t>
            </a:r>
            <a:r>
              <a:rPr lang="en-US" dirty="0" err="1" smtClean="0"/>
              <a:t>koyma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işlemediği</a:t>
            </a:r>
            <a:r>
              <a:rPr lang="en-US" dirty="0" smtClean="0"/>
              <a:t>, </a:t>
            </a:r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etkisinin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fikri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583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Egemenlik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Feodal</a:t>
            </a:r>
            <a:r>
              <a:rPr lang="en-US" dirty="0" smtClean="0"/>
              <a:t> </a:t>
            </a:r>
            <a:r>
              <a:rPr lang="en-US" dirty="0" err="1" smtClean="0"/>
              <a:t>düzenlerde</a:t>
            </a:r>
            <a:r>
              <a:rPr lang="en-US" dirty="0" smtClean="0"/>
              <a:t> </a:t>
            </a:r>
            <a:r>
              <a:rPr lang="en-US" dirty="0" err="1" smtClean="0"/>
              <a:t>sınırsız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güce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tebası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sarsılmaz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koyucu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işleyen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biçimi</a:t>
            </a:r>
            <a:endParaRPr lang="en-US" dirty="0" smtClean="0"/>
          </a:p>
          <a:p>
            <a:r>
              <a:rPr lang="en-US" dirty="0" err="1" smtClean="0"/>
              <a:t>Suç</a:t>
            </a:r>
            <a:r>
              <a:rPr lang="en-US" dirty="0" smtClean="0"/>
              <a:t>, </a:t>
            </a:r>
            <a:r>
              <a:rPr lang="en-US" dirty="0" err="1" smtClean="0"/>
              <a:t>egemenin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tehdit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algılanır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Ceza</a:t>
            </a:r>
            <a:r>
              <a:rPr lang="en-US" dirty="0" smtClean="0"/>
              <a:t>, </a:t>
            </a:r>
            <a:r>
              <a:rPr lang="en-US" dirty="0" err="1" smtClean="0"/>
              <a:t>egemenin</a:t>
            </a:r>
            <a:r>
              <a:rPr lang="en-US" dirty="0" smtClean="0"/>
              <a:t> </a:t>
            </a:r>
            <a:r>
              <a:rPr lang="en-US" dirty="0" err="1" smtClean="0"/>
              <a:t>sınırsız</a:t>
            </a:r>
            <a:r>
              <a:rPr lang="en-US" dirty="0" smtClean="0"/>
              <a:t> </a:t>
            </a:r>
            <a:r>
              <a:rPr lang="en-US" dirty="0" err="1" smtClean="0"/>
              <a:t>yasa</a:t>
            </a:r>
            <a:r>
              <a:rPr lang="en-US" dirty="0" smtClean="0"/>
              <a:t> </a:t>
            </a:r>
            <a:r>
              <a:rPr lang="en-US" dirty="0" err="1" smtClean="0"/>
              <a:t>koyucu</a:t>
            </a:r>
            <a:r>
              <a:rPr lang="en-US" dirty="0" smtClean="0"/>
              <a:t> </a:t>
            </a:r>
            <a:r>
              <a:rPr lang="en-US" dirty="0" err="1" smtClean="0"/>
              <a:t>gücüne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acı</a:t>
            </a:r>
            <a:r>
              <a:rPr lang="en-US" dirty="0" smtClean="0"/>
              <a:t> </a:t>
            </a:r>
            <a:r>
              <a:rPr lang="en-US" dirty="0" err="1" smtClean="0"/>
              <a:t>verici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ibretlik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uygulanır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Dağınık</a:t>
            </a:r>
            <a:r>
              <a:rPr lang="en-US" dirty="0" smtClean="0"/>
              <a:t> </a:t>
            </a:r>
            <a:r>
              <a:rPr lang="en-US" dirty="0" err="1" smtClean="0"/>
              <a:t>nüfusa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tarımsal</a:t>
            </a:r>
            <a:r>
              <a:rPr lang="en-US" dirty="0" smtClean="0"/>
              <a:t> </a:t>
            </a:r>
            <a:r>
              <a:rPr lang="en-US" dirty="0" err="1" smtClean="0"/>
              <a:t>toplumlar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suçun</a:t>
            </a:r>
            <a:r>
              <a:rPr lang="en-US" dirty="0" smtClean="0"/>
              <a:t> </a:t>
            </a:r>
            <a:r>
              <a:rPr lang="en-US" dirty="0" err="1" smtClean="0"/>
              <a:t>takibinin</a:t>
            </a:r>
            <a:r>
              <a:rPr lang="en-US" dirty="0" smtClean="0"/>
              <a:t> </a:t>
            </a:r>
            <a:r>
              <a:rPr lang="en-US" dirty="0" err="1" smtClean="0"/>
              <a:t>güçlüğü</a:t>
            </a:r>
            <a:r>
              <a:rPr lang="en-US" dirty="0" smtClean="0"/>
              <a:t>, </a:t>
            </a:r>
            <a:r>
              <a:rPr lang="en-US" dirty="0" err="1" smtClean="0"/>
              <a:t>nüfus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caydırıcı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uyandırması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, </a:t>
            </a:r>
            <a:r>
              <a:rPr lang="en-US" dirty="0" err="1" smtClean="0"/>
              <a:t>ibretlik</a:t>
            </a:r>
            <a:r>
              <a:rPr lang="en-US" dirty="0" smtClean="0"/>
              <a:t> </a:t>
            </a:r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tekniğine</a:t>
            </a:r>
            <a:r>
              <a:rPr lang="en-US" dirty="0" smtClean="0"/>
              <a:t> </a:t>
            </a:r>
            <a:r>
              <a:rPr lang="en-US" dirty="0" err="1" smtClean="0"/>
              <a:t>yaslanır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Sınırların</a:t>
            </a:r>
            <a:r>
              <a:rPr lang="en-US" dirty="0" smtClean="0"/>
              <a:t> </a:t>
            </a:r>
            <a:r>
              <a:rPr lang="en-US" dirty="0" err="1" smtClean="0"/>
              <a:t>ihlalinde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hatırlatan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teknolojisini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Gücün</a:t>
            </a:r>
            <a:r>
              <a:rPr lang="en-US" dirty="0" smtClean="0"/>
              <a:t> </a:t>
            </a:r>
            <a:r>
              <a:rPr lang="en-US" dirty="0" err="1" smtClean="0"/>
              <a:t>kaynağı</a:t>
            </a:r>
            <a:r>
              <a:rPr lang="en-US" dirty="0" smtClean="0"/>
              <a:t>, </a:t>
            </a:r>
            <a:r>
              <a:rPr lang="en-US" dirty="0" err="1" smtClean="0"/>
              <a:t>meşruiyetinin</a:t>
            </a:r>
            <a:r>
              <a:rPr lang="en-US" dirty="0" smtClean="0"/>
              <a:t> </a:t>
            </a:r>
            <a:r>
              <a:rPr lang="en-US" dirty="0" err="1" smtClean="0"/>
              <a:t>sarsılmazlığı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5705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Disiplin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Islah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, </a:t>
            </a:r>
            <a:r>
              <a:rPr lang="en-US" dirty="0" err="1" smtClean="0"/>
              <a:t>düzenleyici</a:t>
            </a:r>
            <a:r>
              <a:rPr lang="en-US" dirty="0" smtClean="0"/>
              <a:t>, </a:t>
            </a:r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mekanizmasıdır</a:t>
            </a:r>
            <a:endParaRPr lang="en-US" dirty="0" smtClean="0"/>
          </a:p>
          <a:p>
            <a:pPr lvl="1"/>
            <a:r>
              <a:rPr lang="en-US" dirty="0" err="1" smtClean="0"/>
              <a:t>Ceza</a:t>
            </a:r>
            <a:r>
              <a:rPr lang="en-US" dirty="0" smtClean="0"/>
              <a:t> </a:t>
            </a:r>
            <a:r>
              <a:rPr lang="en-US" dirty="0" err="1" smtClean="0"/>
              <a:t>rejimlerinin</a:t>
            </a:r>
            <a:r>
              <a:rPr lang="en-US" dirty="0" smtClean="0"/>
              <a:t> </a:t>
            </a:r>
            <a:r>
              <a:rPr lang="en-US" dirty="0" err="1" smtClean="0"/>
              <a:t>evriminde</a:t>
            </a:r>
            <a:r>
              <a:rPr lang="en-US" dirty="0" smtClean="0"/>
              <a:t>, </a:t>
            </a:r>
            <a:r>
              <a:rPr lang="en-US" dirty="0" err="1" smtClean="0"/>
              <a:t>ıslah</a:t>
            </a:r>
            <a:r>
              <a:rPr lang="en-US" dirty="0" smtClean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modern </a:t>
            </a:r>
            <a:r>
              <a:rPr lang="en-US" dirty="0" err="1" smtClean="0"/>
              <a:t>hapishanelerin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endParaRPr lang="en-US" dirty="0" smtClean="0"/>
          </a:p>
          <a:p>
            <a:pPr lvl="1"/>
            <a:r>
              <a:rPr lang="en-US" dirty="0" smtClean="0"/>
              <a:t>Foucault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kışlalar</a:t>
            </a:r>
            <a:r>
              <a:rPr lang="en-US" dirty="0" smtClean="0"/>
              <a:t>, </a:t>
            </a:r>
            <a:r>
              <a:rPr lang="en-US" dirty="0" err="1" smtClean="0"/>
              <a:t>okullar</a:t>
            </a:r>
            <a:r>
              <a:rPr lang="en-US" dirty="0" smtClean="0"/>
              <a:t>, </a:t>
            </a:r>
            <a:r>
              <a:rPr lang="en-US" dirty="0" err="1" smtClean="0"/>
              <a:t>tımarhaneler</a:t>
            </a:r>
            <a:r>
              <a:rPr lang="en-US" dirty="0" smtClean="0"/>
              <a:t>, </a:t>
            </a:r>
            <a:r>
              <a:rPr lang="en-US" dirty="0" err="1" smtClean="0"/>
              <a:t>manastırlar</a:t>
            </a:r>
            <a:r>
              <a:rPr lang="en-US" dirty="0" smtClean="0"/>
              <a:t> da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mekanizmalarını</a:t>
            </a:r>
            <a:r>
              <a:rPr lang="en-US" dirty="0" smtClean="0"/>
              <a:t> </a:t>
            </a:r>
            <a:r>
              <a:rPr lang="en-US" dirty="0" err="1" smtClean="0"/>
              <a:t>içerir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Gözetim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mekanizmasının</a:t>
            </a:r>
            <a:r>
              <a:rPr lang="en-US" dirty="0" smtClean="0"/>
              <a:t> </a:t>
            </a:r>
            <a:r>
              <a:rPr lang="en-US" dirty="0" err="1" smtClean="0"/>
              <a:t>işleyişinde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önemdedir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Topografik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dışsal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mekanizması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işler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Dışarıda</a:t>
            </a:r>
            <a:r>
              <a:rPr lang="en-US" dirty="0" smtClean="0"/>
              <a:t> </a:t>
            </a:r>
            <a:r>
              <a:rPr lang="en-US" dirty="0" err="1" smtClean="0"/>
              <a:t>bedenleri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hareketlerini</a:t>
            </a:r>
            <a:r>
              <a:rPr lang="en-US" dirty="0" smtClean="0"/>
              <a:t> </a:t>
            </a:r>
            <a:r>
              <a:rPr lang="en-US" dirty="0" err="1" smtClean="0"/>
              <a:t>gözetleyen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gözün</a:t>
            </a:r>
            <a:r>
              <a:rPr lang="en-US" dirty="0" smtClean="0"/>
              <a:t> </a:t>
            </a:r>
            <a:r>
              <a:rPr lang="en-US" dirty="0" err="1" smtClean="0"/>
              <a:t>varlığına</a:t>
            </a:r>
            <a:r>
              <a:rPr lang="en-US" dirty="0" smtClean="0"/>
              <a:t> </a:t>
            </a:r>
            <a:r>
              <a:rPr lang="en-US" dirty="0" err="1" smtClean="0"/>
              <a:t>dayalıdır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, her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bedenin</a:t>
            </a:r>
            <a:r>
              <a:rPr lang="en-US" dirty="0" smtClean="0"/>
              <a:t> </a:t>
            </a:r>
            <a:r>
              <a:rPr lang="en-US" dirty="0" err="1" smtClean="0"/>
              <a:t>kendisinin</a:t>
            </a:r>
            <a:r>
              <a:rPr lang="en-US" dirty="0" smtClean="0"/>
              <a:t> </a:t>
            </a:r>
            <a:r>
              <a:rPr lang="en-US" dirty="0" err="1" smtClean="0"/>
              <a:t>gözetlendiğinin</a:t>
            </a:r>
            <a:r>
              <a:rPr lang="en-US" dirty="0" smtClean="0"/>
              <a:t> </a:t>
            </a:r>
            <a:r>
              <a:rPr lang="en-US" dirty="0" err="1" smtClean="0"/>
              <a:t>farkındalığına</a:t>
            </a:r>
            <a:r>
              <a:rPr lang="en-US" dirty="0" smtClean="0"/>
              <a:t> </a:t>
            </a:r>
            <a:r>
              <a:rPr lang="en-US" dirty="0" err="1" smtClean="0"/>
              <a:t>dayalıdır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Böylelikle</a:t>
            </a:r>
            <a:r>
              <a:rPr lang="en-US" dirty="0" smtClean="0"/>
              <a:t>, </a:t>
            </a:r>
            <a:r>
              <a:rPr lang="en-US" dirty="0" err="1" smtClean="0"/>
              <a:t>gözetlendiğinin</a:t>
            </a:r>
            <a:r>
              <a:rPr lang="en-US" dirty="0" smtClean="0"/>
              <a:t> </a:t>
            </a:r>
            <a:r>
              <a:rPr lang="en-US" dirty="0" err="1" smtClean="0"/>
              <a:t>farkında</a:t>
            </a:r>
            <a:r>
              <a:rPr lang="en-US" dirty="0" smtClean="0"/>
              <a:t> </a:t>
            </a:r>
            <a:r>
              <a:rPr lang="en-US" dirty="0" err="1" smtClean="0"/>
              <a:t>olmak</a:t>
            </a:r>
            <a:r>
              <a:rPr lang="en-US" dirty="0" smtClean="0"/>
              <a:t>,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gözetleme</a:t>
            </a:r>
            <a:r>
              <a:rPr lang="en-US" dirty="0" smtClean="0"/>
              <a:t>/</a:t>
            </a:r>
            <a:r>
              <a:rPr lang="en-US" dirty="0" err="1" smtClean="0"/>
              <a:t>yönetme</a:t>
            </a:r>
            <a:r>
              <a:rPr lang="en-US" dirty="0" smtClean="0"/>
              <a:t>/</a:t>
            </a:r>
            <a:r>
              <a:rPr lang="en-US" dirty="0" err="1" smtClean="0"/>
              <a:t>disipline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aracı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gelir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182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Disiplin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Panoptikon</a:t>
            </a:r>
            <a:endParaRPr lang="en-US" dirty="0" smtClean="0"/>
          </a:p>
          <a:p>
            <a:pPr lvl="1"/>
            <a:r>
              <a:rPr lang="en-US" dirty="0" smtClean="0"/>
              <a:t>Jeremy </a:t>
            </a:r>
            <a:r>
              <a:rPr lang="en-US" dirty="0" err="1" smtClean="0"/>
              <a:t>Bentham’ın</a:t>
            </a:r>
            <a:r>
              <a:rPr lang="en-US" dirty="0" smtClean="0"/>
              <a:t> 18. </a:t>
            </a:r>
            <a:r>
              <a:rPr lang="en-US" dirty="0" err="1" smtClean="0"/>
              <a:t>yüzyıl</a:t>
            </a:r>
            <a:r>
              <a:rPr lang="en-US" dirty="0" smtClean="0"/>
              <a:t> </a:t>
            </a:r>
            <a:r>
              <a:rPr lang="en-US" dirty="0" err="1" smtClean="0"/>
              <a:t>hapishaneleri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geliştirdiği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gözetim</a:t>
            </a:r>
            <a:r>
              <a:rPr lang="en-US" dirty="0" smtClean="0"/>
              <a:t> </a:t>
            </a:r>
            <a:r>
              <a:rPr lang="en-US" dirty="0" err="1" smtClean="0"/>
              <a:t>aygıtı</a:t>
            </a:r>
            <a:endParaRPr lang="en-US" dirty="0" smtClean="0"/>
          </a:p>
          <a:p>
            <a:pPr lvl="1"/>
            <a:r>
              <a:rPr lang="en-US" dirty="0" err="1" smtClean="0"/>
              <a:t>Disipline</a:t>
            </a:r>
            <a:r>
              <a:rPr lang="en-US" dirty="0" smtClean="0"/>
              <a:t> </a:t>
            </a:r>
            <a:r>
              <a:rPr lang="en-US" dirty="0" err="1" smtClean="0"/>
              <a:t>edici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teknolojilerinin</a:t>
            </a:r>
            <a:r>
              <a:rPr lang="en-US" dirty="0" smtClean="0"/>
              <a:t> </a:t>
            </a:r>
            <a:r>
              <a:rPr lang="en-US" dirty="0" err="1" smtClean="0"/>
              <a:t>gelişiminde</a:t>
            </a:r>
            <a:r>
              <a:rPr lang="en-US" dirty="0" smtClean="0"/>
              <a:t> </a:t>
            </a:r>
            <a:r>
              <a:rPr lang="en-US" dirty="0" err="1" smtClean="0"/>
              <a:t>mihenk</a:t>
            </a:r>
            <a:r>
              <a:rPr lang="en-US" dirty="0" smtClean="0"/>
              <a:t> </a:t>
            </a:r>
            <a:r>
              <a:rPr lang="en-US" dirty="0" err="1" smtClean="0"/>
              <a:t>taşı</a:t>
            </a:r>
            <a:endParaRPr lang="en-US" dirty="0" smtClean="0"/>
          </a:p>
          <a:p>
            <a:pPr lvl="1"/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sayıda</a:t>
            </a:r>
            <a:r>
              <a:rPr lang="en-US" dirty="0" smtClean="0"/>
              <a:t> </a:t>
            </a:r>
            <a:r>
              <a:rPr lang="en-US" dirty="0" err="1" smtClean="0"/>
              <a:t>bedenin</a:t>
            </a:r>
            <a:r>
              <a:rPr lang="en-US" dirty="0" smtClean="0"/>
              <a:t> </a:t>
            </a:r>
            <a:r>
              <a:rPr lang="en-US" dirty="0" err="1" smtClean="0"/>
              <a:t>denetim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alınmasının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işlev</a:t>
            </a:r>
            <a:r>
              <a:rPr lang="en-US" dirty="0" smtClean="0"/>
              <a:t> </a:t>
            </a:r>
            <a:r>
              <a:rPr lang="en-US" dirty="0" err="1" smtClean="0"/>
              <a:t>kazanır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mekanizmalarında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 </a:t>
            </a:r>
            <a:r>
              <a:rPr lang="en-US" dirty="0" err="1" smtClean="0"/>
              <a:t>ayrımlar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 smtClean="0"/>
              <a:t>Bedenlerin</a:t>
            </a:r>
            <a:r>
              <a:rPr lang="en-US" dirty="0" smtClean="0"/>
              <a:t> </a:t>
            </a:r>
            <a:r>
              <a:rPr lang="en-US" dirty="0" err="1" smtClean="0"/>
              <a:t>denetlenmesinde</a:t>
            </a:r>
            <a:r>
              <a:rPr lang="en-US" dirty="0" smtClean="0"/>
              <a:t> </a:t>
            </a:r>
            <a:r>
              <a:rPr lang="en-US" dirty="0" err="1" smtClean="0"/>
              <a:t>normallik</a:t>
            </a:r>
            <a:r>
              <a:rPr lang="en-US" dirty="0" smtClean="0"/>
              <a:t> </a:t>
            </a:r>
            <a:r>
              <a:rPr lang="en-US" dirty="0" err="1" smtClean="0"/>
              <a:t>standartları</a:t>
            </a:r>
            <a:r>
              <a:rPr lang="en-US" dirty="0" smtClean="0"/>
              <a:t> </a:t>
            </a:r>
            <a:r>
              <a:rPr lang="en-US" dirty="0" err="1" smtClean="0"/>
              <a:t>karşıtıyla</a:t>
            </a:r>
            <a:r>
              <a:rPr lang="en-US" dirty="0" smtClean="0"/>
              <a:t> </a:t>
            </a:r>
            <a:r>
              <a:rPr lang="en-US" dirty="0" err="1" smtClean="0"/>
              <a:t>tanımlanır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 söylemsel </a:t>
            </a:r>
            <a:r>
              <a:rPr lang="en-US" dirty="0" err="1" smtClean="0"/>
              <a:t>oluşumlar</a:t>
            </a:r>
            <a:r>
              <a:rPr lang="en-US" dirty="0" smtClean="0"/>
              <a:t> </a:t>
            </a:r>
            <a:r>
              <a:rPr lang="en-US" dirty="0" err="1" smtClean="0"/>
              <a:t>bedenler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pratikler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incelikli</a:t>
            </a:r>
            <a:r>
              <a:rPr lang="en-US" dirty="0" smtClean="0"/>
              <a:t>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arşivleri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rejimi</a:t>
            </a:r>
            <a:r>
              <a:rPr lang="en-US" dirty="0" smtClean="0"/>
              <a:t> </a:t>
            </a:r>
            <a:r>
              <a:rPr lang="en-US" dirty="0" err="1" smtClean="0"/>
              <a:t>bedenlerin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insanın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gözetlemesinin</a:t>
            </a:r>
            <a:r>
              <a:rPr lang="en-US" dirty="0" smtClean="0"/>
              <a:t> </a:t>
            </a:r>
            <a:r>
              <a:rPr lang="en-US" dirty="0" err="1" smtClean="0"/>
              <a:t>fikri</a:t>
            </a:r>
            <a:r>
              <a:rPr lang="en-US" dirty="0" smtClean="0"/>
              <a:t> </a:t>
            </a:r>
            <a:r>
              <a:rPr lang="en-US" dirty="0" err="1" smtClean="0"/>
              <a:t>teknolojisi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işlev</a:t>
            </a:r>
            <a:r>
              <a:rPr lang="en-US" dirty="0" smtClean="0"/>
              <a:t> </a:t>
            </a:r>
            <a:r>
              <a:rPr lang="en-US" dirty="0" err="1" smtClean="0"/>
              <a:t>kazanır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6069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Biyo-iktidar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Foucault’nun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kavramsallaştırmasında</a:t>
            </a:r>
            <a:r>
              <a:rPr lang="en-US" dirty="0" smtClean="0"/>
              <a:t>, </a:t>
            </a:r>
            <a:r>
              <a:rPr lang="en-US" dirty="0" err="1" smtClean="0"/>
              <a:t>üretici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mekanizmasının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örneği</a:t>
            </a:r>
            <a:endParaRPr lang="en-US" dirty="0" smtClean="0"/>
          </a:p>
          <a:p>
            <a:pPr lvl="1"/>
            <a:r>
              <a:rPr lang="en-US" dirty="0" err="1" smtClean="0"/>
              <a:t>İktidarın</a:t>
            </a:r>
            <a:r>
              <a:rPr lang="en-US" dirty="0"/>
              <a:t> </a:t>
            </a:r>
            <a:r>
              <a:rPr lang="en-US" dirty="0" err="1" smtClean="0"/>
              <a:t>nesnesi</a:t>
            </a:r>
            <a:r>
              <a:rPr lang="en-US" dirty="0" smtClean="0"/>
              <a:t> </a:t>
            </a:r>
            <a:r>
              <a:rPr lang="en-US" dirty="0" err="1" smtClean="0"/>
              <a:t>tekil</a:t>
            </a:r>
            <a:r>
              <a:rPr lang="en-US" dirty="0" smtClean="0"/>
              <a:t> </a:t>
            </a:r>
            <a:r>
              <a:rPr lang="en-US" dirty="0" err="1" smtClean="0"/>
              <a:t>bedenler</a:t>
            </a:r>
            <a:r>
              <a:rPr lang="en-US" dirty="0" smtClean="0"/>
              <a:t> </a:t>
            </a:r>
            <a:r>
              <a:rPr lang="en-US" dirty="0" err="1" smtClean="0"/>
              <a:t>yerine</a:t>
            </a:r>
            <a:r>
              <a:rPr lang="en-US" dirty="0" smtClean="0"/>
              <a:t> </a:t>
            </a:r>
            <a:r>
              <a:rPr lang="en-US" dirty="0" err="1" smtClean="0"/>
              <a:t>nüfusun</a:t>
            </a:r>
            <a:r>
              <a:rPr lang="en-US" dirty="0" smtClean="0"/>
              <a:t> </a:t>
            </a:r>
            <a:r>
              <a:rPr lang="en-US" dirty="0" err="1" smtClean="0"/>
              <a:t>bütünüdür</a:t>
            </a:r>
            <a:r>
              <a:rPr lang="en-US" dirty="0" smtClean="0"/>
              <a:t> - </a:t>
            </a:r>
            <a:r>
              <a:rPr lang="en-US" dirty="0" err="1" smtClean="0"/>
              <a:t>kolektif</a:t>
            </a:r>
            <a:r>
              <a:rPr lang="en-US" dirty="0" smtClean="0"/>
              <a:t> </a:t>
            </a:r>
            <a:r>
              <a:rPr lang="en-US" dirty="0" err="1" smtClean="0"/>
              <a:t>bedenidir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teknolojisini</a:t>
            </a:r>
            <a:r>
              <a:rPr lang="en-US" dirty="0" smtClean="0"/>
              <a:t> ilk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i="1" dirty="0" err="1" smtClean="0"/>
              <a:t>Cinselliğin</a:t>
            </a:r>
            <a:r>
              <a:rPr lang="en-US" i="1" dirty="0" smtClean="0"/>
              <a:t> </a:t>
            </a:r>
            <a:r>
              <a:rPr lang="en-US" i="1" dirty="0" err="1" smtClean="0"/>
              <a:t>Tarihi’</a:t>
            </a:r>
            <a:r>
              <a:rPr lang="en-US" dirty="0" err="1" smtClean="0"/>
              <a:t>nde</a:t>
            </a:r>
            <a:r>
              <a:rPr lang="en-US" dirty="0" smtClean="0"/>
              <a:t> </a:t>
            </a:r>
            <a:r>
              <a:rPr lang="en-US" dirty="0" err="1" smtClean="0"/>
              <a:t>geliştirmeye</a:t>
            </a:r>
            <a:r>
              <a:rPr lang="en-US" dirty="0" smtClean="0"/>
              <a:t> </a:t>
            </a:r>
            <a:r>
              <a:rPr lang="en-US" dirty="0" err="1" smtClean="0"/>
              <a:t>başlar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Nüfusun</a:t>
            </a:r>
            <a:r>
              <a:rPr lang="en-US" dirty="0" smtClean="0"/>
              <a:t> </a:t>
            </a:r>
            <a:r>
              <a:rPr lang="en-US" dirty="0" err="1" smtClean="0"/>
              <a:t>denetimi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ölüm</a:t>
            </a:r>
            <a:r>
              <a:rPr lang="en-US" dirty="0" smtClean="0"/>
              <a:t>/</a:t>
            </a:r>
            <a:r>
              <a:rPr lang="en-US" dirty="0" err="1" smtClean="0"/>
              <a:t>yaşam</a:t>
            </a:r>
            <a:r>
              <a:rPr lang="en-US" dirty="0" smtClean="0"/>
              <a:t>, </a:t>
            </a:r>
            <a:r>
              <a:rPr lang="en-US" dirty="0" err="1" smtClean="0"/>
              <a:t>beslenme</a:t>
            </a:r>
            <a:r>
              <a:rPr lang="en-US" dirty="0" smtClean="0"/>
              <a:t>,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tarzı</a:t>
            </a:r>
            <a:r>
              <a:rPr lang="en-US" dirty="0" smtClean="0"/>
              <a:t>, </a:t>
            </a:r>
            <a:r>
              <a:rPr lang="en-US" dirty="0" err="1" smtClean="0"/>
              <a:t>sağlık</a:t>
            </a:r>
            <a:r>
              <a:rPr lang="en-US" dirty="0" smtClean="0"/>
              <a:t>, </a:t>
            </a:r>
            <a:r>
              <a:rPr lang="en-US" dirty="0" err="1" smtClean="0"/>
              <a:t>cinsellik</a:t>
            </a:r>
            <a:endParaRPr lang="en-US" dirty="0" smtClean="0"/>
          </a:p>
          <a:p>
            <a:pPr lvl="1"/>
            <a:r>
              <a:rPr lang="en-US" dirty="0" err="1" smtClean="0"/>
              <a:t>Baskılama</a:t>
            </a:r>
            <a:r>
              <a:rPr lang="en-US" dirty="0" smtClean="0"/>
              <a:t> </a:t>
            </a:r>
            <a:r>
              <a:rPr lang="en-US" dirty="0" err="1" smtClean="0"/>
              <a:t>mekanizmalarının</a:t>
            </a:r>
            <a:r>
              <a:rPr lang="en-US" dirty="0" smtClean="0"/>
              <a:t> </a:t>
            </a:r>
            <a:r>
              <a:rPr lang="en-US" dirty="0" err="1" smtClean="0"/>
              <a:t>yerini</a:t>
            </a:r>
            <a:r>
              <a:rPr lang="en-US" dirty="0" smtClean="0"/>
              <a:t> </a:t>
            </a:r>
            <a:r>
              <a:rPr lang="en-US" dirty="0" err="1" smtClean="0"/>
              <a:t>nüfusun</a:t>
            </a:r>
            <a:r>
              <a:rPr lang="en-US" dirty="0" smtClean="0"/>
              <a:t> ‘</a:t>
            </a:r>
            <a:r>
              <a:rPr lang="en-US" dirty="0" err="1" smtClean="0"/>
              <a:t>iyi</a:t>
            </a:r>
            <a:r>
              <a:rPr lang="en-US" dirty="0" smtClean="0"/>
              <a:t>’ </a:t>
            </a:r>
            <a:r>
              <a:rPr lang="en-US" dirty="0" err="1" smtClean="0"/>
              <a:t>yaşam</a:t>
            </a:r>
            <a:r>
              <a:rPr lang="en-US" dirty="0" smtClean="0"/>
              <a:t> </a:t>
            </a:r>
            <a:r>
              <a:rPr lang="en-US" dirty="0" err="1" smtClean="0"/>
              <a:t>formlarına</a:t>
            </a:r>
            <a:r>
              <a:rPr lang="en-US" dirty="0" smtClean="0"/>
              <a:t> </a:t>
            </a:r>
            <a:r>
              <a:rPr lang="en-US" dirty="0" err="1" smtClean="0"/>
              <a:t>yönlendirilmesi</a:t>
            </a:r>
            <a:r>
              <a:rPr lang="en-US" dirty="0" smtClean="0"/>
              <a:t>/</a:t>
            </a:r>
            <a:r>
              <a:rPr lang="en-US" dirty="0" err="1" smtClean="0"/>
              <a:t>teşvik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/>
          </a:p>
          <a:p>
            <a:r>
              <a:rPr lang="en-US" dirty="0" smtClean="0"/>
              <a:t>Foucault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pozitif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iktidar</a:t>
            </a:r>
            <a:r>
              <a:rPr lang="en-US" dirty="0" smtClean="0"/>
              <a:t> </a:t>
            </a:r>
            <a:r>
              <a:rPr lang="en-US" dirty="0" err="1" smtClean="0"/>
              <a:t>biçimidir</a:t>
            </a:r>
            <a:endParaRPr lang="en-US" dirty="0" smtClean="0"/>
          </a:p>
          <a:p>
            <a:pPr lvl="1"/>
            <a:r>
              <a:rPr lang="en-US" dirty="0" err="1" smtClean="0"/>
              <a:t>Yaşamı</a:t>
            </a:r>
            <a:r>
              <a:rPr lang="en-US" dirty="0" smtClean="0"/>
              <a:t> </a:t>
            </a:r>
            <a:r>
              <a:rPr lang="en-US" dirty="0" err="1" smtClean="0"/>
              <a:t>sınırlamaz</a:t>
            </a:r>
            <a:r>
              <a:rPr lang="en-US" dirty="0" smtClean="0"/>
              <a:t>, </a:t>
            </a:r>
            <a:r>
              <a:rPr lang="en-US" dirty="0" err="1" smtClean="0"/>
              <a:t>yasaklamaz</a:t>
            </a:r>
            <a:r>
              <a:rPr lang="en-US" dirty="0" smtClean="0"/>
              <a:t>; </a:t>
            </a:r>
            <a:r>
              <a:rPr lang="en-US" dirty="0" err="1" smtClean="0"/>
              <a:t>yaşamsal</a:t>
            </a:r>
            <a:r>
              <a:rPr lang="en-US" dirty="0" smtClean="0"/>
              <a:t> </a:t>
            </a:r>
            <a:r>
              <a:rPr lang="en-US" dirty="0" err="1" smtClean="0"/>
              <a:t>enerjiye</a:t>
            </a:r>
            <a:r>
              <a:rPr lang="en-US" dirty="0" smtClean="0"/>
              <a:t> </a:t>
            </a:r>
            <a:r>
              <a:rPr lang="en-US" dirty="0" err="1" smtClean="0"/>
              <a:t>biçim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, </a:t>
            </a:r>
            <a:r>
              <a:rPr lang="en-US" dirty="0" err="1" smtClean="0"/>
              <a:t>onun</a:t>
            </a:r>
            <a:r>
              <a:rPr lang="en-US" dirty="0" smtClean="0"/>
              <a:t> belli </a:t>
            </a:r>
            <a:r>
              <a:rPr lang="en-US" dirty="0" err="1" smtClean="0"/>
              <a:t>yönelimler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düzenlenmesini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7060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Söylem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İktidar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Foucault’nun</a:t>
            </a:r>
            <a:r>
              <a:rPr lang="tr-TR" dirty="0" smtClean="0"/>
              <a:t> iktidar kuramı üç düzey içerisinde anlaşılabilir</a:t>
            </a:r>
          </a:p>
          <a:p>
            <a:pPr lvl="1"/>
            <a:r>
              <a:rPr lang="tr-TR" b="1" dirty="0" err="1" smtClean="0"/>
              <a:t>Akılsallık</a:t>
            </a:r>
            <a:r>
              <a:rPr lang="tr-TR" dirty="0" smtClean="0"/>
              <a:t>: </a:t>
            </a:r>
            <a:r>
              <a:rPr lang="tr-TR" dirty="0" err="1" smtClean="0"/>
              <a:t>Foucault</a:t>
            </a:r>
            <a:r>
              <a:rPr lang="tr-TR" dirty="0" smtClean="0"/>
              <a:t> için iktidar bir düşünme biçimi, yönetme biçimidir</a:t>
            </a:r>
          </a:p>
          <a:p>
            <a:pPr lvl="2"/>
            <a:r>
              <a:rPr lang="tr-TR" dirty="0" err="1" smtClean="0"/>
              <a:t>Governmentality</a:t>
            </a:r>
            <a:r>
              <a:rPr lang="tr-TR" dirty="0" smtClean="0"/>
              <a:t> (yönetimsellik): </a:t>
            </a:r>
          </a:p>
          <a:p>
            <a:pPr lvl="2"/>
            <a:r>
              <a:rPr lang="tr-TR" dirty="0" err="1" smtClean="0"/>
              <a:t>Government</a:t>
            </a:r>
            <a:r>
              <a:rPr lang="tr-TR" dirty="0" smtClean="0"/>
              <a:t> + </a:t>
            </a:r>
            <a:r>
              <a:rPr lang="tr-TR" dirty="0" err="1" smtClean="0"/>
              <a:t>Mentality</a:t>
            </a:r>
            <a:endParaRPr lang="tr-TR" dirty="0" smtClean="0"/>
          </a:p>
          <a:p>
            <a:pPr lvl="1"/>
            <a:r>
              <a:rPr lang="tr-TR" b="1" dirty="0" smtClean="0"/>
              <a:t>Teknoloji</a:t>
            </a:r>
            <a:r>
              <a:rPr lang="tr-TR" dirty="0" smtClean="0"/>
              <a:t>: Geç dönem çalışmaları iktidarı söylem alanı içerisinde kavramanın ötesine geçer.</a:t>
            </a:r>
          </a:p>
          <a:p>
            <a:pPr lvl="2"/>
            <a:r>
              <a:rPr lang="tr-TR" dirty="0" smtClean="0"/>
              <a:t>İktidarın belli mekanizmalar ile deneyim alanına tercüme edilmesini sağlayan mekanizmalar</a:t>
            </a:r>
          </a:p>
          <a:p>
            <a:pPr lvl="2"/>
            <a:r>
              <a:rPr lang="tr-TR" dirty="0" smtClean="0"/>
              <a:t>Hapishanenin Doğuşu: Gözetim</a:t>
            </a:r>
          </a:p>
          <a:p>
            <a:pPr lvl="2"/>
            <a:r>
              <a:rPr lang="tr-TR" dirty="0" smtClean="0"/>
              <a:t>Cinselliğin Tarihi: Kendiliğin Yönetimi</a:t>
            </a:r>
          </a:p>
          <a:p>
            <a:pPr lvl="1"/>
            <a:r>
              <a:rPr lang="tr-TR" b="1" dirty="0" smtClean="0"/>
              <a:t>Öznellik</a:t>
            </a:r>
            <a:r>
              <a:rPr lang="tr-TR" dirty="0" smtClean="0"/>
              <a:t>: </a:t>
            </a:r>
            <a:r>
              <a:rPr lang="tr-TR" dirty="0" err="1" smtClean="0"/>
              <a:t>Foucault</a:t>
            </a:r>
            <a:r>
              <a:rPr lang="tr-TR" dirty="0" smtClean="0"/>
              <a:t> için iktidar ilişkileri öznelliğin üretildiği bir süreçtir</a:t>
            </a:r>
          </a:p>
          <a:p>
            <a:pPr lvl="2"/>
            <a:r>
              <a:rPr lang="tr-TR" dirty="0" smtClean="0"/>
              <a:t>İktidarın üretici bir etkide bulunması</a:t>
            </a:r>
          </a:p>
          <a:p>
            <a:pPr lvl="2"/>
            <a:r>
              <a:rPr lang="tr-TR" dirty="0" smtClean="0"/>
              <a:t>Öznelliğin (kimliklerin, pratiklerin) inşası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441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İlişkileri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Foucault</a:t>
            </a:r>
            <a:r>
              <a:rPr lang="tr-TR" dirty="0" smtClean="0"/>
              <a:t> bu iktidar biçimlerini analitik olarak birbirinden ayırarak iktidarı şu şekilde kuramlaştırır</a:t>
            </a:r>
          </a:p>
          <a:p>
            <a:pPr lvl="1"/>
            <a:r>
              <a:rPr lang="tr-TR" dirty="0" smtClean="0"/>
              <a:t>Egemenlik-Disiplin-</a:t>
            </a:r>
            <a:r>
              <a:rPr lang="tr-TR" dirty="0" err="1" smtClean="0"/>
              <a:t>Biyo</a:t>
            </a:r>
            <a:r>
              <a:rPr lang="tr-TR" dirty="0" smtClean="0"/>
              <a:t>-iktidar lineer bir tarihsel gelişim evrelerini anlatmaz.</a:t>
            </a:r>
          </a:p>
          <a:p>
            <a:pPr lvl="1"/>
            <a:r>
              <a:rPr lang="tr-TR" dirty="0" err="1" smtClean="0"/>
              <a:t>Foucault</a:t>
            </a:r>
            <a:r>
              <a:rPr lang="tr-TR" dirty="0" smtClean="0"/>
              <a:t> için iktidar mekanizmaları (egemenlik/disiplin/</a:t>
            </a:r>
            <a:r>
              <a:rPr lang="tr-TR" dirty="0" err="1" smtClean="0"/>
              <a:t>biyo</a:t>
            </a:r>
            <a:r>
              <a:rPr lang="tr-TR" dirty="0" smtClean="0"/>
              <a:t>-iktidar) farklı bilgi rejimleri içerisinde bir arada işleyen karmaşık bir ağ gibi düşünülmelidir. </a:t>
            </a:r>
          </a:p>
          <a:p>
            <a:pPr lvl="1"/>
            <a:r>
              <a:rPr lang="tr-TR" dirty="0" smtClean="0"/>
              <a:t>Bu iktidar biçimleri bir zümrenin elinde toplanmış bir etki potansiyelini ima etmez. </a:t>
            </a:r>
          </a:p>
          <a:p>
            <a:pPr lvl="1"/>
            <a:r>
              <a:rPr lang="tr-TR" dirty="0" smtClean="0"/>
              <a:t>Toplumsal yaşamın kılcallarına sızarak her bir bedene, pratiğe farklı etkilerde bulunarak özneyi üretir.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7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İktidar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Direniş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İktidar </a:t>
            </a:r>
            <a:r>
              <a:rPr lang="mr-IN" dirty="0" smtClean="0"/>
              <a:t>–</a:t>
            </a:r>
            <a:r>
              <a:rPr lang="tr-TR" dirty="0" smtClean="0"/>
              <a:t> Direniş İlişkisi</a:t>
            </a:r>
          </a:p>
          <a:p>
            <a:pPr lvl="1"/>
            <a:r>
              <a:rPr lang="tr-TR" dirty="0" smtClean="0"/>
              <a:t>İktidarın dağınık, merkezsiz ve ağ gibi yapılanmış niteliği direniş potansiyelini de aynı ölçüde dağınık, merkezsiz kılar</a:t>
            </a:r>
          </a:p>
          <a:p>
            <a:pPr lvl="1"/>
            <a:r>
              <a:rPr lang="tr-TR" dirty="0" err="1" smtClean="0"/>
              <a:t>Foucault</a:t>
            </a:r>
            <a:r>
              <a:rPr lang="tr-TR" dirty="0" smtClean="0"/>
              <a:t> bu nedenle, iktidar ilişkileri karşısında geliştirilecek direniş pratiklerini sınıf gibi tekil bir özne konumuna dayandırmayı reddeder. </a:t>
            </a:r>
          </a:p>
          <a:p>
            <a:pPr lvl="1"/>
            <a:r>
              <a:rPr lang="tr-TR" dirty="0" smtClean="0"/>
              <a:t>İktidarın dağınık yapısı karşısında, direniş olanakları da aynı oranda merkezsiz tahayyül edilir. </a:t>
            </a:r>
            <a:endParaRPr lang="tr-TR" dirty="0" smtClean="0"/>
          </a:p>
          <a:p>
            <a:r>
              <a:rPr lang="en-US" b="1" u="sng" dirty="0" err="1" smtClean="0"/>
              <a:t>Karşı-tutum</a:t>
            </a:r>
            <a:r>
              <a:rPr lang="en-US" b="1" u="sng" dirty="0"/>
              <a:t> </a:t>
            </a:r>
            <a:r>
              <a:rPr lang="en-US" dirty="0" err="1" smtClean="0"/>
              <a:t>terimi</a:t>
            </a:r>
            <a:r>
              <a:rPr lang="en-US" dirty="0" smtClean="0"/>
              <a:t>, </a:t>
            </a:r>
            <a:r>
              <a:rPr lang="en-US" dirty="0" err="1" smtClean="0"/>
              <a:t>Focuault’nun</a:t>
            </a:r>
            <a:r>
              <a:rPr lang="en-US" dirty="0" smtClean="0"/>
              <a:t> </a:t>
            </a:r>
            <a:r>
              <a:rPr lang="en-US" dirty="0" err="1" smtClean="0"/>
              <a:t>direnişi</a:t>
            </a:r>
            <a:r>
              <a:rPr lang="en-US" dirty="0" smtClean="0"/>
              <a:t> </a:t>
            </a:r>
            <a:r>
              <a:rPr lang="en-US" dirty="0" err="1" smtClean="0"/>
              <a:t>kuramlaştırılmak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öncü</a:t>
            </a:r>
            <a:r>
              <a:rPr lang="en-US" dirty="0" smtClean="0"/>
              <a:t> </a:t>
            </a:r>
            <a:r>
              <a:rPr lang="en-US" dirty="0" err="1" smtClean="0"/>
              <a:t>atılımlarındandır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9419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74</TotalTime>
  <Words>626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Foucault</vt:lpstr>
      <vt:lpstr>İktidar Teknolojileri</vt:lpstr>
      <vt:lpstr>Egemenlik</vt:lpstr>
      <vt:lpstr>Disiplin</vt:lpstr>
      <vt:lpstr>Disiplin</vt:lpstr>
      <vt:lpstr>Biyo-iktidar</vt:lpstr>
      <vt:lpstr>Söylem ve İktidar</vt:lpstr>
      <vt:lpstr>İktidar İlişkileri</vt:lpstr>
      <vt:lpstr>İktidar ve Direniş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Foucault, Söylem, İktidar</dc:title>
  <dc:creator>süreyya</dc:creator>
  <cp:lastModifiedBy>süreyya</cp:lastModifiedBy>
  <cp:revision>10</cp:revision>
  <dcterms:created xsi:type="dcterms:W3CDTF">2018-11-25T18:43:17Z</dcterms:created>
  <dcterms:modified xsi:type="dcterms:W3CDTF">2018-11-25T19:58:46Z</dcterms:modified>
</cp:coreProperties>
</file>