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Dikdörtgen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İçerik Yer Tutucusu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İçerik Yer Tutucusu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İçerik Yer Tutucusu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Dikdörtgen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Dikdörtgen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İçerik Yer Tutucusu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Düz Bağlayıcı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Dikdörtgen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Oval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21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Dikdörtgen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Dikdörtgen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Dikdörtgen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Dikdörtgen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Dikdörtgen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30/03/2020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7 Dikdörtgen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Oval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Trace</a:t>
            </a:r>
            <a:r>
              <a:rPr lang="tr-TR" dirty="0" smtClean="0"/>
              <a:t> </a:t>
            </a:r>
            <a:r>
              <a:rPr lang="tr-TR" dirty="0" err="1" smtClean="0"/>
              <a:t>elements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Iron</a:t>
            </a:r>
            <a:r>
              <a:rPr lang="tr-TR" dirty="0" smtClean="0"/>
              <a:t> is </a:t>
            </a:r>
            <a:r>
              <a:rPr lang="tr-TR" dirty="0" err="1" smtClean="0"/>
              <a:t>essential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cellular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r>
              <a:rPr lang="tr-TR" dirty="0" smtClean="0"/>
              <a:t> (</a:t>
            </a:r>
            <a:r>
              <a:rPr lang="tr-TR" dirty="0" err="1" smtClean="0"/>
              <a:t>enzymatic</a:t>
            </a:r>
            <a:r>
              <a:rPr lang="tr-TR" dirty="0" smtClean="0"/>
              <a:t> </a:t>
            </a:r>
            <a:r>
              <a:rPr lang="tr-TR" dirty="0" err="1" smtClean="0"/>
              <a:t>reactions</a:t>
            </a:r>
            <a:r>
              <a:rPr lang="tr-TR" dirty="0" smtClean="0"/>
              <a:t>, </a:t>
            </a:r>
            <a:r>
              <a:rPr lang="tr-TR" dirty="0" err="1" smtClean="0"/>
              <a:t>oxygen</a:t>
            </a:r>
            <a:r>
              <a:rPr lang="tr-TR" dirty="0" smtClean="0"/>
              <a:t> transport, </a:t>
            </a:r>
            <a:r>
              <a:rPr lang="tr-TR" dirty="0" err="1" smtClean="0"/>
              <a:t>oxidation</a:t>
            </a:r>
            <a:r>
              <a:rPr lang="tr-TR" dirty="0" smtClean="0"/>
              <a:t>-</a:t>
            </a:r>
            <a:r>
              <a:rPr lang="tr-TR" dirty="0" err="1" smtClean="0"/>
              <a:t>reduction</a:t>
            </a:r>
            <a:r>
              <a:rPr lang="tr-TR" dirty="0" smtClean="0"/>
              <a:t> </a:t>
            </a:r>
            <a:r>
              <a:rPr lang="tr-TR" dirty="0" err="1" smtClean="0"/>
              <a:t>reactions</a:t>
            </a:r>
            <a:r>
              <a:rPr lang="tr-TR" dirty="0" smtClean="0"/>
              <a:t> </a:t>
            </a:r>
            <a:r>
              <a:rPr lang="tr-TR" dirty="0" err="1" smtClean="0"/>
              <a:t>etc</a:t>
            </a:r>
            <a:r>
              <a:rPr lang="tr-TR" dirty="0" smtClean="0"/>
              <a:t>.) but </a:t>
            </a:r>
            <a:r>
              <a:rPr lang="tr-TR" dirty="0" err="1" smtClean="0"/>
              <a:t>too</a:t>
            </a:r>
            <a:r>
              <a:rPr lang="tr-TR" dirty="0" smtClean="0"/>
              <a:t> </a:t>
            </a:r>
            <a:r>
              <a:rPr lang="tr-TR" dirty="0" err="1" smtClean="0"/>
              <a:t>much</a:t>
            </a:r>
            <a:r>
              <a:rPr lang="tr-TR" dirty="0" smtClean="0"/>
              <a:t> can be </a:t>
            </a:r>
            <a:r>
              <a:rPr lang="tr-TR" dirty="0" err="1" smtClean="0"/>
              <a:t>toxic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Iron</a:t>
            </a:r>
            <a:r>
              <a:rPr lang="tr-TR" dirty="0" smtClean="0"/>
              <a:t> </a:t>
            </a:r>
            <a:r>
              <a:rPr lang="tr-TR" dirty="0" err="1" smtClean="0"/>
              <a:t>overload</a:t>
            </a:r>
            <a:r>
              <a:rPr lang="tr-TR" dirty="0" smtClean="0"/>
              <a:t> can </a:t>
            </a:r>
            <a:r>
              <a:rPr lang="tr-TR" dirty="0" err="1" smtClean="0"/>
              <a:t>happen</a:t>
            </a:r>
            <a:r>
              <a:rPr lang="tr-TR" dirty="0" smtClean="0"/>
              <a:t> </a:t>
            </a:r>
            <a:r>
              <a:rPr lang="tr-TR" dirty="0" err="1" smtClean="0"/>
              <a:t>over</a:t>
            </a:r>
            <a:r>
              <a:rPr lang="tr-TR" dirty="0" smtClean="0"/>
              <a:t> time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accumulates</a:t>
            </a:r>
            <a:r>
              <a:rPr lang="tr-TR" dirty="0" smtClean="0"/>
              <a:t> in </a:t>
            </a:r>
            <a:r>
              <a:rPr lang="tr-TR" dirty="0" err="1" smtClean="0"/>
              <a:t>tissues</a:t>
            </a:r>
            <a:r>
              <a:rPr lang="tr-TR" dirty="0" smtClean="0"/>
              <a:t> as </a:t>
            </a:r>
            <a:r>
              <a:rPr lang="tr-TR" dirty="0" err="1" smtClean="0"/>
              <a:t>heart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endParaRPr lang="tr-TR" dirty="0" smtClean="0"/>
          </a:p>
          <a:p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common</a:t>
            </a:r>
            <a:r>
              <a:rPr lang="tr-TR" dirty="0" smtClean="0"/>
              <a:t> form of </a:t>
            </a:r>
            <a:r>
              <a:rPr lang="tr-TR" dirty="0" err="1" smtClean="0"/>
              <a:t>iron</a:t>
            </a:r>
            <a:r>
              <a:rPr lang="tr-TR" dirty="0" smtClean="0"/>
              <a:t> </a:t>
            </a:r>
            <a:r>
              <a:rPr lang="tr-TR" dirty="0" err="1" smtClean="0"/>
              <a:t>overload</a:t>
            </a:r>
            <a:r>
              <a:rPr lang="tr-TR" dirty="0" smtClean="0"/>
              <a:t> is </a:t>
            </a:r>
            <a:r>
              <a:rPr lang="tr-TR" dirty="0" err="1" smtClean="0"/>
              <a:t>hemochromatosis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Zinc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503920" cy="4572000"/>
          </a:xfrm>
        </p:spPr>
        <p:txBody>
          <a:bodyPr/>
          <a:lstStyle/>
          <a:p>
            <a:r>
              <a:rPr lang="tr-TR" dirty="0" err="1" smtClean="0"/>
              <a:t>Zinc</a:t>
            </a:r>
            <a:r>
              <a:rPr lang="tr-TR" dirty="0" smtClean="0"/>
              <a:t> is </a:t>
            </a:r>
            <a:r>
              <a:rPr lang="tr-TR" dirty="0" err="1" smtClean="0"/>
              <a:t>essential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diet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abundant</a:t>
            </a:r>
            <a:r>
              <a:rPr lang="tr-TR" dirty="0" smtClean="0"/>
              <a:t> </a:t>
            </a:r>
            <a:r>
              <a:rPr lang="tr-TR" dirty="0" err="1" smtClean="0"/>
              <a:t>intracellular</a:t>
            </a:r>
            <a:r>
              <a:rPr lang="tr-TR" dirty="0" smtClean="0"/>
              <a:t> </a:t>
            </a:r>
            <a:r>
              <a:rPr lang="tr-TR" dirty="0" err="1" smtClean="0"/>
              <a:t>trace</a:t>
            </a:r>
            <a:r>
              <a:rPr lang="tr-TR" dirty="0" smtClean="0"/>
              <a:t> element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involved</a:t>
            </a:r>
            <a:r>
              <a:rPr lang="tr-TR" dirty="0" smtClean="0"/>
              <a:t> in </a:t>
            </a:r>
            <a:r>
              <a:rPr lang="tr-TR" dirty="0" err="1" smtClean="0"/>
              <a:t>thr</a:t>
            </a:r>
            <a:r>
              <a:rPr lang="tr-TR" dirty="0" smtClean="0"/>
              <a:t> </a:t>
            </a:r>
            <a:r>
              <a:rPr lang="tr-TR" dirty="0" err="1" smtClean="0"/>
              <a:t>functioning</a:t>
            </a:r>
            <a:r>
              <a:rPr lang="tr-TR" dirty="0" smtClean="0"/>
              <a:t> of </a:t>
            </a:r>
            <a:r>
              <a:rPr lang="tr-TR" dirty="0" err="1" smtClean="0"/>
              <a:t>over</a:t>
            </a:r>
            <a:r>
              <a:rPr lang="tr-TR" dirty="0" smtClean="0"/>
              <a:t> 300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r>
              <a:rPr lang="tr-TR" dirty="0" smtClean="0"/>
              <a:t>, SOD (</a:t>
            </a:r>
            <a:r>
              <a:rPr lang="tr-TR" dirty="0" err="1" smtClean="0"/>
              <a:t>superoxide</a:t>
            </a:r>
            <a:r>
              <a:rPr lang="tr-TR" dirty="0" smtClean="0"/>
              <a:t> </a:t>
            </a:r>
            <a:r>
              <a:rPr lang="tr-TR" dirty="0" err="1" smtClean="0"/>
              <a:t>dismutase</a:t>
            </a:r>
            <a:r>
              <a:rPr lang="tr-TR" dirty="0" smtClean="0"/>
              <a:t>, </a:t>
            </a:r>
            <a:r>
              <a:rPr lang="tr-TR" dirty="0" err="1" smtClean="0"/>
              <a:t>protecting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</a:t>
            </a:r>
            <a:r>
              <a:rPr lang="tr-TR" dirty="0" err="1" smtClean="0"/>
              <a:t>radical</a:t>
            </a:r>
            <a:r>
              <a:rPr lang="tr-TR" dirty="0" smtClean="0"/>
              <a:t> </a:t>
            </a:r>
            <a:r>
              <a:rPr lang="tr-TR" dirty="0" err="1" smtClean="0"/>
              <a:t>damage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Zinc</a:t>
            </a:r>
            <a:r>
              <a:rPr lang="tr-TR" dirty="0" smtClean="0"/>
              <a:t> can be </a:t>
            </a:r>
            <a:r>
              <a:rPr lang="tr-TR" dirty="0" err="1" smtClean="0"/>
              <a:t>bound</a:t>
            </a:r>
            <a:r>
              <a:rPr lang="tr-TR" dirty="0" smtClean="0"/>
              <a:t> </a:t>
            </a:r>
            <a:r>
              <a:rPr lang="tr-TR" dirty="0" err="1" smtClean="0"/>
              <a:t>phytates</a:t>
            </a:r>
            <a:r>
              <a:rPr lang="tr-TR" dirty="0" smtClean="0"/>
              <a:t>, </a:t>
            </a:r>
            <a:r>
              <a:rPr lang="tr-TR" dirty="0" err="1" smtClean="0"/>
              <a:t>affecting</a:t>
            </a:r>
            <a:r>
              <a:rPr lang="tr-TR" dirty="0" smtClean="0"/>
              <a:t> </a:t>
            </a:r>
            <a:r>
              <a:rPr lang="tr-TR" dirty="0" err="1" smtClean="0"/>
              <a:t>bioavailability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can be </a:t>
            </a:r>
            <a:r>
              <a:rPr lang="tr-TR" dirty="0" err="1" smtClean="0"/>
              <a:t>toxic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taken</a:t>
            </a:r>
            <a:r>
              <a:rPr lang="tr-TR" dirty="0" smtClean="0"/>
              <a:t> in </a:t>
            </a:r>
            <a:r>
              <a:rPr lang="tr-TR" dirty="0" err="1" smtClean="0"/>
              <a:t>excess</a:t>
            </a:r>
            <a:r>
              <a:rPr lang="tr-TR" dirty="0" smtClean="0"/>
              <a:t> as </a:t>
            </a:r>
            <a:r>
              <a:rPr lang="tr-TR" dirty="0" err="1" smtClean="0"/>
              <a:t>iron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098" name="Picture 2" descr="C:\Users\user\Desktop\Top-25-Foods-That-Are-Rich-In-Zinc-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0244" y="4725144"/>
            <a:ext cx="1895873" cy="2132856"/>
          </a:xfrm>
          <a:prstGeom prst="rect">
            <a:avLst/>
          </a:prstGeom>
          <a:noFill/>
        </p:spPr>
      </p:pic>
      <p:pic>
        <p:nvPicPr>
          <p:cNvPr id="4099" name="Picture 3" descr="C:\Users\user\Desktop\Zinc-Rich-Food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0"/>
            <a:ext cx="2232936" cy="17728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Copper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Copper</a:t>
            </a:r>
            <a:r>
              <a:rPr lang="tr-TR" dirty="0" smtClean="0"/>
              <a:t> is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enzyme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endParaRPr lang="tr-TR" dirty="0" smtClean="0"/>
          </a:p>
          <a:p>
            <a:r>
              <a:rPr lang="tr-TR" dirty="0" err="1" smtClean="0"/>
              <a:t>Helping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prevent</a:t>
            </a:r>
            <a:r>
              <a:rPr lang="tr-TR" dirty="0" smtClean="0"/>
              <a:t> </a:t>
            </a:r>
            <a:r>
              <a:rPr lang="tr-TR" dirty="0" err="1" smtClean="0"/>
              <a:t>certain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anemia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richest</a:t>
            </a:r>
            <a:r>
              <a:rPr lang="tr-TR" dirty="0" smtClean="0"/>
              <a:t> </a:t>
            </a:r>
            <a:r>
              <a:rPr lang="tr-TR" dirty="0" err="1" smtClean="0"/>
              <a:t>dietary</a:t>
            </a:r>
            <a:r>
              <a:rPr lang="tr-TR" dirty="0" smtClean="0"/>
              <a:t> </a:t>
            </a:r>
            <a:r>
              <a:rPr lang="tr-TR" dirty="0" err="1" smtClean="0"/>
              <a:t>source</a:t>
            </a:r>
            <a:r>
              <a:rPr lang="tr-TR" dirty="0" smtClean="0"/>
              <a:t> of </a:t>
            </a:r>
            <a:r>
              <a:rPr lang="tr-TR" dirty="0" err="1" smtClean="0"/>
              <a:t>copper</a:t>
            </a:r>
            <a:r>
              <a:rPr lang="tr-TR" dirty="0" smtClean="0"/>
              <a:t> is organ </a:t>
            </a:r>
            <a:r>
              <a:rPr lang="tr-TR" dirty="0" err="1" smtClean="0"/>
              <a:t>meat</a:t>
            </a:r>
            <a:r>
              <a:rPr lang="tr-TR" dirty="0" smtClean="0"/>
              <a:t>, </a:t>
            </a:r>
            <a:r>
              <a:rPr lang="tr-TR" dirty="0" err="1" smtClean="0"/>
              <a:t>seafood</a:t>
            </a:r>
            <a:r>
              <a:rPr lang="tr-TR" dirty="0" smtClean="0"/>
              <a:t>, </a:t>
            </a:r>
            <a:r>
              <a:rPr lang="tr-TR" dirty="0" err="1" smtClean="0"/>
              <a:t>nuts</a:t>
            </a:r>
            <a:r>
              <a:rPr lang="tr-TR" dirty="0" smtClean="0"/>
              <a:t>,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grain</a:t>
            </a:r>
            <a:r>
              <a:rPr lang="tr-TR" dirty="0" smtClean="0"/>
              <a:t> </a:t>
            </a:r>
            <a:r>
              <a:rPr lang="tr-TR" dirty="0" err="1" smtClean="0"/>
              <a:t>foods</a:t>
            </a:r>
            <a:r>
              <a:rPr lang="tr-TR" dirty="0" smtClean="0"/>
              <a:t>, </a:t>
            </a:r>
            <a:r>
              <a:rPr lang="tr-TR" dirty="0" err="1" smtClean="0"/>
              <a:t>chocolate</a:t>
            </a:r>
            <a:endParaRPr lang="tr-TR" dirty="0" smtClean="0"/>
          </a:p>
          <a:p>
            <a:r>
              <a:rPr lang="tr-TR" dirty="0" smtClean="0"/>
              <a:t>RDA 900 </a:t>
            </a:r>
            <a:r>
              <a:rPr lang="tr-TR" dirty="0" err="1" smtClean="0"/>
              <a:t>micrograms</a:t>
            </a:r>
            <a:r>
              <a:rPr lang="tr-TR" dirty="0" smtClean="0"/>
              <a:t> </a:t>
            </a:r>
            <a:r>
              <a:rPr lang="tr-TR" dirty="0" err="1" smtClean="0"/>
              <a:t>per</a:t>
            </a:r>
            <a:r>
              <a:rPr lang="tr-TR" dirty="0" smtClean="0"/>
              <a:t> </a:t>
            </a:r>
            <a:r>
              <a:rPr lang="tr-TR" dirty="0" err="1" smtClean="0"/>
              <a:t>day</a:t>
            </a:r>
            <a:endParaRPr lang="tr-TR" dirty="0" smtClean="0"/>
          </a:p>
          <a:p>
            <a:r>
              <a:rPr lang="tr-TR" dirty="0" err="1" smtClean="0"/>
              <a:t>Zinc</a:t>
            </a:r>
            <a:r>
              <a:rPr lang="tr-TR" dirty="0" smtClean="0"/>
              <a:t> can </a:t>
            </a:r>
            <a:r>
              <a:rPr lang="tr-TR" dirty="0" err="1" smtClean="0"/>
              <a:t>decrease</a:t>
            </a:r>
            <a:r>
              <a:rPr lang="tr-TR" dirty="0" smtClean="0"/>
              <a:t> </a:t>
            </a:r>
            <a:r>
              <a:rPr lang="tr-TR" dirty="0" err="1" smtClean="0"/>
              <a:t>bioavailability</a:t>
            </a:r>
            <a:r>
              <a:rPr lang="tr-TR" dirty="0" smtClean="0"/>
              <a:t> of </a:t>
            </a:r>
            <a:r>
              <a:rPr lang="tr-TR" dirty="0" err="1" smtClean="0"/>
              <a:t>copper</a:t>
            </a:r>
            <a:endParaRPr lang="tr-TR" dirty="0"/>
          </a:p>
        </p:txBody>
      </p:sp>
      <p:pic>
        <p:nvPicPr>
          <p:cNvPr id="5122" name="Picture 2" descr="C:\Users\user\Desktop\300px-ARS_copper_rich_foo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365103"/>
            <a:ext cx="3096344" cy="20332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Manganese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Manganese</a:t>
            </a:r>
            <a:r>
              <a:rPr lang="tr-TR" dirty="0" smtClean="0"/>
              <a:t> is a </a:t>
            </a:r>
            <a:r>
              <a:rPr lang="tr-TR" dirty="0" err="1" smtClean="0"/>
              <a:t>constituent</a:t>
            </a:r>
            <a:r>
              <a:rPr lang="tr-TR" dirty="0" smtClean="0"/>
              <a:t> of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activator</a:t>
            </a:r>
            <a:r>
              <a:rPr lang="tr-TR" dirty="0" smtClean="0"/>
              <a:t> of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endParaRPr lang="tr-TR" dirty="0" smtClean="0"/>
          </a:p>
          <a:p>
            <a:r>
              <a:rPr lang="tr-TR" dirty="0" err="1" smtClean="0"/>
              <a:t>Manganese</a:t>
            </a:r>
            <a:r>
              <a:rPr lang="tr-TR" dirty="0" smtClean="0"/>
              <a:t>-</a:t>
            </a:r>
            <a:r>
              <a:rPr lang="tr-TR" dirty="0" err="1" smtClean="0"/>
              <a:t>requiring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r>
              <a:rPr lang="tr-TR" dirty="0" smtClean="0"/>
              <a:t>: </a:t>
            </a:r>
            <a:r>
              <a:rPr lang="tr-TR" dirty="0" err="1" smtClean="0"/>
              <a:t>carbohydrates</a:t>
            </a:r>
            <a:r>
              <a:rPr lang="tr-TR" dirty="0" smtClean="0"/>
              <a:t>, amino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cholesterol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needed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activity</a:t>
            </a:r>
            <a:r>
              <a:rPr lang="tr-TR" dirty="0" smtClean="0"/>
              <a:t> of a form of </a:t>
            </a:r>
            <a:r>
              <a:rPr lang="tr-TR" dirty="0" err="1" smtClean="0"/>
              <a:t>superoxide</a:t>
            </a:r>
            <a:r>
              <a:rPr lang="tr-TR" dirty="0" smtClean="0"/>
              <a:t> </a:t>
            </a:r>
            <a:r>
              <a:rPr lang="tr-TR" dirty="0" err="1" smtClean="0"/>
              <a:t>dismutase</a:t>
            </a:r>
            <a:endParaRPr lang="tr-TR" dirty="0"/>
          </a:p>
        </p:txBody>
      </p:sp>
      <p:pic>
        <p:nvPicPr>
          <p:cNvPr id="6146" name="Picture 2" descr="C:\Users\user\Desktop\iStock-676459794-1024x6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861048"/>
            <a:ext cx="3779911" cy="25211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Selenium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content</a:t>
            </a:r>
            <a:r>
              <a:rPr lang="tr-TR" dirty="0" smtClean="0"/>
              <a:t> of </a:t>
            </a:r>
            <a:r>
              <a:rPr lang="tr-TR" dirty="0" err="1" smtClean="0"/>
              <a:t>plant</a:t>
            </a:r>
            <a:r>
              <a:rPr lang="tr-TR" dirty="0" smtClean="0"/>
              <a:t> </a:t>
            </a:r>
            <a:r>
              <a:rPr lang="tr-TR" dirty="0" err="1" smtClean="0"/>
              <a:t>foods</a:t>
            </a:r>
            <a:r>
              <a:rPr lang="tr-TR" dirty="0" smtClean="0"/>
              <a:t>, </a:t>
            </a:r>
            <a:r>
              <a:rPr lang="tr-TR" dirty="0" err="1" smtClean="0"/>
              <a:t>grains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seeds</a:t>
            </a:r>
            <a:endParaRPr lang="tr-TR" dirty="0" smtClean="0"/>
          </a:p>
          <a:p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deficiency</a:t>
            </a:r>
            <a:r>
              <a:rPr lang="tr-TR" dirty="0" smtClean="0"/>
              <a:t> can </a:t>
            </a:r>
            <a:r>
              <a:rPr lang="tr-TR" dirty="0" err="1" smtClean="0"/>
              <a:t>lead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Keshan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 </a:t>
            </a:r>
            <a:r>
              <a:rPr lang="tr-TR" dirty="0" err="1" smtClean="0"/>
              <a:t>affecting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heart</a:t>
            </a:r>
            <a:r>
              <a:rPr lang="tr-TR" dirty="0" smtClean="0"/>
              <a:t> </a:t>
            </a:r>
            <a:r>
              <a:rPr lang="tr-TR" dirty="0" err="1" smtClean="0"/>
              <a:t>muscle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deficiency</a:t>
            </a:r>
            <a:r>
              <a:rPr lang="tr-TR" dirty="0" smtClean="0"/>
              <a:t> ; </a:t>
            </a:r>
            <a:r>
              <a:rPr lang="tr-TR" dirty="0" err="1" smtClean="0"/>
              <a:t>muscular</a:t>
            </a:r>
            <a:r>
              <a:rPr lang="tr-TR" dirty="0" smtClean="0"/>
              <a:t> </a:t>
            </a:r>
            <a:r>
              <a:rPr lang="tr-TR" dirty="0" err="1" smtClean="0"/>
              <a:t>discomfort</a:t>
            </a:r>
            <a:r>
              <a:rPr lang="tr-TR" dirty="0" smtClean="0"/>
              <a:t>,</a:t>
            </a:r>
            <a:r>
              <a:rPr lang="tr-TR" dirty="0" err="1" smtClean="0"/>
              <a:t>weakness</a:t>
            </a:r>
            <a:endParaRPr lang="tr-TR" dirty="0" smtClean="0"/>
          </a:p>
          <a:p>
            <a:r>
              <a:rPr lang="tr-TR" dirty="0" err="1" smtClean="0"/>
              <a:t>Low</a:t>
            </a:r>
            <a:r>
              <a:rPr lang="tr-TR" dirty="0" smtClean="0"/>
              <a:t> </a:t>
            </a:r>
            <a:r>
              <a:rPr lang="tr-TR" dirty="0" err="1" smtClean="0"/>
              <a:t>selenium</a:t>
            </a:r>
            <a:r>
              <a:rPr lang="tr-TR" dirty="0" smtClean="0"/>
              <a:t>----------</a:t>
            </a:r>
            <a:r>
              <a:rPr lang="tr-TR" dirty="0" err="1" smtClean="0"/>
              <a:t>higher</a:t>
            </a:r>
            <a:r>
              <a:rPr lang="tr-TR" dirty="0" smtClean="0"/>
              <a:t> </a:t>
            </a:r>
            <a:r>
              <a:rPr lang="tr-TR" dirty="0" err="1" smtClean="0"/>
              <a:t>incidence</a:t>
            </a:r>
            <a:r>
              <a:rPr lang="tr-TR" dirty="0" smtClean="0"/>
              <a:t> of </a:t>
            </a:r>
            <a:r>
              <a:rPr lang="tr-TR" dirty="0" err="1" smtClean="0"/>
              <a:t>cancer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Iodine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Iodine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r>
              <a:rPr lang="tr-TR" dirty="0" smtClean="0"/>
              <a:t> of </a:t>
            </a:r>
            <a:r>
              <a:rPr lang="tr-TR" dirty="0" err="1" smtClean="0"/>
              <a:t>food</a:t>
            </a:r>
            <a:r>
              <a:rPr lang="tr-TR" dirty="0" smtClean="0"/>
              <a:t> </a:t>
            </a:r>
            <a:r>
              <a:rPr lang="tr-TR" dirty="0" err="1" smtClean="0"/>
              <a:t>depends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soil</a:t>
            </a:r>
            <a:endParaRPr lang="tr-TR" dirty="0" smtClean="0"/>
          </a:p>
          <a:p>
            <a:r>
              <a:rPr lang="tr-TR" dirty="0" err="1" smtClean="0"/>
              <a:t>Soil</a:t>
            </a:r>
            <a:r>
              <a:rPr lang="tr-TR" dirty="0" smtClean="0"/>
              <a:t> </a:t>
            </a:r>
            <a:r>
              <a:rPr lang="tr-TR" dirty="0" err="1" smtClean="0"/>
              <a:t>near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ocean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sea</a:t>
            </a:r>
            <a:r>
              <a:rPr lang="tr-TR" dirty="0" smtClean="0"/>
              <a:t> is </a:t>
            </a:r>
            <a:r>
              <a:rPr lang="tr-TR" dirty="0" err="1" smtClean="0"/>
              <a:t>higher</a:t>
            </a:r>
            <a:r>
              <a:rPr lang="tr-TR" dirty="0" smtClean="0"/>
              <a:t> in </a:t>
            </a:r>
            <a:r>
              <a:rPr lang="tr-TR" dirty="0" err="1" smtClean="0"/>
              <a:t>iodine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soil</a:t>
            </a:r>
            <a:r>
              <a:rPr lang="tr-TR" dirty="0" smtClean="0"/>
              <a:t> in </a:t>
            </a:r>
            <a:r>
              <a:rPr lang="tr-TR" dirty="0" err="1" smtClean="0"/>
              <a:t>land</a:t>
            </a:r>
            <a:endParaRPr lang="tr-TR" dirty="0" smtClean="0"/>
          </a:p>
          <a:p>
            <a:r>
              <a:rPr lang="tr-TR" dirty="0" err="1" smtClean="0"/>
              <a:t>Iodized</a:t>
            </a:r>
            <a:r>
              <a:rPr lang="tr-TR" dirty="0" smtClean="0"/>
              <a:t> salt is salt </a:t>
            </a:r>
            <a:r>
              <a:rPr lang="tr-TR" dirty="0" err="1" smtClean="0"/>
              <a:t>fortified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iodine</a:t>
            </a:r>
            <a:r>
              <a:rPr lang="tr-TR" dirty="0" smtClean="0"/>
              <a:t>.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sea</a:t>
            </a:r>
            <a:r>
              <a:rPr lang="tr-TR" dirty="0" smtClean="0"/>
              <a:t> salt </a:t>
            </a:r>
            <a:r>
              <a:rPr lang="tr-TR" dirty="0" err="1" smtClean="0"/>
              <a:t>may</a:t>
            </a:r>
            <a:r>
              <a:rPr lang="tr-TR" dirty="0" smtClean="0"/>
              <a:t> be </a:t>
            </a:r>
            <a:r>
              <a:rPr lang="tr-TR" dirty="0" err="1" smtClean="0"/>
              <a:t>low</a:t>
            </a:r>
            <a:r>
              <a:rPr lang="tr-TR" dirty="0" smtClean="0"/>
              <a:t> in </a:t>
            </a:r>
            <a:r>
              <a:rPr lang="tr-TR" dirty="0" err="1" smtClean="0"/>
              <a:t>iodine</a:t>
            </a:r>
            <a:endParaRPr lang="tr-TR" dirty="0" smtClean="0"/>
          </a:p>
          <a:p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half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iodine</a:t>
            </a:r>
            <a:r>
              <a:rPr lang="tr-TR" dirty="0" smtClean="0"/>
              <a:t> in </a:t>
            </a:r>
            <a:r>
              <a:rPr lang="tr-TR" dirty="0" err="1" smtClean="0"/>
              <a:t>thr</a:t>
            </a:r>
            <a:r>
              <a:rPr lang="tr-TR" dirty="0" smtClean="0"/>
              <a:t> body is </a:t>
            </a:r>
            <a:r>
              <a:rPr lang="tr-TR" dirty="0" err="1" smtClean="0"/>
              <a:t>found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thyroid</a:t>
            </a:r>
            <a:r>
              <a:rPr lang="tr-TR" dirty="0" smtClean="0"/>
              <a:t> </a:t>
            </a:r>
            <a:r>
              <a:rPr lang="tr-TR" dirty="0" err="1" smtClean="0"/>
              <a:t>gland</a:t>
            </a: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is an </a:t>
            </a:r>
            <a:r>
              <a:rPr lang="tr-TR" dirty="0" err="1" smtClean="0"/>
              <a:t>essential</a:t>
            </a:r>
            <a:r>
              <a:rPr lang="tr-TR" dirty="0" smtClean="0"/>
              <a:t> </a:t>
            </a:r>
            <a:r>
              <a:rPr lang="tr-TR" dirty="0" err="1" smtClean="0"/>
              <a:t>component</a:t>
            </a:r>
            <a:r>
              <a:rPr lang="tr-TR" dirty="0" smtClean="0"/>
              <a:t> of </a:t>
            </a:r>
            <a:r>
              <a:rPr lang="tr-TR" dirty="0" err="1" smtClean="0"/>
              <a:t>thyroid</a:t>
            </a:r>
            <a:r>
              <a:rPr lang="tr-TR" dirty="0" smtClean="0"/>
              <a:t> </a:t>
            </a:r>
            <a:r>
              <a:rPr lang="tr-TR" dirty="0" err="1" smtClean="0"/>
              <a:t>hormones</a:t>
            </a:r>
            <a:r>
              <a:rPr lang="tr-TR" dirty="0" smtClean="0"/>
              <a:t>, T4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user\Desktop\img9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5919" y="1874837"/>
            <a:ext cx="3295650" cy="3876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supply</a:t>
            </a:r>
            <a:r>
              <a:rPr lang="tr-TR" dirty="0" smtClean="0"/>
              <a:t> of </a:t>
            </a:r>
            <a:r>
              <a:rPr lang="tr-TR" dirty="0" err="1" smtClean="0"/>
              <a:t>iodine</a:t>
            </a:r>
            <a:r>
              <a:rPr lang="tr-TR" dirty="0" smtClean="0"/>
              <a:t> is </a:t>
            </a:r>
            <a:r>
              <a:rPr lang="tr-TR" dirty="0" err="1" smtClean="0"/>
              <a:t>adequate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body can </a:t>
            </a:r>
            <a:r>
              <a:rPr lang="tr-TR" dirty="0" err="1" smtClean="0"/>
              <a:t>produce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needed</a:t>
            </a:r>
            <a:r>
              <a:rPr lang="tr-TR" dirty="0" smtClean="0"/>
              <a:t> </a:t>
            </a:r>
            <a:r>
              <a:rPr lang="tr-TR" dirty="0" err="1" smtClean="0"/>
              <a:t>thyroid</a:t>
            </a:r>
            <a:r>
              <a:rPr lang="tr-TR" dirty="0" smtClean="0"/>
              <a:t> </a:t>
            </a:r>
            <a:r>
              <a:rPr lang="tr-TR" dirty="0" err="1" smtClean="0"/>
              <a:t>hormones</a:t>
            </a:r>
            <a:endParaRPr lang="tr-TR" dirty="0" smtClean="0"/>
          </a:p>
          <a:p>
            <a:r>
              <a:rPr lang="tr-TR" dirty="0" err="1" smtClean="0"/>
              <a:t>Consuming</a:t>
            </a:r>
            <a:r>
              <a:rPr lang="tr-TR" dirty="0" smtClean="0"/>
              <a:t> </a:t>
            </a:r>
            <a:r>
              <a:rPr lang="tr-TR" dirty="0" err="1" smtClean="0"/>
              <a:t>diets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in </a:t>
            </a:r>
            <a:r>
              <a:rPr lang="tr-TR" dirty="0" err="1" smtClean="0"/>
              <a:t>goitrogens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cabbage</a:t>
            </a:r>
            <a:r>
              <a:rPr lang="tr-TR" dirty="0" smtClean="0"/>
              <a:t>, millet </a:t>
            </a:r>
            <a:r>
              <a:rPr lang="tr-TR" dirty="0" err="1" smtClean="0"/>
              <a:t>limits</a:t>
            </a:r>
            <a:r>
              <a:rPr lang="tr-TR" dirty="0" smtClean="0"/>
              <a:t> </a:t>
            </a:r>
            <a:r>
              <a:rPr lang="tr-TR" dirty="0" err="1" smtClean="0"/>
              <a:t>bioavailability</a:t>
            </a:r>
            <a:r>
              <a:rPr lang="tr-TR" dirty="0" smtClean="0"/>
              <a:t> of </a:t>
            </a:r>
            <a:r>
              <a:rPr lang="tr-TR" dirty="0" err="1" smtClean="0"/>
              <a:t>iodine</a:t>
            </a:r>
            <a:endParaRPr lang="tr-TR" dirty="0" smtClean="0"/>
          </a:p>
          <a:p>
            <a:r>
              <a:rPr lang="tr-TR" dirty="0" smtClean="0"/>
              <a:t>RDA; 150 </a:t>
            </a:r>
            <a:r>
              <a:rPr lang="tr-TR" dirty="0" err="1" smtClean="0"/>
              <a:t>micrograms</a:t>
            </a:r>
            <a:r>
              <a:rPr lang="tr-TR" dirty="0" smtClean="0"/>
              <a:t> </a:t>
            </a:r>
          </a:p>
          <a:p>
            <a:r>
              <a:rPr lang="tr-TR" dirty="0" smtClean="0"/>
              <a:t>1100 </a:t>
            </a:r>
            <a:r>
              <a:rPr lang="tr-TR" dirty="0" err="1" smtClean="0"/>
              <a:t>mictogram</a:t>
            </a:r>
            <a:r>
              <a:rPr lang="tr-TR" dirty="0" smtClean="0"/>
              <a:t> </a:t>
            </a:r>
            <a:r>
              <a:rPr lang="tr-TR" dirty="0" err="1" smtClean="0"/>
              <a:t>toxic</a:t>
            </a:r>
            <a:endParaRPr lang="tr-TR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Chromium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Dietary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 of </a:t>
            </a:r>
            <a:r>
              <a:rPr lang="tr-TR" dirty="0" err="1" smtClean="0"/>
              <a:t>chromium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, </a:t>
            </a:r>
            <a:r>
              <a:rPr lang="tr-TR" dirty="0" err="1" smtClean="0"/>
              <a:t>nuts</a:t>
            </a:r>
            <a:r>
              <a:rPr lang="tr-TR" dirty="0" smtClean="0"/>
              <a:t>,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grains</a:t>
            </a:r>
            <a:endParaRPr lang="tr-TR" dirty="0" smtClean="0"/>
          </a:p>
          <a:p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stainles</a:t>
            </a:r>
            <a:r>
              <a:rPr lang="tr-TR" dirty="0" smtClean="0"/>
              <a:t> </a:t>
            </a:r>
            <a:r>
              <a:rPr lang="tr-TR" dirty="0" err="1" smtClean="0"/>
              <a:t>steel</a:t>
            </a:r>
            <a:r>
              <a:rPr lang="tr-TR" dirty="0" smtClean="0"/>
              <a:t> can </a:t>
            </a:r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tr-TR" dirty="0" err="1" smtClean="0"/>
              <a:t>foods</a:t>
            </a:r>
            <a:r>
              <a:rPr lang="tr-TR" dirty="0" smtClean="0"/>
              <a:t> </a:t>
            </a:r>
            <a:r>
              <a:rPr lang="tr-TR" dirty="0" err="1" smtClean="0"/>
              <a:t>chromium</a:t>
            </a:r>
            <a:r>
              <a:rPr lang="tr-TR" dirty="0" smtClean="0"/>
              <a:t> </a:t>
            </a:r>
            <a:r>
              <a:rPr lang="tr-TR" dirty="0" err="1" smtClean="0"/>
              <a:t>content</a:t>
            </a:r>
            <a:endParaRPr lang="tr-TR" dirty="0" smtClean="0"/>
          </a:p>
          <a:p>
            <a:r>
              <a:rPr lang="tr-TR" dirty="0" err="1" smtClean="0"/>
              <a:t>Chromium</a:t>
            </a:r>
            <a:r>
              <a:rPr lang="tr-TR" dirty="0" smtClean="0"/>
              <a:t> is </a:t>
            </a:r>
            <a:r>
              <a:rPr lang="tr-TR" dirty="0" err="1" smtClean="0"/>
              <a:t>involved</a:t>
            </a:r>
            <a:r>
              <a:rPr lang="tr-TR" dirty="0" smtClean="0"/>
              <a:t> in </a:t>
            </a:r>
            <a:r>
              <a:rPr lang="tr-TR" dirty="0" err="1" smtClean="0"/>
              <a:t>carbohydrate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lipid</a:t>
            </a:r>
            <a:r>
              <a:rPr lang="tr-TR" dirty="0" smtClean="0"/>
              <a:t> </a:t>
            </a:r>
            <a:r>
              <a:rPr lang="tr-TR" dirty="0" err="1" smtClean="0"/>
              <a:t>metabolism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Fluoride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 of </a:t>
            </a:r>
            <a:r>
              <a:rPr lang="tr-TR" dirty="0" err="1" smtClean="0"/>
              <a:t>fluoride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tea</a:t>
            </a:r>
            <a:r>
              <a:rPr lang="tr-TR" dirty="0" smtClean="0"/>
              <a:t>, </a:t>
            </a:r>
            <a:r>
              <a:rPr lang="tr-TR" dirty="0" err="1" smtClean="0"/>
              <a:t>marine</a:t>
            </a:r>
            <a:r>
              <a:rPr lang="tr-TR" dirty="0" smtClean="0"/>
              <a:t> </a:t>
            </a:r>
            <a:r>
              <a:rPr lang="tr-TR" dirty="0" err="1" smtClean="0"/>
              <a:t>fish’s</a:t>
            </a:r>
            <a:r>
              <a:rPr lang="tr-TR" dirty="0" smtClean="0"/>
              <a:t> bone (</a:t>
            </a:r>
            <a:r>
              <a:rPr lang="tr-TR" dirty="0" err="1" smtClean="0"/>
              <a:t>salmon</a:t>
            </a:r>
            <a:r>
              <a:rPr lang="tr-TR" dirty="0" smtClean="0"/>
              <a:t>, </a:t>
            </a:r>
            <a:r>
              <a:rPr lang="tr-TR" dirty="0" err="1" smtClean="0"/>
              <a:t>sardine</a:t>
            </a:r>
            <a:r>
              <a:rPr lang="tr-TR" dirty="0" smtClean="0"/>
              <a:t>), </a:t>
            </a:r>
            <a:r>
              <a:rPr lang="tr-TR" dirty="0" err="1" smtClean="0"/>
              <a:t>toohpaste</a:t>
            </a:r>
            <a:endParaRPr lang="tr-TR" dirty="0" smtClean="0"/>
          </a:p>
          <a:p>
            <a:r>
              <a:rPr lang="tr-TR" dirty="0" err="1" smtClean="0"/>
              <a:t>Calsium</a:t>
            </a:r>
            <a:r>
              <a:rPr lang="tr-TR" dirty="0" smtClean="0"/>
              <a:t>-</a:t>
            </a:r>
            <a:r>
              <a:rPr lang="tr-TR" dirty="0" err="1" smtClean="0"/>
              <a:t>rich</a:t>
            </a:r>
            <a:r>
              <a:rPr lang="tr-TR" dirty="0" smtClean="0"/>
              <a:t> </a:t>
            </a:r>
            <a:r>
              <a:rPr lang="tr-TR" dirty="0" err="1" smtClean="0"/>
              <a:t>foods</a:t>
            </a:r>
            <a:r>
              <a:rPr lang="tr-TR" dirty="0" smtClean="0"/>
              <a:t> </a:t>
            </a:r>
            <a:r>
              <a:rPr lang="tr-TR" dirty="0" err="1" smtClean="0"/>
              <a:t>reduce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bioavailability</a:t>
            </a:r>
            <a:r>
              <a:rPr lang="tr-TR" dirty="0" smtClean="0"/>
              <a:t> of </a:t>
            </a:r>
            <a:r>
              <a:rPr lang="tr-TR" dirty="0" err="1" smtClean="0"/>
              <a:t>fluoride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Naturally</a:t>
            </a:r>
            <a:r>
              <a:rPr lang="tr-TR" dirty="0" smtClean="0"/>
              <a:t> </a:t>
            </a:r>
            <a:r>
              <a:rPr lang="tr-TR" dirty="0" err="1" smtClean="0"/>
              <a:t>occuring</a:t>
            </a:r>
            <a:r>
              <a:rPr lang="tr-TR" dirty="0" smtClean="0"/>
              <a:t>, </a:t>
            </a:r>
            <a:r>
              <a:rPr lang="tr-TR" dirty="0" err="1" smtClean="0"/>
              <a:t>inorganic</a:t>
            </a:r>
            <a:r>
              <a:rPr lang="tr-TR" dirty="0" smtClean="0"/>
              <a:t> </a:t>
            </a:r>
            <a:r>
              <a:rPr lang="tr-TR" dirty="0" err="1" smtClean="0"/>
              <a:t>substance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 smtClean="0"/>
              <a:t> in </a:t>
            </a:r>
            <a:r>
              <a:rPr lang="tr-TR" dirty="0" err="1" smtClean="0"/>
              <a:t>humans</a:t>
            </a:r>
            <a:r>
              <a:rPr lang="tr-TR" dirty="0" smtClean="0"/>
              <a:t> in </a:t>
            </a:r>
            <a:r>
              <a:rPr lang="tr-TR" dirty="0" err="1" smtClean="0"/>
              <a:t>amounts</a:t>
            </a:r>
            <a:r>
              <a:rPr lang="tr-TR" dirty="0" smtClean="0"/>
              <a:t>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100 mg/</a:t>
            </a:r>
            <a:r>
              <a:rPr lang="tr-TR" dirty="0" err="1" smtClean="0"/>
              <a:t>day</a:t>
            </a:r>
            <a:endParaRPr lang="tr-TR" dirty="0"/>
          </a:p>
        </p:txBody>
      </p:sp>
      <p:pic>
        <p:nvPicPr>
          <p:cNvPr id="1026" name="Picture 2" descr="C:\Users\user\Desktop\trace-elements-and-dental-health-5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708920"/>
            <a:ext cx="60769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user\Desktop\img1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876" y="785664"/>
            <a:ext cx="8310588" cy="5307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user\Desktop\img1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331" y="1700808"/>
            <a:ext cx="8805157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Essential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trace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elements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are</a:t>
            </a:r>
            <a:r>
              <a:rPr lang="tr-TR" dirty="0" smtClean="0">
                <a:solidFill>
                  <a:srgbClr val="FF0000"/>
                </a:solidFill>
              </a:rPr>
              <a:t>;</a:t>
            </a:r>
          </a:p>
          <a:p>
            <a:r>
              <a:rPr lang="tr-TR" dirty="0" err="1" smtClean="0"/>
              <a:t>Iron</a:t>
            </a:r>
            <a:endParaRPr lang="tr-TR" dirty="0" smtClean="0"/>
          </a:p>
          <a:p>
            <a:r>
              <a:rPr lang="tr-TR" dirty="0" err="1" smtClean="0"/>
              <a:t>Zinc</a:t>
            </a:r>
            <a:endParaRPr lang="tr-TR" dirty="0" smtClean="0"/>
          </a:p>
          <a:p>
            <a:r>
              <a:rPr lang="tr-TR" dirty="0" err="1" smtClean="0"/>
              <a:t>Copper</a:t>
            </a:r>
            <a:endParaRPr lang="tr-TR" dirty="0" smtClean="0"/>
          </a:p>
          <a:p>
            <a:pPr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Ulratrace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elements</a:t>
            </a:r>
            <a:r>
              <a:rPr lang="tr-TR" dirty="0" smtClean="0">
                <a:solidFill>
                  <a:srgbClr val="FF0000"/>
                </a:solidFill>
              </a:rPr>
              <a:t>:</a:t>
            </a:r>
          </a:p>
          <a:p>
            <a:r>
              <a:rPr lang="tr-TR" dirty="0" err="1" smtClean="0"/>
              <a:t>Cobalt</a:t>
            </a:r>
            <a:endParaRPr lang="tr-TR" dirty="0" smtClean="0"/>
          </a:p>
          <a:p>
            <a:r>
              <a:rPr lang="tr-TR" dirty="0" err="1" smtClean="0"/>
              <a:t>Crom</a:t>
            </a:r>
            <a:endParaRPr lang="tr-TR" dirty="0" smtClean="0"/>
          </a:p>
          <a:p>
            <a:r>
              <a:rPr lang="tr-TR" dirty="0" err="1" smtClean="0"/>
              <a:t>Fluoride</a:t>
            </a:r>
            <a:endParaRPr lang="tr-TR" dirty="0" smtClean="0"/>
          </a:p>
          <a:p>
            <a:r>
              <a:rPr lang="tr-TR" dirty="0" err="1" smtClean="0"/>
              <a:t>Iodide</a:t>
            </a:r>
            <a:endParaRPr lang="tr-TR" dirty="0" smtClean="0"/>
          </a:p>
          <a:p>
            <a:r>
              <a:rPr lang="tr-TR" dirty="0" smtClean="0"/>
              <a:t>Mangan</a:t>
            </a:r>
          </a:p>
          <a:p>
            <a:r>
              <a:rPr lang="tr-TR" dirty="0" err="1" smtClean="0"/>
              <a:t>Molibdenium</a:t>
            </a:r>
            <a:endParaRPr lang="tr-TR" dirty="0" smtClean="0"/>
          </a:p>
          <a:p>
            <a:r>
              <a:rPr lang="tr-TR" dirty="0" err="1" smtClean="0"/>
              <a:t>Selenium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Iron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Body </a:t>
            </a:r>
            <a:r>
              <a:rPr lang="tr-TR" dirty="0" err="1" smtClean="0"/>
              <a:t>content</a:t>
            </a:r>
            <a:r>
              <a:rPr lang="tr-TR" dirty="0" smtClean="0"/>
              <a:t> 4-6 g</a:t>
            </a:r>
          </a:p>
          <a:p>
            <a:pPr>
              <a:buNone/>
            </a:pPr>
            <a:r>
              <a:rPr lang="tr-TR" dirty="0" smtClean="0"/>
              <a:t>  in </a:t>
            </a:r>
            <a:r>
              <a:rPr lang="tr-TR" dirty="0" err="1" smtClean="0"/>
              <a:t>Hb</a:t>
            </a:r>
            <a:r>
              <a:rPr lang="tr-TR" dirty="0" smtClean="0"/>
              <a:t> %68, </a:t>
            </a:r>
          </a:p>
          <a:p>
            <a:pPr>
              <a:buNone/>
            </a:pPr>
            <a:r>
              <a:rPr lang="tr-TR" dirty="0" err="1" smtClean="0"/>
              <a:t>ferritin</a:t>
            </a:r>
            <a:r>
              <a:rPr lang="tr-TR" dirty="0" smtClean="0"/>
              <a:t> 13 %,</a:t>
            </a:r>
          </a:p>
          <a:p>
            <a:pPr>
              <a:buNone/>
            </a:pPr>
            <a:r>
              <a:rPr lang="tr-TR" dirty="0" err="1" smtClean="0"/>
              <a:t>Haemosiderin</a:t>
            </a:r>
            <a:r>
              <a:rPr lang="tr-TR" dirty="0" smtClean="0"/>
              <a:t> 12 %,</a:t>
            </a:r>
          </a:p>
          <a:p>
            <a:pPr>
              <a:buNone/>
            </a:pPr>
            <a:r>
              <a:rPr lang="tr-TR" dirty="0" err="1" smtClean="0"/>
              <a:t>myoblobin</a:t>
            </a:r>
            <a:r>
              <a:rPr lang="tr-TR" dirty="0" smtClean="0"/>
              <a:t> 3%,  </a:t>
            </a:r>
          </a:p>
          <a:p>
            <a:pPr>
              <a:buNone/>
            </a:pPr>
            <a:r>
              <a:rPr lang="tr-TR" dirty="0" err="1" smtClean="0"/>
              <a:t>iron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r>
              <a:rPr lang="tr-TR" dirty="0" smtClean="0"/>
              <a:t> 0.2 %</a:t>
            </a:r>
            <a:endParaRPr lang="tr-TR" dirty="0"/>
          </a:p>
        </p:txBody>
      </p:sp>
      <p:pic>
        <p:nvPicPr>
          <p:cNvPr id="2050" name="Picture 2" descr="C:\Users\user\Desktop\iron-containing-enzymes-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149080"/>
            <a:ext cx="3611893" cy="27089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Iron</a:t>
            </a:r>
            <a:r>
              <a:rPr lang="tr-TR" dirty="0" smtClean="0"/>
              <a:t> </a:t>
            </a:r>
            <a:r>
              <a:rPr lang="tr-TR" dirty="0" err="1" smtClean="0"/>
              <a:t>dependent</a:t>
            </a:r>
            <a:r>
              <a:rPr lang="tr-TR" dirty="0" smtClean="0"/>
              <a:t> </a:t>
            </a:r>
            <a:r>
              <a:rPr lang="tr-TR" dirty="0" err="1" smtClean="0"/>
              <a:t>enzymes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Cytochrome</a:t>
            </a:r>
            <a:r>
              <a:rPr lang="tr-TR" dirty="0" smtClean="0"/>
              <a:t> </a:t>
            </a:r>
            <a:r>
              <a:rPr lang="tr-TR" dirty="0" err="1" smtClean="0"/>
              <a:t>oxidase</a:t>
            </a:r>
            <a:r>
              <a:rPr lang="tr-TR" dirty="0" smtClean="0"/>
              <a:t>, </a:t>
            </a:r>
            <a:r>
              <a:rPr lang="tr-TR" dirty="0" err="1" smtClean="0"/>
              <a:t>xanthine</a:t>
            </a:r>
            <a:r>
              <a:rPr lang="tr-TR" dirty="0" smtClean="0"/>
              <a:t> </a:t>
            </a:r>
            <a:r>
              <a:rPr lang="tr-TR" dirty="0" err="1" smtClean="0"/>
              <a:t>oxidase</a:t>
            </a:r>
            <a:r>
              <a:rPr lang="tr-TR" dirty="0" smtClean="0"/>
              <a:t>, </a:t>
            </a:r>
            <a:r>
              <a:rPr lang="tr-TR" dirty="0" err="1" smtClean="0"/>
              <a:t>peroxidase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Body </a:t>
            </a:r>
            <a:r>
              <a:rPr lang="tr-TR" dirty="0" err="1" smtClean="0"/>
              <a:t>requirement</a:t>
            </a:r>
            <a:r>
              <a:rPr lang="tr-TR" dirty="0" smtClean="0"/>
              <a:t>: 0.5 -2 mg/</a:t>
            </a:r>
            <a:r>
              <a:rPr lang="tr-TR" dirty="0" err="1" smtClean="0"/>
              <a:t>day</a:t>
            </a:r>
            <a:r>
              <a:rPr lang="tr-TR" dirty="0" smtClean="0"/>
              <a:t> </a:t>
            </a:r>
          </a:p>
          <a:p>
            <a:r>
              <a:rPr lang="tr-TR" dirty="0" smtClean="0"/>
              <a:t>                                     3-5 mg/</a:t>
            </a:r>
            <a:r>
              <a:rPr lang="tr-TR" dirty="0" err="1" smtClean="0"/>
              <a:t>day</a:t>
            </a:r>
            <a:r>
              <a:rPr lang="tr-TR" dirty="0" smtClean="0"/>
              <a:t> (</a:t>
            </a:r>
            <a:r>
              <a:rPr lang="tr-TR" dirty="0" err="1" smtClean="0"/>
              <a:t>pregnancy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r>
              <a:rPr lang="tr-TR" dirty="0" err="1" smtClean="0"/>
              <a:t>Daily</a:t>
            </a:r>
            <a:r>
              <a:rPr lang="tr-TR" dirty="0" smtClean="0"/>
              <a:t> </a:t>
            </a:r>
            <a:r>
              <a:rPr lang="tr-TR" dirty="0" err="1" smtClean="0"/>
              <a:t>excretion</a:t>
            </a:r>
            <a:r>
              <a:rPr lang="tr-TR" dirty="0" smtClean="0"/>
              <a:t> 0.9 mg/</a:t>
            </a:r>
            <a:r>
              <a:rPr lang="tr-TR" dirty="0" err="1" smtClean="0"/>
              <a:t>day</a:t>
            </a:r>
            <a:endParaRPr lang="tr-TR" dirty="0" smtClean="0"/>
          </a:p>
          <a:p>
            <a:r>
              <a:rPr lang="tr-TR" dirty="0" smtClean="0"/>
              <a:t>                              1.3 md/</a:t>
            </a:r>
            <a:r>
              <a:rPr lang="tr-TR" dirty="0" err="1" smtClean="0"/>
              <a:t>day</a:t>
            </a:r>
            <a:r>
              <a:rPr lang="tr-TR" dirty="0" smtClean="0"/>
              <a:t> (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mens</a:t>
            </a:r>
            <a:r>
              <a:rPr lang="tr-TR" dirty="0" smtClean="0"/>
              <a:t>. </a:t>
            </a:r>
            <a:r>
              <a:rPr lang="tr-TR" dirty="0" err="1" smtClean="0"/>
              <a:t>period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Sources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Leafy</a:t>
            </a:r>
            <a:r>
              <a:rPr lang="tr-TR" dirty="0" smtClean="0"/>
              <a:t> </a:t>
            </a:r>
            <a:r>
              <a:rPr lang="tr-TR" dirty="0" err="1" smtClean="0"/>
              <a:t>greens</a:t>
            </a:r>
            <a:r>
              <a:rPr lang="tr-TR" dirty="0" smtClean="0"/>
              <a:t>, </a:t>
            </a:r>
            <a:r>
              <a:rPr lang="tr-TR" dirty="0" err="1" smtClean="0"/>
              <a:t>broccoli</a:t>
            </a:r>
            <a:r>
              <a:rPr lang="tr-TR" dirty="0" smtClean="0"/>
              <a:t>, 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grains</a:t>
            </a:r>
            <a:r>
              <a:rPr lang="tr-TR" dirty="0" smtClean="0"/>
              <a:t>, </a:t>
            </a:r>
            <a:r>
              <a:rPr lang="tr-TR" dirty="0" err="1" smtClean="0"/>
              <a:t>beans</a:t>
            </a:r>
            <a:r>
              <a:rPr lang="tr-TR" dirty="0" smtClean="0"/>
              <a:t>, </a:t>
            </a:r>
            <a:r>
              <a:rPr lang="tr-TR" dirty="0" err="1" smtClean="0"/>
              <a:t>pulses</a:t>
            </a:r>
            <a:r>
              <a:rPr lang="tr-TR" dirty="0" smtClean="0"/>
              <a:t>, </a:t>
            </a:r>
            <a:r>
              <a:rPr lang="tr-TR" dirty="0" err="1" smtClean="0"/>
              <a:t>liver</a:t>
            </a:r>
            <a:r>
              <a:rPr lang="tr-TR" dirty="0" smtClean="0"/>
              <a:t>, </a:t>
            </a:r>
            <a:r>
              <a:rPr lang="tr-TR" dirty="0" err="1" smtClean="0"/>
              <a:t>spleen</a:t>
            </a:r>
            <a:r>
              <a:rPr lang="tr-TR" dirty="0" smtClean="0"/>
              <a:t>, </a:t>
            </a:r>
            <a:r>
              <a:rPr lang="tr-TR" dirty="0" err="1" smtClean="0"/>
              <a:t>egg</a:t>
            </a:r>
            <a:endParaRPr lang="tr-TR" dirty="0"/>
          </a:p>
        </p:txBody>
      </p:sp>
      <p:pic>
        <p:nvPicPr>
          <p:cNvPr id="3074" name="Picture 2" descr="C:\Users\user\Desktop\beans_legumes_seeds.jpg.653x0_q80_crop-sm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563580"/>
            <a:ext cx="4406056" cy="29418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user\Desktop\essential-trace-elements-11-102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5744" y="1527175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user\Desktop\img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57869"/>
            <a:ext cx="4375398" cy="5884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Anemia</a:t>
            </a:r>
            <a:r>
              <a:rPr lang="tr-TR" dirty="0" smtClean="0"/>
              <a:t>, </a:t>
            </a:r>
            <a:r>
              <a:rPr lang="tr-TR" dirty="0" err="1" smtClean="0"/>
              <a:t>iron</a:t>
            </a:r>
            <a:r>
              <a:rPr lang="tr-TR" dirty="0" smtClean="0"/>
              <a:t> </a:t>
            </a:r>
            <a:r>
              <a:rPr lang="tr-TR" dirty="0" err="1" smtClean="0"/>
              <a:t>deficiency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iron</a:t>
            </a:r>
            <a:r>
              <a:rPr lang="tr-TR" dirty="0" smtClean="0"/>
              <a:t> </a:t>
            </a:r>
            <a:r>
              <a:rPr lang="tr-TR" dirty="0" err="1" smtClean="0"/>
              <a:t>deficient</a:t>
            </a:r>
            <a:r>
              <a:rPr lang="tr-TR" dirty="0" smtClean="0"/>
              <a:t>, hemoglobin </a:t>
            </a:r>
            <a:r>
              <a:rPr lang="tr-TR" dirty="0" err="1" smtClean="0"/>
              <a:t>cannot</a:t>
            </a:r>
            <a:r>
              <a:rPr lang="tr-TR" dirty="0" smtClean="0"/>
              <a:t> be </a:t>
            </a:r>
            <a:r>
              <a:rPr lang="tr-TR" dirty="0" err="1" smtClean="0"/>
              <a:t>produced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</a:t>
            </a:r>
            <a:r>
              <a:rPr lang="tr-TR" dirty="0" err="1" smtClean="0"/>
              <a:t>unsufficient</a:t>
            </a:r>
            <a:r>
              <a:rPr lang="tr-TR" dirty="0" smtClean="0"/>
              <a:t> hemoglobin, </a:t>
            </a:r>
            <a:r>
              <a:rPr lang="tr-TR" dirty="0" err="1" smtClean="0"/>
              <a:t>red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small</a:t>
            </a:r>
            <a:r>
              <a:rPr lang="tr-TR" dirty="0" smtClean="0"/>
              <a:t>, </a:t>
            </a:r>
            <a:r>
              <a:rPr lang="tr-TR" dirty="0" err="1" smtClean="0"/>
              <a:t>microcyctic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hypochromic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unable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deliver </a:t>
            </a:r>
            <a:r>
              <a:rPr lang="tr-TR" dirty="0" err="1" smtClean="0"/>
              <a:t>suffiennt</a:t>
            </a:r>
            <a:r>
              <a:rPr lang="tr-TR" dirty="0" smtClean="0"/>
              <a:t> </a:t>
            </a:r>
            <a:r>
              <a:rPr lang="tr-TR" dirty="0" err="1" smtClean="0"/>
              <a:t>oxygen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stuation</a:t>
            </a:r>
            <a:r>
              <a:rPr lang="tr-TR" dirty="0" smtClean="0"/>
              <a:t> is </a:t>
            </a:r>
            <a:r>
              <a:rPr lang="tr-TR" dirty="0" err="1" smtClean="0"/>
              <a:t>known</a:t>
            </a:r>
            <a:r>
              <a:rPr lang="tr-TR" dirty="0" smtClean="0"/>
              <a:t> as </a:t>
            </a:r>
            <a:r>
              <a:rPr lang="tr-TR" dirty="0" err="1" smtClean="0"/>
              <a:t>iron</a:t>
            </a:r>
            <a:r>
              <a:rPr lang="tr-TR" dirty="0" smtClean="0"/>
              <a:t> </a:t>
            </a:r>
            <a:r>
              <a:rPr lang="tr-TR" dirty="0" err="1" smtClean="0"/>
              <a:t>deficiency</a:t>
            </a:r>
            <a:r>
              <a:rPr lang="tr-TR" dirty="0" smtClean="0"/>
              <a:t> </a:t>
            </a:r>
            <a:r>
              <a:rPr lang="tr-TR" dirty="0" err="1" smtClean="0"/>
              <a:t>anemia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179</TotalTime>
  <Words>536</Words>
  <Application>Microsoft Office PowerPoint</Application>
  <PresentationFormat>Ekran Gösterisi (4:3)</PresentationFormat>
  <Paragraphs>77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Kent</vt:lpstr>
      <vt:lpstr>Trace elements</vt:lpstr>
      <vt:lpstr>Slayt 2</vt:lpstr>
      <vt:lpstr>Slayt 3</vt:lpstr>
      <vt:lpstr>Iron</vt:lpstr>
      <vt:lpstr>Iron dependent enzymes</vt:lpstr>
      <vt:lpstr>Sources </vt:lpstr>
      <vt:lpstr>Slayt 7</vt:lpstr>
      <vt:lpstr>Slayt 8</vt:lpstr>
      <vt:lpstr>Anemia, iron deficiency</vt:lpstr>
      <vt:lpstr>Slayt 10</vt:lpstr>
      <vt:lpstr>Zinc</vt:lpstr>
      <vt:lpstr>Copper </vt:lpstr>
      <vt:lpstr>Manganese</vt:lpstr>
      <vt:lpstr>Selenium </vt:lpstr>
      <vt:lpstr>Iodine</vt:lpstr>
      <vt:lpstr>Slayt 16</vt:lpstr>
      <vt:lpstr>Slayt 17</vt:lpstr>
      <vt:lpstr>Chromium </vt:lpstr>
      <vt:lpstr>Fluoride </vt:lpstr>
      <vt:lpstr>Slayt 20</vt:lpstr>
      <vt:lpstr>Slayt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Trace elements</dc:title>
  <dc:creator>user</dc:creator>
  <cp:lastModifiedBy>user</cp:lastModifiedBy>
  <cp:revision>42</cp:revision>
  <dcterms:created xsi:type="dcterms:W3CDTF">2019-08-08T10:48:22Z</dcterms:created>
  <dcterms:modified xsi:type="dcterms:W3CDTF">2020-03-30T06:38:31Z</dcterms:modified>
</cp:coreProperties>
</file>