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6840760" cy="990600"/>
          </a:xfrm>
        </p:spPr>
        <p:txBody>
          <a:bodyPr>
            <a:normAutofit/>
          </a:bodyPr>
          <a:lstStyle/>
          <a:p>
            <a:r>
              <a:rPr lang="tr-TR" sz="1800" dirty="0" smtClean="0"/>
              <a:t>DENETİMLİ SERBESTLİK UYGULAMALARI BAĞLAMINDA ELEŞTİREL BOYUT VE ÖNERİLER</a:t>
            </a:r>
            <a:endParaRPr lang="tr-TR" sz="1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ARŞ.GÖR. DR. MÜNEVVER ERYALÇIN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2420888"/>
            <a:ext cx="8229600" cy="1201688"/>
          </a:xfrm>
        </p:spPr>
        <p:txBody>
          <a:bodyPr/>
          <a:lstStyle/>
          <a:p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Eryalçın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M. (2020). 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Denetimli serbestlik hizmeti alan gençlerin ve hizmet sunan uzmanların denetimli serbestlik uygulamalarına ilişkin değerlendirmeleri, Doktora tezi.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6037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</a:t>
            </a:r>
            <a:r>
              <a:rPr lang="tr-TR" dirty="0" smtClean="0"/>
              <a:t>ğitim </a:t>
            </a:r>
            <a:r>
              <a:rPr lang="tr-TR" dirty="0" smtClean="0"/>
              <a:t>ve iyileştirme bağlamına yönelik öneriler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Denetimli serbestlik sistemindeki mevcut eğitim ve iyileştirme programlarının belirlenen amaçlara ne düzeyde ulaşılmasını sağladığının ortaya koyulması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Programların etkililiğine ilişkin araştırma ve çalışmaların yürütülebilmesi için sistematik bir veri toplama sürecinin yapılandırılması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1560" y="1772816"/>
            <a:ext cx="8229600" cy="2281808"/>
          </a:xfrm>
        </p:spPr>
        <p:txBody>
          <a:bodyPr/>
          <a:lstStyle/>
          <a:p>
            <a:r>
              <a:rPr lang="tr-TR" dirty="0" smtClean="0"/>
              <a:t>Denetimli serbestlik müdürlüklerinde var olan program ve uygulamalara </a:t>
            </a:r>
            <a:r>
              <a:rPr lang="tr-TR" dirty="0" smtClean="0"/>
              <a:t>katılan bireylerin </a:t>
            </a:r>
            <a:r>
              <a:rPr lang="tr-TR" dirty="0" smtClean="0"/>
              <a:t>kurum dışında, aile içinde, okul ortamında ve sosyal çevresi içinde ele </a:t>
            </a:r>
            <a:r>
              <a:rPr lang="tr-TR" dirty="0" smtClean="0"/>
              <a:t>alınması</a:t>
            </a:r>
            <a:r>
              <a:rPr lang="tr-TR" dirty="0" smtClean="0"/>
              <a:t>, sistemik ve bütüncül </a:t>
            </a:r>
            <a:r>
              <a:rPr lang="tr-TR" dirty="0" smtClean="0"/>
              <a:t>değerlendirme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8229600" cy="2785864"/>
          </a:xfrm>
        </p:spPr>
        <p:txBody>
          <a:bodyPr/>
          <a:lstStyle/>
          <a:p>
            <a:r>
              <a:rPr lang="tr-TR" dirty="0" smtClean="0"/>
              <a:t>Yükümlü bireylerin </a:t>
            </a:r>
            <a:r>
              <a:rPr lang="tr-TR" dirty="0" smtClean="0"/>
              <a:t>temel ve öncelikli karşılanmayan ihtiyaçlarının ele alınması, buna ilişkin kaynakların harekete geçirilmesi, </a:t>
            </a:r>
            <a:r>
              <a:rPr lang="tr-TR" dirty="0" err="1" smtClean="0"/>
              <a:t>motivasyonel</a:t>
            </a:r>
            <a:r>
              <a:rPr lang="tr-TR" dirty="0" smtClean="0"/>
              <a:t> bir görüşme sürecinin yapılandırılması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2060848"/>
            <a:ext cx="8229600" cy="2497832"/>
          </a:xfrm>
        </p:spPr>
        <p:txBody>
          <a:bodyPr/>
          <a:lstStyle/>
          <a:p>
            <a:pPr algn="just"/>
            <a:r>
              <a:rPr lang="tr-TR" dirty="0" smtClean="0"/>
              <a:t>Eğitim ve iyileştirme programlarının etkililiğinin değerlendirilmesi mükerrer hizmet sunumunun engellenmesi, etkili olmayan içeriklerin yeniden düzenlenmesi, yükümlülerin değerlendirme sürecine aktif katılımının </a:t>
            </a:r>
            <a:r>
              <a:rPr lang="tr-TR" dirty="0" smtClean="0"/>
              <a:t>sağlanması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39552" y="1916832"/>
            <a:ext cx="8229600" cy="2353816"/>
          </a:xfrm>
        </p:spPr>
        <p:txBody>
          <a:bodyPr/>
          <a:lstStyle/>
          <a:p>
            <a:r>
              <a:rPr lang="tr-TR" dirty="0" smtClean="0"/>
              <a:t>M</a:t>
            </a:r>
            <a:r>
              <a:rPr lang="tr-TR" dirty="0" smtClean="0"/>
              <a:t>ükerrer </a:t>
            </a:r>
            <a:r>
              <a:rPr lang="tr-TR" dirty="0" smtClean="0"/>
              <a:t>suç döngüsünün kırılabilmesi için denetimli serbestlik hizmetlerinin bireyleri destekleyebilecek aile üyeleri, sosyal çevre gibi toplumdaki diğer ağların harekete geçirilmesi gerekmektedir.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8229600" cy="3744416"/>
          </a:xfrm>
        </p:spPr>
        <p:txBody>
          <a:bodyPr>
            <a:normAutofit/>
          </a:bodyPr>
          <a:lstStyle/>
          <a:p>
            <a:r>
              <a:rPr lang="tr-TR" dirty="0" smtClean="0"/>
              <a:t>Denetimli </a:t>
            </a:r>
            <a:r>
              <a:rPr lang="tr-TR" dirty="0" smtClean="0"/>
              <a:t>serbestlik uzmanı olarak 4 farklı meslek grubu aynı rol ve sorumluluklar yüklenmesi yerine bilgi ve becerileri doğrultusunda ayrı görev tanımları </a:t>
            </a:r>
            <a:r>
              <a:rPr lang="tr-TR" dirty="0" smtClean="0"/>
              <a:t>geliştirilmesi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/>
              <a:t>Denetimli serbestlik uzmanlarının öz bakımlarını destekleyici ve iş tatminlerini arttırmaya yönelik eğitim ve danışmanlık programların </a:t>
            </a:r>
            <a:r>
              <a:rPr lang="tr-TR" dirty="0" smtClean="0"/>
              <a:t>geliştirilmesi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Denetimli </a:t>
            </a:r>
            <a:r>
              <a:rPr lang="tr-TR" dirty="0" smtClean="0"/>
              <a:t>serbestlik uzmanlarının, farklı cinsel yönelime sahip gruplar, cinsel suç ve uyuşturucu suçu gibi spesifik suç profili ile profesyonel mesleki ilişki kurma, travma, kriz yönetimi, havale ve yönlendirme süreci ile ilgili </a:t>
            </a:r>
            <a:r>
              <a:rPr lang="tr-TR" dirty="0" err="1" smtClean="0"/>
              <a:t>psikodrama</a:t>
            </a:r>
            <a:r>
              <a:rPr lang="tr-TR" dirty="0" smtClean="0"/>
              <a:t>, yaratıcı drama teknikleriyle zenginleştirilmiş meslek içi eğitimlerle desteklenmesi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Eğitim </a:t>
            </a:r>
            <a:r>
              <a:rPr lang="tr-TR" dirty="0" smtClean="0"/>
              <a:t>ve iyileştirme programlarının etkililiğinin değerlendirilmesi için ölçme ve değerlendirme bürolarının kurulması; personel eğitimlerinin planlanması, suç profili, mükerrer suç, tüm uygulamalara ilişkin veri tabanlarının oluşturulması ve uygun altyapının UYAP ile entegrasyonun sağlanması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482</TotalTime>
  <Words>292</Words>
  <Application>Microsoft Office PowerPoint</Application>
  <PresentationFormat>Ekran Gösterisi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Kaynak</vt:lpstr>
      <vt:lpstr>DENETİMLİ SERBESTLİK UYGULAMALARI BAĞLAMINDA ELEŞTİREL BOYUT VE ÖNERİLER</vt:lpstr>
      <vt:lpstr>Eğitim ve iyileştirme bağlamına yönelik öneriler 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DENETİMLİ SERBESTLİĞİN DÜNYADA VE TÜRKİYE’DEKİ GELİŞİMİ</dc:title>
  <dc:creator>Münevver ERYALÇIN</dc:creator>
  <cp:lastModifiedBy>Münevver ERYALÇIN</cp:lastModifiedBy>
  <cp:revision>16</cp:revision>
  <dcterms:created xsi:type="dcterms:W3CDTF">2021-12-02T08:23:18Z</dcterms:created>
  <dcterms:modified xsi:type="dcterms:W3CDTF">2021-12-06T10:26:18Z</dcterms:modified>
</cp:coreProperties>
</file>