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9" d="100"/>
          <a:sy n="109" d="100"/>
        </p:scale>
        <p:origin x="16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19.11.2019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19.11.2019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19.11.2019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MİLLİYETÇİLİK: TANIM TARTIŞMALARI II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Gellner</a:t>
            </a:r>
            <a:r>
              <a:rPr lang="tr-TR" dirty="0" smtClean="0"/>
              <a:t>: «Uluslar ve Ulusçuluk»</a:t>
            </a:r>
            <a:br>
              <a:rPr lang="tr-TR" dirty="0" smtClean="0"/>
            </a:br>
            <a:r>
              <a:rPr lang="tr-TR" dirty="0" smtClean="0"/>
              <a:t> Tartışılacak Önermeler</a:t>
            </a:r>
            <a:endParaRPr lang="tr-TR" dirty="0"/>
          </a:p>
        </p:txBody>
      </p:sp>
      <p:sp>
        <p:nvSpPr>
          <p:cNvPr id="15" name="İçerik Yer Tutucusu 14"/>
          <p:cNvSpPr>
            <a:spLocks noGrp="1"/>
          </p:cNvSpPr>
          <p:nvPr>
            <p:ph idx="1"/>
          </p:nvPr>
        </p:nvSpPr>
        <p:spPr/>
        <p:txBody>
          <a:bodyPr>
            <a:normAutofit fontScale="92500" lnSpcReduction="20000"/>
          </a:bodyPr>
          <a:lstStyle/>
          <a:p>
            <a:r>
              <a:rPr lang="tr-TR" dirty="0"/>
              <a:t>Ulusçuluk temelde siyasal birim ile ulusal birimin </a:t>
            </a:r>
            <a:r>
              <a:rPr lang="tr-TR" dirty="0" smtClean="0"/>
              <a:t>çakışmalarını </a:t>
            </a:r>
            <a:r>
              <a:rPr lang="tr-TR" dirty="0"/>
              <a:t>öngören siyasal bir </a:t>
            </a:r>
            <a:r>
              <a:rPr lang="tr-TR" dirty="0" smtClean="0"/>
              <a:t>ilkedir</a:t>
            </a:r>
          </a:p>
          <a:p>
            <a:pPr marL="0" indent="0">
              <a:buNone/>
            </a:pPr>
            <a:endParaRPr lang="tr-TR" dirty="0"/>
          </a:p>
          <a:p>
            <a:r>
              <a:rPr lang="tr-TR" dirty="0"/>
              <a:t>Ulusçuluk temelde siyasal birim ile ulusal birimin </a:t>
            </a:r>
            <a:r>
              <a:rPr lang="tr-TR" dirty="0" smtClean="0"/>
              <a:t> çakışmalarını </a:t>
            </a:r>
            <a:r>
              <a:rPr lang="tr-TR" dirty="0"/>
              <a:t>öngören siyasal bir </a:t>
            </a:r>
            <a:r>
              <a:rPr lang="tr-TR" dirty="0" smtClean="0"/>
              <a:t>ilkedir. Bir </a:t>
            </a:r>
            <a:r>
              <a:rPr lang="tr-TR" dirty="0"/>
              <a:t>duygu veya bir akım olarak ulusçuluğu en iyi </a:t>
            </a:r>
            <a:r>
              <a:rPr lang="tr-TR" dirty="0" smtClean="0"/>
              <a:t> tanımlayan </a:t>
            </a:r>
            <a:r>
              <a:rPr lang="tr-TR" dirty="0"/>
              <a:t>ilke budur. Ulusçu </a:t>
            </a:r>
            <a:r>
              <a:rPr lang="tr-TR" dirty="0" smtClean="0"/>
              <a:t>duygu </a:t>
            </a:r>
            <a:r>
              <a:rPr lang="tr-TR" dirty="0"/>
              <a:t>ya bu ilkenin </a:t>
            </a:r>
            <a:r>
              <a:rPr lang="tr-TR" dirty="0" smtClean="0"/>
              <a:t>çiğnenmesinin </a:t>
            </a:r>
            <a:r>
              <a:rPr lang="tr-TR" dirty="0"/>
              <a:t>yarattığı kızgınlık ya da onun </a:t>
            </a:r>
            <a:r>
              <a:rPr lang="tr-TR" dirty="0" smtClean="0"/>
              <a:t>gerçek­leşmesinden </a:t>
            </a:r>
            <a:r>
              <a:rPr lang="tr-TR" dirty="0"/>
              <a:t>duyulan tatminden kaynaklanır. Ulusçu </a:t>
            </a:r>
            <a:r>
              <a:rPr lang="tr-TR" dirty="0" smtClean="0"/>
              <a:t>akım </a:t>
            </a:r>
            <a:r>
              <a:rPr lang="tr-TR" dirty="0"/>
              <a:t>ise bu tür bir duygudan hareketlenir.</a:t>
            </a:r>
          </a:p>
          <a:p>
            <a:endParaRPr lang="tr-TR" dirty="0"/>
          </a:p>
          <a:p>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Gellner</a:t>
            </a:r>
            <a:r>
              <a:rPr lang="tr-TR" dirty="0" smtClean="0"/>
              <a:t>: Tartışılacak Önermeler</a:t>
            </a:r>
            <a:endParaRPr lang="tr-TR" dirty="0"/>
          </a:p>
        </p:txBody>
      </p:sp>
      <p:sp>
        <p:nvSpPr>
          <p:cNvPr id="7" name="İçerik Yer Tutucusu 6"/>
          <p:cNvSpPr>
            <a:spLocks noGrp="1"/>
          </p:cNvSpPr>
          <p:nvPr>
            <p:ph idx="1"/>
          </p:nvPr>
        </p:nvSpPr>
        <p:spPr/>
        <p:txBody>
          <a:bodyPr>
            <a:normAutofit/>
          </a:bodyPr>
          <a:lstStyle/>
          <a:p>
            <a:r>
              <a:rPr lang="tr-TR" dirty="0"/>
              <a:t>Kısaca ulusçuluk, etnik sınırların siyasal sınırların </a:t>
            </a:r>
            <a:r>
              <a:rPr lang="tr-TR" dirty="0" smtClean="0"/>
              <a:t>ötesine </a:t>
            </a:r>
            <a:r>
              <a:rPr lang="tr-TR" dirty="0"/>
              <a:t>taşmamasını ve özellikle - aslında genel ilkenin </a:t>
            </a:r>
            <a:r>
              <a:rPr lang="tr-TR" dirty="0" smtClean="0"/>
              <a:t> dışladığı </a:t>
            </a:r>
            <a:r>
              <a:rPr lang="tr-TR" dirty="0"/>
              <a:t>bir rastlantı olarak - bir devletin içindeki </a:t>
            </a:r>
            <a:r>
              <a:rPr lang="tr-TR" dirty="0" smtClean="0"/>
              <a:t>et­nik sınırları iktidar </a:t>
            </a:r>
            <a:r>
              <a:rPr lang="tr-TR" dirty="0"/>
              <a:t>sahipleriyle yönetilenleri </a:t>
            </a:r>
            <a:r>
              <a:rPr lang="tr-TR" dirty="0" smtClean="0"/>
              <a:t>birbi­rinden </a:t>
            </a:r>
            <a:r>
              <a:rPr lang="tr-TR" dirty="0"/>
              <a:t>ayırmamasını öngören bir siyasal meşruiyet </a:t>
            </a:r>
            <a:r>
              <a:rPr lang="tr-TR" dirty="0" smtClean="0"/>
              <a:t>kuramıdır</a:t>
            </a:r>
            <a:r>
              <a:rPr lang="tr-TR" dirty="0"/>
              <a:t>.</a:t>
            </a:r>
          </a:p>
          <a:p>
            <a:pPr marL="0" indent="0">
              <a:buNone/>
            </a:pPr>
            <a:endParaRPr lang="tr-TR" dirty="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Gellner</a:t>
            </a:r>
            <a:r>
              <a:rPr lang="tr-TR" dirty="0" smtClean="0"/>
              <a:t>: Tartışılacak Önermeler</a:t>
            </a:r>
            <a:endParaRPr lang="tr-TR" dirty="0"/>
          </a:p>
        </p:txBody>
      </p:sp>
      <p:sp>
        <p:nvSpPr>
          <p:cNvPr id="5" name="İçerik Yer Tutucusu 4"/>
          <p:cNvSpPr>
            <a:spLocks noGrp="1"/>
          </p:cNvSpPr>
          <p:nvPr>
            <p:ph idx="1"/>
          </p:nvPr>
        </p:nvSpPr>
        <p:spPr/>
        <p:txBody>
          <a:bodyPr>
            <a:normAutofit fontScale="92500" lnSpcReduction="20000"/>
          </a:bodyPr>
          <a:lstStyle/>
          <a:p>
            <a:r>
              <a:rPr lang="tr-TR" dirty="0"/>
              <a:t>Bu kendi başına hayli anlamlı bir durum. </a:t>
            </a:r>
            <a:r>
              <a:rPr lang="tr-TR" dirty="0" smtClean="0"/>
              <a:t>Ulusçu­luk </a:t>
            </a:r>
            <a:r>
              <a:rPr lang="tr-TR" dirty="0"/>
              <a:t>tanımımız yalnız bir parazit gibi önceden kabul </a:t>
            </a:r>
            <a:r>
              <a:rPr lang="tr-TR" dirty="0" smtClean="0"/>
              <a:t>edilen </a:t>
            </a:r>
            <a:r>
              <a:rPr lang="tr-TR" dirty="0"/>
              <a:t>ve varsayılan bir devlet tanımından geçinmekle </a:t>
            </a:r>
            <a:r>
              <a:rPr lang="tr-TR" dirty="0" smtClean="0"/>
              <a:t>kalmıyor</a:t>
            </a:r>
            <a:r>
              <a:rPr lang="tr-TR" dirty="0"/>
              <a:t>; aynı zamanda ulusçuluğun yalnız devletin </a:t>
            </a:r>
            <a:r>
              <a:rPr lang="tr-TR" dirty="0" smtClean="0"/>
              <a:t> varlığının </a:t>
            </a:r>
            <a:r>
              <a:rPr lang="tr-TR" dirty="0"/>
              <a:t>artık bir veri olarak kabul gördüğü </a:t>
            </a:r>
            <a:r>
              <a:rPr lang="tr-TR" dirty="0" smtClean="0"/>
              <a:t>ortam­larda </a:t>
            </a:r>
            <a:r>
              <a:rPr lang="tr-TR" dirty="0"/>
              <a:t>meydana çıktığı görülüyor. Siyasal merkezi </a:t>
            </a:r>
            <a:r>
              <a:rPr lang="tr-TR" dirty="0" smtClean="0"/>
              <a:t>bi­rimlerin </a:t>
            </a:r>
            <a:r>
              <a:rPr lang="tr-TR" dirty="0"/>
              <a:t>varlığı ve bu tür birimlerin veri kabul </a:t>
            </a:r>
            <a:r>
              <a:rPr lang="tr-TR" dirty="0" smtClean="0"/>
              <a:t>edilip, olması </a:t>
            </a:r>
            <a:r>
              <a:rPr lang="tr-TR" dirty="0"/>
              <a:t>gerekir (</a:t>
            </a:r>
            <a:r>
              <a:rPr lang="tr-TR" dirty="0" err="1"/>
              <a:t>normative</a:t>
            </a:r>
            <a:r>
              <a:rPr lang="tr-TR" dirty="0"/>
              <a:t>) sayıldığı bir siyasal </a:t>
            </a:r>
            <a:r>
              <a:rPr lang="tr-TR" dirty="0" smtClean="0"/>
              <a:t>ahlâk </a:t>
            </a:r>
            <a:r>
              <a:rPr lang="tr-TR" dirty="0"/>
              <a:t>iklimi tek başına yeterli olmamakla birlikte </a:t>
            </a:r>
            <a:r>
              <a:rPr lang="tr-TR" dirty="0" err="1" smtClean="0"/>
              <a:t>ulusçulu</a:t>
            </a:r>
            <a:r>
              <a:rPr lang="tr-TR" dirty="0" smtClean="0"/>
              <a:t>­ </a:t>
            </a:r>
            <a:r>
              <a:rPr lang="tr-TR" dirty="0" err="1" smtClean="0"/>
              <a:t>ğun</a:t>
            </a:r>
            <a:r>
              <a:rPr lang="tr-TR" dirty="0" smtClean="0"/>
              <a:t> </a:t>
            </a:r>
            <a:r>
              <a:rPr lang="tr-TR" dirty="0"/>
              <a:t>gerekli bir koşuludur</a:t>
            </a:r>
          </a:p>
          <a:p>
            <a:endParaRPr lang="tr-TR" dirty="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Gellner</a:t>
            </a:r>
            <a:r>
              <a:rPr lang="tr-TR" dirty="0" smtClean="0"/>
              <a:t>: Tartışılacak Önermeler</a:t>
            </a:r>
            <a:endParaRPr lang="tr-TR" dirty="0"/>
          </a:p>
        </p:txBody>
      </p:sp>
      <p:sp>
        <p:nvSpPr>
          <p:cNvPr id="3" name="2 İçerik Yer Tutucusu"/>
          <p:cNvSpPr>
            <a:spLocks noGrp="1"/>
          </p:cNvSpPr>
          <p:nvPr>
            <p:ph idx="1"/>
          </p:nvPr>
        </p:nvSpPr>
        <p:spPr/>
        <p:txBody>
          <a:bodyPr>
            <a:normAutofit/>
          </a:bodyPr>
          <a:lstStyle/>
          <a:p>
            <a:pPr marL="457200" lvl="1" indent="0">
              <a:buNone/>
            </a:pPr>
            <a:endParaRPr lang="tr-TR" dirty="0" smtClean="0"/>
          </a:p>
          <a:p>
            <a:pPr marL="0" indent="0">
              <a:buNone/>
            </a:pPr>
            <a:endParaRPr lang="tr-TR" dirty="0"/>
          </a:p>
        </p:txBody>
      </p:sp>
      <p:pic>
        <p:nvPicPr>
          <p:cNvPr id="5" name="Resim 4"/>
          <p:cNvPicPr>
            <a:picLocks noChangeAspect="1"/>
          </p:cNvPicPr>
          <p:nvPr/>
        </p:nvPicPr>
        <p:blipFill>
          <a:blip r:embed="rId2"/>
          <a:stretch>
            <a:fillRect/>
          </a:stretch>
        </p:blipFill>
        <p:spPr>
          <a:xfrm>
            <a:off x="-10405664" y="-3843809"/>
            <a:ext cx="8934450" cy="3600000"/>
          </a:xfrm>
          <a:prstGeom prst="rect">
            <a:avLst/>
          </a:prstGeom>
        </p:spPr>
      </p:pic>
      <p:sp>
        <p:nvSpPr>
          <p:cNvPr id="7" name="Dikdörtgen 6"/>
          <p:cNvSpPr/>
          <p:nvPr/>
        </p:nvSpPr>
        <p:spPr>
          <a:xfrm>
            <a:off x="2286000" y="1305342"/>
            <a:ext cx="4572000" cy="2862322"/>
          </a:xfrm>
          <a:prstGeom prst="rect">
            <a:avLst/>
          </a:prstGeom>
        </p:spPr>
        <p:txBody>
          <a:bodyPr>
            <a:spAutoFit/>
          </a:bodyPr>
          <a:lstStyle/>
          <a:p>
            <a:r>
              <a:rPr lang="tr-TR" dirty="0">
                <a:latin typeface="Times New Roman" panose="02020603050405020304" pitchFamily="18" charset="0"/>
              </a:rPr>
              <a:t>Aslında uluslar da devletler gibi koşullara bağlı </a:t>
            </a:r>
            <a:r>
              <a:rPr lang="tr-TR" dirty="0" smtClean="0">
                <a:latin typeface="Times New Roman" panose="02020603050405020304" pitchFamily="18" charset="0"/>
              </a:rPr>
              <a:t>ola­rak </a:t>
            </a:r>
            <a:r>
              <a:rPr lang="tr-TR" dirty="0">
                <a:latin typeface="Times New Roman" panose="02020603050405020304" pitchFamily="18" charset="0"/>
              </a:rPr>
              <a:t>oluşurlar ve evrensel bir zorunluluktan doğmazlar. </a:t>
            </a:r>
          </a:p>
          <a:p>
            <a:r>
              <a:rPr lang="tr-TR" dirty="0">
                <a:latin typeface="Times New Roman" panose="02020603050405020304" pitchFamily="18" charset="0"/>
              </a:rPr>
              <a:t>Ne uluslar ne de devletler her çağda ve her türlü </a:t>
            </a:r>
            <a:r>
              <a:rPr lang="tr-TR" dirty="0" smtClean="0">
                <a:latin typeface="Times New Roman" panose="02020603050405020304" pitchFamily="18" charset="0"/>
              </a:rPr>
              <a:t>ko­şulda </a:t>
            </a:r>
            <a:r>
              <a:rPr lang="tr-TR" dirty="0" err="1">
                <a:latin typeface="Times New Roman" panose="02020603050405020304" pitchFamily="18" charset="0"/>
              </a:rPr>
              <a:t>varolurlar</a:t>
            </a:r>
            <a:r>
              <a:rPr lang="tr-TR" dirty="0">
                <a:latin typeface="Times New Roman" panose="02020603050405020304" pitchFamily="18" charset="0"/>
              </a:rPr>
              <a:t>. Dahası uluslarla devletler </a:t>
            </a:r>
            <a:r>
              <a:rPr lang="tr-TR" dirty="0" smtClean="0">
                <a:latin typeface="Times New Roman" panose="02020603050405020304" pitchFamily="18" charset="0"/>
              </a:rPr>
              <a:t>aynı ko­şullara </a:t>
            </a:r>
            <a:r>
              <a:rPr lang="tr-TR" dirty="0">
                <a:latin typeface="Times New Roman" panose="02020603050405020304" pitchFamily="18" charset="0"/>
              </a:rPr>
              <a:t>bağlı olarak oluşmamışlardır. Ulusçuluk ulus </a:t>
            </a:r>
          </a:p>
          <a:p>
            <a:r>
              <a:rPr lang="tr-TR" dirty="0">
                <a:latin typeface="Times New Roman" panose="02020603050405020304" pitchFamily="18" charset="0"/>
              </a:rPr>
              <a:t>ile devletin birbirinin nasibi olduğunu, biri olmadan </a:t>
            </a:r>
            <a:r>
              <a:rPr lang="tr-TR" dirty="0" smtClean="0">
                <a:latin typeface="Times New Roman" panose="02020603050405020304" pitchFamily="18" charset="0"/>
              </a:rPr>
              <a:t> diğerinin </a:t>
            </a:r>
            <a:r>
              <a:rPr lang="tr-TR" dirty="0">
                <a:latin typeface="Times New Roman" panose="02020603050405020304" pitchFamily="18" charset="0"/>
              </a:rPr>
              <a:t>eksik kalacağını ve bunun da bir trajedi </a:t>
            </a:r>
            <a:r>
              <a:rPr lang="tr-TR" dirty="0" smtClean="0">
                <a:latin typeface="Times New Roman" panose="02020603050405020304" pitchFamily="18" charset="0"/>
              </a:rPr>
              <a:t>ol­duğunu </a:t>
            </a:r>
            <a:r>
              <a:rPr lang="tr-TR" dirty="0">
                <a:latin typeface="Times New Roman" panose="02020603050405020304" pitchFamily="18" charset="0"/>
              </a:rPr>
              <a:t>savunur. </a:t>
            </a:r>
            <a:endParaRPr lang="tr-TR" b="0" i="0" dirty="0">
              <a:effectLst/>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Gellner</a:t>
            </a:r>
            <a:r>
              <a:rPr lang="tr-TR" dirty="0" smtClean="0"/>
              <a:t>: Tartışılacak Önermeler</a:t>
            </a:r>
            <a:endParaRPr lang="tr-TR" dirty="0"/>
          </a:p>
        </p:txBody>
      </p:sp>
      <p:sp>
        <p:nvSpPr>
          <p:cNvPr id="7" name="İçerik Yer Tutucusu 6"/>
          <p:cNvSpPr>
            <a:spLocks noGrp="1"/>
          </p:cNvSpPr>
          <p:nvPr>
            <p:ph idx="1"/>
          </p:nvPr>
        </p:nvSpPr>
        <p:spPr/>
        <p:txBody>
          <a:bodyPr>
            <a:normAutofit lnSpcReduction="10000"/>
          </a:bodyPr>
          <a:lstStyle/>
          <a:p>
            <a:r>
              <a:rPr lang="tr-TR" dirty="0"/>
              <a:t>1) İki insan, ancak ve ancak aynı kültürü paylaşıyorlarsa aynı ulustan sayılırlar; 2) İki insan ancak ve ancak birbirlerini aynı ulusun üyesi olarak kabul ediyorlarsa aynı ulusa mensup demektirler. Uluslar insanların kendi inanç, sadakat ve dayanışmalarının ürünüdür; onları ulus yapan, birbirlerini aynı grubun üyeleri olarak kabul etmiş olmalarıdır, yoksa kendilerini grubun dışında kalanlardan ayıran bazı ortak özellikler değil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Gellner</a:t>
            </a:r>
            <a:r>
              <a:rPr lang="tr-TR" dirty="0" smtClean="0"/>
              <a:t>: Tartışılacak Önermeler</a:t>
            </a:r>
            <a:endParaRPr lang="tr-TR" dirty="0"/>
          </a:p>
        </p:txBody>
      </p:sp>
      <p:sp>
        <p:nvSpPr>
          <p:cNvPr id="5" name="İçerik Yer Tutucusu 4"/>
          <p:cNvSpPr>
            <a:spLocks noGrp="1"/>
          </p:cNvSpPr>
          <p:nvPr>
            <p:ph idx="1"/>
          </p:nvPr>
        </p:nvSpPr>
        <p:spPr/>
        <p:txBody>
          <a:bodyPr>
            <a:normAutofit fontScale="85000" lnSpcReduction="10000"/>
          </a:bodyPr>
          <a:lstStyle/>
          <a:p>
            <a:r>
              <a:rPr lang="tr-TR" dirty="0"/>
              <a:t>Ulusçuluğun en şiddetli aşaması, sanayileşmenin ilk dönemiyle ve yayılmasıyla birlikte yürüdüğü aşamadır. Bir dizi sancılı bölünmenin üst üste bindiği anlarda istikrarsız bir toplumsal durum yaratılmıştır: Keskin siyasal, ekonomik ve eğitsel eşitsizlikler vardır. Aynı zamanda kültürün sınırlarıyla çakışan yeni yönetimler doğmaktadır. Bu koşullarda, bu çoğul ve birbiriyle kesişen eşitsizlikler, bir bakıma görünür, belirgin ve kolayca anlaşılabilen etnik ve kültürel eşitsizliklerle kesişirlerse, ortaya çıkan yeni birimlerin etnik bayraklar altında toplanmasına yol </a:t>
            </a:r>
            <a:r>
              <a:rPr lang="tr-TR" dirty="0" smtClean="0"/>
              <a:t>açarlar.</a:t>
            </a:r>
            <a:endParaRPr lang="tr-TR" dirty="0"/>
          </a:p>
        </p:txBody>
      </p:sp>
    </p:spTree>
    <p:extLst>
      <p:ext uri="{BB962C8B-B14F-4D97-AF65-F5344CB8AC3E}">
        <p14:creationId xmlns:p14="http://schemas.microsoft.com/office/powerpoint/2010/main" val="221417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Gellner</a:t>
            </a:r>
            <a:r>
              <a:rPr lang="tr-TR" dirty="0" smtClean="0"/>
              <a:t>: Tartışılacak Önermeler</a:t>
            </a:r>
            <a:endParaRPr lang="tr-TR" dirty="0"/>
          </a:p>
        </p:txBody>
      </p:sp>
      <p:sp>
        <p:nvSpPr>
          <p:cNvPr id="3" name="İçerik Yer Tutucusu 2"/>
          <p:cNvSpPr>
            <a:spLocks noGrp="1"/>
          </p:cNvSpPr>
          <p:nvPr>
            <p:ph idx="1"/>
          </p:nvPr>
        </p:nvSpPr>
        <p:spPr/>
        <p:txBody>
          <a:bodyPr>
            <a:normAutofit fontScale="92500"/>
          </a:bodyPr>
          <a:lstStyle/>
          <a:p>
            <a:pPr marL="457200" lvl="1" indent="0">
              <a:buNone/>
            </a:pPr>
            <a:r>
              <a:rPr lang="tr-TR" dirty="0"/>
              <a:t>Ulusçuluk, -siyasal hayatın temeli olan türdeş kültürel birimlere ve yönetenlerle yönetilenlerin zorunlu kültürel birliğine dayanan ilke- ne eşyanın tabiatında, ne insanların kalplerinde ne de genel olarak toplumsal hayatın önkoşullarında yazılıdır. Bunun böylece yazılı olduğu iddiası, ulusçu öğretinin kendisini kanıt gerektirmeyen bir gerçek olarak sunmasından kaynaklanan bir yalandır. </a:t>
            </a:r>
            <a:r>
              <a:rPr lang="tr-TR"/>
              <a:t>Fakat ulusçuluk, ulusçuların ileri sürdükleri gibi bir öğreti değil, bir olgu olarak, bir dizi toplumsal koşulun içinde vardır ve bu koşullar bizim zamanımızın koşullarıdır. </a:t>
            </a:r>
            <a:endParaRPr lang="tr-TR" dirty="0" smtClean="0"/>
          </a:p>
          <a:p>
            <a:pPr lvl="1"/>
            <a:endParaRPr lang="tr-TR" dirty="0" smtClean="0"/>
          </a:p>
        </p:txBody>
      </p:sp>
    </p:spTree>
    <p:extLst>
      <p:ext uri="{BB962C8B-B14F-4D97-AF65-F5344CB8AC3E}">
        <p14:creationId xmlns:p14="http://schemas.microsoft.com/office/powerpoint/2010/main" val="158047154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1559</TotalTime>
  <Words>498</Words>
  <Application>Microsoft Office PowerPoint</Application>
  <PresentationFormat>Ekran Gösterisi (4:3)</PresentationFormat>
  <Paragraphs>20</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MİLLİYETÇİLİK: TANIM TARTIŞMALARI II</vt:lpstr>
      <vt:lpstr>Gellner: «Uluslar ve Ulusçuluk»  Tartışılacak Önermeler</vt:lpstr>
      <vt:lpstr>Gellner: Tartışılacak Önermeler</vt:lpstr>
      <vt:lpstr>Gellner: Tartışılacak Önermeler</vt:lpstr>
      <vt:lpstr>Gellner: Tartışılacak Önermeler</vt:lpstr>
      <vt:lpstr>Gellner: Tartışılacak Önermeler</vt:lpstr>
      <vt:lpstr>Gellner: Tartışılacak Önermeler</vt:lpstr>
      <vt:lpstr>Gellner: Tartışılacak Önermeler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35</cp:revision>
  <dcterms:created xsi:type="dcterms:W3CDTF">2014-02-18T21:50:20Z</dcterms:created>
  <dcterms:modified xsi:type="dcterms:W3CDTF">2019-11-19T11:29:21Z</dcterms:modified>
</cp:coreProperties>
</file>