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7" r:id="rId5"/>
    <p:sldId id="280" r:id="rId6"/>
    <p:sldId id="282" r:id="rId7"/>
    <p:sldId id="283" r:id="rId8"/>
    <p:sldId id="312" r:id="rId9"/>
    <p:sldId id="337" r:id="rId10"/>
    <p:sldId id="338" r:id="rId11"/>
  </p:sldIdLst>
  <p:sldSz cx="12192000" cy="6858000"/>
  <p:notesSz cx="6858000" cy="9144000"/>
  <p:defaultTextStyle>
    <a:defPPr rtl="0">
      <a:defRPr lang="tr-T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2626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13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A832AC-A922-4DEE-8C2D-6C45EFCA9E89}" type="datetime1">
              <a:rPr lang="tr-TR" smtClean="0"/>
              <a:pPr rtl="0"/>
              <a:t>29.04.2020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E0C28A-8301-4D09-BF6F-17D11FC68C4F}" type="slidenum">
              <a:rPr lang="tr-TR" smtClean="0"/>
              <a:pPr rtl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136882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E5D03BC-7F8E-45C8-AFA3-DAA3218599D1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127234-4CCC-4D44-8574-686ADA7EE3A8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xmlns="" val="470478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tr-TR" smtClean="0"/>
              <a:pPr rtl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88599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Resim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Dikdörtgen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Resim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Resim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noProof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D95AB1D7-4A25-45F1-96A4-D1A468462C24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5" name="Düz Bağlayıcı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F662BE-F787-4D18-8655-57B95A30C1E9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E07AB7-BDF1-4E54-B65B-141C8B9E2C6B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5" name="Düz Bağlayıcı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10" name="Metin Yer Tutucusu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5DE9D-F79C-41F3-A0F6-95DD9E0779BB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tr-TR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tr-TR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Düz Bağlayıcı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0BB246-A20D-4241-95E4-4629467E3295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Ad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23" name="Metin Yer Tutucusu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39F783-F5B7-430A-A97E-6F46A52AA33C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tr-TR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tr-TR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Düz Bağlayıcı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20" name="Metin Yer Tutucusu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CAE7FF-062A-4C08-89F0-551543813921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5" name="Düz Bağlayıcı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28F07F-743D-48D3-AB4F-040F89F5275E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4" name="Düz Bağlayıcı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7D3B44-8711-4B74-9C57-FA90E85D1F37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4" name="Düz Bağlayıcı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Düz Bağlayıcı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2E5B3A-4797-4BCB-8801-AE06A1E23769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Başlığ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71EF1-03D8-420E-A18B-131EA84AD77E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6" name="Düz Bağlayıcı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Düz Bağlayıcı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AA685-0149-45EA-AB48-EE91F4722859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F040DA-4C4C-41D0-96E7-261A5C426455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8" name="Düz Bağlayıcı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1C18BA-919F-44CA-BFA3-CC07D3808A29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4" name="Düz Bağlayıcı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EE9017-3287-46F1-8C7F-6DFAEB17721E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222380-6240-4E5E-B7EF-0DB832A7BFDA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  <p:cxnSp>
        <p:nvCxnSpPr>
          <p:cNvPr id="16" name="Düz Bağlayıcı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17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DECDD0-1E7E-4D69-A89E-1D0FC16E9F38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Resim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Dikdörtgen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Resim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Resim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-TR" noProof="0" dirty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A5AD84D8-00DB-4B96-8364-23306CBCEEF1}" type="datetime1">
              <a:rPr lang="tr-TR" noProof="0" smtClean="0"/>
              <a:pPr rtl="0"/>
              <a:t>29.04.2020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hşap desenin yakından görüntüsü">
            <a:extLst>
              <a:ext uri="{FF2B5EF4-FFF2-40B4-BE49-F238E27FC236}">
                <a16:creationId xmlns:a16="http://schemas.microsoft.com/office/drawing/2014/main" xmlns="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Dikdörtgen 26">
            <a:extLst>
              <a:ext uri="{FF2B5EF4-FFF2-40B4-BE49-F238E27FC236}">
                <a16:creationId xmlns:a16="http://schemas.microsoft.com/office/drawing/2014/main" xmlns="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xmlns="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up 30">
            <a:extLst>
              <a:ext uri="{FF2B5EF4-FFF2-40B4-BE49-F238E27FC236}">
                <a16:creationId xmlns:a16="http://schemas.microsoft.com/office/drawing/2014/main" xmlns="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Yuvarlatılmış Dikdörtgen 17">
              <a:extLst>
                <a:ext uri="{FF2B5EF4-FFF2-40B4-BE49-F238E27FC236}">
                  <a16:creationId xmlns:a16="http://schemas.microsoft.com/office/drawing/2014/main" xmlns="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dirty="0"/>
            </a:p>
          </p:txBody>
        </p:sp>
        <p:pic>
          <p:nvPicPr>
            <p:cNvPr id="33" name="Resim 32">
              <a:extLst>
                <a:ext uri="{FF2B5EF4-FFF2-40B4-BE49-F238E27FC236}">
                  <a16:creationId xmlns:a16="http://schemas.microsoft.com/office/drawing/2014/main" xmlns="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Yuvarlatılmış Dikdörtgen 20">
              <a:extLst>
                <a:ext uri="{FF2B5EF4-FFF2-40B4-BE49-F238E27FC236}">
                  <a16:creationId xmlns:a16="http://schemas.microsoft.com/office/drawing/2014/main" xmlns="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tr-TR" dirty="0"/>
            </a:p>
          </p:txBody>
        </p:sp>
        <p:pic>
          <p:nvPicPr>
            <p:cNvPr id="35" name="Resim 34">
              <a:extLst>
                <a:ext uri="{FF2B5EF4-FFF2-40B4-BE49-F238E27FC236}">
                  <a16:creationId xmlns:a16="http://schemas.microsoft.com/office/drawing/2014/main" xmlns="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3338" y="2883506"/>
            <a:ext cx="7728858" cy="1515533"/>
          </a:xfrm>
        </p:spPr>
        <p:txBody>
          <a:bodyPr rtlCol="0">
            <a:normAutofit fontScale="90000"/>
          </a:bodyPr>
          <a:lstStyle/>
          <a:p>
            <a:r>
              <a:rPr lang="tr-TR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TELEFONDA </a:t>
            </a:r>
            <a:br>
              <a:rPr lang="tr-TR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tr-TR" b="1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PROTOKOL KURALLARI</a:t>
            </a:r>
            <a:endParaRPr lang="tr-TR" b="1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7" name="Düz Bağlayıcı 36">
            <a:extLst>
              <a:ext uri="{FF2B5EF4-FFF2-40B4-BE49-F238E27FC236}">
                <a16:creationId xmlns:a16="http://schemas.microsoft.com/office/drawing/2014/main" xmlns="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907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740227" y="1403577"/>
            <a:ext cx="10657115" cy="487747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Çalışma </a:t>
            </a:r>
            <a:r>
              <a:rPr lang="tr-TR" dirty="0" smtClean="0">
                <a:latin typeface="Comic Sans MS" pitchFamily="66" charset="0"/>
              </a:rPr>
              <a:t>yaşamında işlerin </a:t>
            </a:r>
            <a:r>
              <a:rPr lang="tr-TR" dirty="0" smtClean="0">
                <a:latin typeface="Comic Sans MS" pitchFamily="66" charset="0"/>
              </a:rPr>
              <a:t>çoğu artık telefonla yapılmaktadır. Bu </a:t>
            </a:r>
            <a:r>
              <a:rPr lang="tr-TR" dirty="0" smtClean="0">
                <a:latin typeface="Comic Sans MS" pitchFamily="66" charset="0"/>
              </a:rPr>
              <a:t>nedenle </a:t>
            </a:r>
            <a:r>
              <a:rPr lang="tr-TR" dirty="0" smtClean="0">
                <a:latin typeface="Comic Sans MS" pitchFamily="66" charset="0"/>
              </a:rPr>
              <a:t>telefonda </a:t>
            </a:r>
            <a:r>
              <a:rPr lang="tr-TR" dirty="0" smtClean="0">
                <a:latin typeface="Comic Sans MS" pitchFamily="66" charset="0"/>
              </a:rPr>
              <a:t>iletişim yöntemlerini iyi bilmek </a:t>
            </a:r>
            <a:r>
              <a:rPr lang="tr-TR" dirty="0" smtClean="0">
                <a:latin typeface="Comic Sans MS" pitchFamily="66" charset="0"/>
              </a:rPr>
              <a:t>çalışan herkes için bir zorunluluk haline gelmiştir.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Telefon konuşması özenle, dikkatle, incelikle yapılması gereken önemli bir iletişim yoludur.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Telefonla iletişim kurmanın kuralları olduğu unutulmamalıdır.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endParaRPr lang="tr-TR" dirty="0" smtClean="0">
              <a:latin typeface="Comic Sans MS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endParaRPr lang="tr-TR" dirty="0">
              <a:latin typeface="Comic Sans MS" pitchFamily="66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555171" y="579894"/>
            <a:ext cx="9601200" cy="769936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 smtClean="0">
                <a:latin typeface="Comic Sans MS" pitchFamily="66" charset="0"/>
              </a:rPr>
              <a:t>TELEFONDA İLETİŞİM</a:t>
            </a:r>
            <a:endParaRPr lang="tr-TR" sz="36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653143" y="634093"/>
            <a:ext cx="9601200" cy="1303338"/>
          </a:xfrm>
        </p:spPr>
        <p:txBody>
          <a:bodyPr/>
          <a:lstStyle/>
          <a:p>
            <a:r>
              <a:rPr lang="tr-T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TELEFONLA KONUŞMA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4294967295"/>
          </p:nvPr>
        </p:nvSpPr>
        <p:spPr>
          <a:xfrm>
            <a:off x="718457" y="1682068"/>
            <a:ext cx="10363200" cy="447924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Telefonda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yumuşak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ve nazik bir ses tonuyla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konuşulmalıdır.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Türkçe düzgün telaffuz edilmelidir.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Telefonla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konuşurken karşı tarafa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siz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diye hitap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edilmelidir.</a:t>
            </a:r>
            <a:endParaRPr lang="tr-TR" sz="2000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Olağanüstü 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durumların dışında, sabah saat 9.00'dan önce, akşam saat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21.00'den 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sonra telefon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edilmemelidir.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En geç beşinci çalışta telefona cevap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verilmelidir. 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Telefonla arayan kişi yüzünüzü 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ve jestlerinizi görmese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de, ses tonunuzun 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vermek istediğiniz duyguyu karşı tarafa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ileteceği unutulmamalıdır.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Telefonu kim açtı ise onun kapatacağını unutmamalıdır.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Üst ile 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konuşurken ondan önce telefon kapatılmamalıdır.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Eşdüzey</a:t>
            </a: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ve üst ile görüşmeye başlarken ve görüşme sonunda saygı sunulur.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Üstler sekreter aracılığıyla aranmaz.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endParaRPr lang="tr-TR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8549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75659" y="1232503"/>
            <a:ext cx="9601196" cy="1303867"/>
          </a:xfrm>
        </p:spPr>
        <p:txBody>
          <a:bodyPr/>
          <a:lstStyle/>
          <a:p>
            <a:r>
              <a:rPr lang="tr-T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TELEFONLA KONUŞMA</a:t>
            </a:r>
            <a:endParaRPr lang="tr-TR" dirty="0">
              <a:latin typeface="Comic Sans MS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4294967295"/>
          </p:nvPr>
        </p:nvSpPr>
        <p:spPr>
          <a:xfrm>
            <a:off x="881116" y="2528939"/>
            <a:ext cx="10363827" cy="37303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Telefonla aradığınızda karşıdaki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kişinin konuşmak için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uygun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olup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olmadığı sorulur. </a:t>
            </a:r>
            <a:endParaRPr lang="tr-T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Müsait değilse daha sonra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aranır. </a:t>
            </a:r>
            <a:endParaRPr lang="tr-T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Ne zaman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uygun olacağı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belli değilse,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uygun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olduğunda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araması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rica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edilir. </a:t>
            </a:r>
            <a:endParaRPr lang="tr-T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Konuşma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süresi </a:t>
            </a: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mümkün olduğunca kısa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tutulur. </a:t>
            </a:r>
            <a:endParaRPr lang="tr-T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tr-TR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Gerekmedikçe, mesai </a:t>
            </a:r>
            <a:r>
              <a:rPr lang="tr-TR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saatleri içerisinde özel telefon görüşmeleri yapılmaz.</a:t>
            </a:r>
            <a:endParaRPr lang="tr-TR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endParaRPr lang="tr-T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4278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8457" y="1905005"/>
            <a:ext cx="10972800" cy="4626436"/>
          </a:xfrm>
        </p:spPr>
        <p:txBody>
          <a:bodyPr/>
          <a:lstStyle/>
          <a:p>
            <a:pPr>
              <a:buNone/>
            </a:pPr>
            <a:r>
              <a:rPr lang="tr-TR" sz="2800" b="1" i="1" dirty="0" smtClean="0">
                <a:solidFill>
                  <a:srgbClr val="7030A0"/>
                </a:solidFill>
                <a:latin typeface="Comic Sans MS" pitchFamily="66" charset="0"/>
              </a:rPr>
              <a:t>Telefon protokolünde ilke olarak; 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Her zaman astlar </a:t>
            </a:r>
            <a:r>
              <a:rPr lang="tr-TR" dirty="0" smtClean="0">
                <a:latin typeface="Comic Sans MS" pitchFamily="66" charset="0"/>
              </a:rPr>
              <a:t>üst’e takdim edilir.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Eşit düzeyde olan yöneticiler birbirini aradığında, telefonda aynı </a:t>
            </a:r>
            <a:r>
              <a:rPr lang="tr-TR" dirty="0" smtClean="0">
                <a:latin typeface="Comic Sans MS" pitchFamily="66" charset="0"/>
              </a:rPr>
              <a:t>anda </a:t>
            </a:r>
            <a:r>
              <a:rPr lang="tr-TR" dirty="0" smtClean="0">
                <a:latin typeface="Comic Sans MS" pitchFamily="66" charset="0"/>
              </a:rPr>
              <a:t>aktarılır</a:t>
            </a:r>
            <a:r>
              <a:rPr lang="tr-TR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120000"/>
              </a:lnSpc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Bir üst yönetici ast yöneticiyi aradığında üst yöneticinin sekreteri ast yöneticiyi telefonda alır ve üst yöneticiye aktarır.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391884" y="152400"/>
            <a:ext cx="10559143" cy="1958975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TELEFON İLETİŞİMİNDE YAPILMAMASI GEREKENLER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914400" y="1719943"/>
            <a:ext cx="9601200" cy="4572000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Arayan kişi ile tartışmaya </a:t>
            </a:r>
            <a:r>
              <a:rPr lang="tr-TR" dirty="0" smtClean="0">
                <a:latin typeface="Comic Sans MS" pitchFamily="66" charset="0"/>
              </a:rPr>
              <a:t>girilmemeli, </a:t>
            </a:r>
            <a:endParaRPr lang="tr-TR" dirty="0" smtClean="0"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Arayan kişinin </a:t>
            </a:r>
            <a:r>
              <a:rPr lang="tr-TR" dirty="0" smtClean="0">
                <a:latin typeface="Comic Sans MS" pitchFamily="66" charset="0"/>
              </a:rPr>
              <a:t>sözü </a:t>
            </a:r>
            <a:r>
              <a:rPr lang="tr-TR" dirty="0" smtClean="0">
                <a:latin typeface="Comic Sans MS" pitchFamily="66" charset="0"/>
              </a:rPr>
              <a:t>kesilmemeli, </a:t>
            </a: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Konuşma sırasında önyargılı olunmamalı,</a:t>
            </a: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Telefon </a:t>
            </a:r>
            <a:r>
              <a:rPr lang="tr-TR" dirty="0" smtClean="0">
                <a:latin typeface="Comic Sans MS" pitchFamily="66" charset="0"/>
              </a:rPr>
              <a:t>çok fazla </a:t>
            </a:r>
            <a:r>
              <a:rPr lang="tr-TR" dirty="0" smtClean="0">
                <a:latin typeface="Comic Sans MS" pitchFamily="66" charset="0"/>
              </a:rPr>
              <a:t>çaldırılmaz </a:t>
            </a:r>
            <a:r>
              <a:rPr lang="tr-TR" dirty="0" smtClean="0">
                <a:latin typeface="Comic Sans MS" pitchFamily="66" charset="0"/>
              </a:rPr>
              <a:t>( En fazla üç-dört defa </a:t>
            </a:r>
            <a:r>
              <a:rPr lang="tr-TR" dirty="0" smtClean="0">
                <a:latin typeface="Comic Sans MS" pitchFamily="66" charset="0"/>
              </a:rPr>
              <a:t>çaldırılır).</a:t>
            </a: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 Telefonun sohbet aracı olmadığı unutulmamalıdır.</a:t>
            </a: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Cep telefonu sesi başkalarını rahatsız etmeyecek şekilde ayarlanır.</a:t>
            </a: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tr-TR" dirty="0" smtClean="0">
                <a:latin typeface="Comic Sans MS" pitchFamily="66" charset="0"/>
              </a:rPr>
              <a:t>Görüşme sırasında, tiyatro, sinema gibi yerlerde telefon mutlaka sessiz konuma alınmalıdır.</a:t>
            </a:r>
            <a:endParaRPr lang="tr-TR" dirty="0" smtClean="0">
              <a:latin typeface="Comic Sans MS" pitchFamily="66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00000"/>
              <a:buNone/>
            </a:pPr>
            <a:endParaRPr lang="tr-TR" dirty="0" smtClean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571461" y="1214422"/>
            <a:ext cx="10364451" cy="59590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KAYNAKÇA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913773" y="2000241"/>
            <a:ext cx="10363827" cy="35765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AYTÜRK, Nihat (2014). Protokol Yönetimi.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AYTÜRK, Nihat (2007). Davranış Bilgisi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DAFT, Richard (t.y.). Liderlik.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URGANCI, Hakan (2008). Ben Kim Konuşmak Kim? 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URGANCI, Hakan (2009). Herkes İçin Karizma.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Milli Eğitim Bakanlığı (2011). Protokol ve Görgü Kuralları.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SEZER, Adem. Davet, Karşılama, Ağırlama ve Uğurlama…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TECİMER, Yasemin (2016). Kamusal Alanda Protokol Kuralları.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TECİMER, Yasemin (2016). Adabı Muaşeret.</a:t>
            </a: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r-T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44606487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7299_TF44606487.potx" id="{28BE533A-D0F1-4693-B670-34904735696F}" vid="{2D784606-BB13-4D5F-B3F8-7472C910F2EB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AC0881-EA88-432B-86BB-4EB78D0EA8C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tf44606487</Template>
  <TotalTime>0</TotalTime>
  <Words>391</Words>
  <Application>Microsoft Office PowerPoint</Application>
  <PresentationFormat>Özel</PresentationFormat>
  <Paragraphs>45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8" baseType="lpstr">
      <vt:lpstr>tf44606487</vt:lpstr>
      <vt:lpstr>TELEFONDA  PROTOKOL KURALLARI</vt:lpstr>
      <vt:lpstr>TELEFONDA İLETİŞİM</vt:lpstr>
      <vt:lpstr>TELEFONLA KONUŞMA</vt:lpstr>
      <vt:lpstr>TELEFONLA KONUŞMA</vt:lpstr>
      <vt:lpstr>Slayt 5</vt:lpstr>
      <vt:lpstr>TELEFON İLETİŞİMİNDE YAPILMAMASI GEREKENLER</vt:lpstr>
      <vt:lpstr>Slayt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2020-04-29T18:47:20Z</dcterms:created>
  <dcterms:modified xsi:type="dcterms:W3CDTF">2020-04-29T20:15:51Z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