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3815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3643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1119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4410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70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025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38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2916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3635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0084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6218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78D67-5DE7-4AF2-962A-565CDA74549E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270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21826"/>
          </a:xfrm>
        </p:spPr>
        <p:txBody>
          <a:bodyPr>
            <a:normAutofit fontScale="90000"/>
          </a:bodyPr>
          <a:lstStyle/>
          <a:p>
            <a:pPr algn="l"/>
            <a:r>
              <a:rPr lang="tr-TR" sz="4400" dirty="0" smtClean="0"/>
              <a:t>Altın standardının çöküşü ve piyasa sistemi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527069"/>
            <a:ext cx="9144000" cy="4056611"/>
          </a:xfrm>
        </p:spPr>
        <p:txBody>
          <a:bodyPr>
            <a:normAutofit/>
          </a:bodyPr>
          <a:lstStyle/>
          <a:p>
            <a:pPr algn="l"/>
            <a:r>
              <a:rPr lang="tr-TR" sz="2800" dirty="0"/>
              <a:t>Uluslararası altın standardının çöküşü, yüzyılın başında dünya ekonomisinin çözülmeye başlamasıyla uygarlığın tümünün otuzlu yıllarda geçirdiği dönüşüm arasındaki görünmez bağı oluşturuyordu </a:t>
            </a:r>
            <a:endParaRPr lang="tr-TR" sz="2800" dirty="0" smtClean="0"/>
          </a:p>
          <a:p>
            <a:pPr algn="l"/>
            <a:endParaRPr lang="tr-TR" sz="2800" dirty="0"/>
          </a:p>
          <a:p>
            <a:pPr algn="l"/>
            <a:r>
              <a:rPr lang="nn-NO" sz="2800" dirty="0" smtClean="0"/>
              <a:t>Buna </a:t>
            </a:r>
            <a:r>
              <a:rPr lang="nn-NO" sz="2800" dirty="0"/>
              <a:t>karşın, altın standardı geleneksel dünya ekonomisinin ayakta kalan tek </a:t>
            </a:r>
            <a:r>
              <a:rPr lang="nn-NO" sz="2800" dirty="0" smtClean="0"/>
              <a:t>dayanağıydı</a:t>
            </a:r>
            <a:r>
              <a:rPr lang="tr-TR" sz="2800" dirty="0" smtClean="0"/>
              <a:t> </a:t>
            </a:r>
          </a:p>
          <a:p>
            <a:pPr algn="l"/>
            <a:r>
              <a:rPr lang="tr-TR" sz="2800" dirty="0"/>
              <a:t>Felaket çöktüğü sırada </a:t>
            </a:r>
            <a:r>
              <a:rPr lang="tr-TR" sz="2800" dirty="0" smtClean="0"/>
              <a:t>bile piyasa </a:t>
            </a:r>
            <a:r>
              <a:rPr lang="tr-TR" sz="2800" dirty="0"/>
              <a:t>ekonomisinin iflasını hâlâ göremiyorlardı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857275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Hayali meta: para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Para, meta değildir; metaların dolaşımı için kullanılan araçtır.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Paranın meta halini alması, meta dolaşımı ilişkilerinde araç olarak kullanılan şeyin, bizzat meta üretimi ve dolaşımına hakim olması anlamına gelir.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Bunun nihai olarak varacağı yer ‘</a:t>
            </a:r>
            <a:r>
              <a:rPr lang="tr-TR" i="1" dirty="0" err="1" smtClean="0"/>
              <a:t>haute</a:t>
            </a:r>
            <a:r>
              <a:rPr lang="tr-TR" i="1" dirty="0" smtClean="0"/>
              <a:t> </a:t>
            </a:r>
            <a:r>
              <a:rPr lang="tr-TR" i="1" dirty="0" err="1" smtClean="0"/>
              <a:t>finance</a:t>
            </a:r>
            <a:r>
              <a:rPr lang="tr-TR" dirty="0" smtClean="0"/>
              <a:t>’ olgusudur. </a:t>
            </a:r>
          </a:p>
          <a:p>
            <a:pPr marL="0" indent="0">
              <a:buNone/>
            </a:pPr>
            <a:r>
              <a:rPr lang="tr-TR" dirty="0" smtClean="0"/>
              <a:t>Finansın bağımsız gücü, toplumu denetimi altına alması, toplumu tehdit etmektedir.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2713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Savaş ve bunalım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Birinci Dünya Savaşı ve savaş sonrası devrimleri hâlâ </a:t>
            </a:r>
            <a:r>
              <a:rPr lang="tr-TR" dirty="0" err="1"/>
              <a:t>ondokuzuncu</a:t>
            </a:r>
            <a:r>
              <a:rPr lang="tr-TR" dirty="0"/>
              <a:t> yüzyılın parçasıydılar.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1914-1918 </a:t>
            </a:r>
            <a:r>
              <a:rPr lang="tr-TR" dirty="0"/>
              <a:t>çatışması buhranın nedeni değildi, yalnızca buhranı </a:t>
            </a:r>
            <a:r>
              <a:rPr lang="tr-TR" dirty="0" smtClean="0"/>
              <a:t>çabuklaştırıp </a:t>
            </a:r>
            <a:r>
              <a:rPr lang="tr-TR" dirty="0"/>
              <a:t>boyutlarını ölçülemeyecek kadar </a:t>
            </a:r>
            <a:r>
              <a:rPr lang="tr-TR" dirty="0" smtClean="0"/>
              <a:t>büyüttü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Cenevre</a:t>
            </a:r>
            <a:r>
              <a:rPr lang="tr-TR" dirty="0"/>
              <a:t>, Milletler Cemiyeti (</a:t>
            </a:r>
            <a:r>
              <a:rPr lang="tr-TR" dirty="0" err="1"/>
              <a:t>League</a:t>
            </a:r>
            <a:r>
              <a:rPr lang="tr-TR" dirty="0"/>
              <a:t> of Nations) adı verilerek genişletilmiş ve geliştirilmiş yeni bir Avrupa Konseyi aracılığıyla böyle bir sistemin yeniden kurulması için başarısızca uğraştı.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311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Altın standardına duyulan ‘inanç’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Altın standardına duyulan inanç çağın imanını </a:t>
            </a:r>
            <a:r>
              <a:rPr lang="tr-TR" dirty="0" smtClean="0"/>
              <a:t>oluşturuyordu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A</a:t>
            </a:r>
            <a:r>
              <a:rPr lang="tr-TR" dirty="0" smtClean="0"/>
              <a:t>ltın </a:t>
            </a:r>
            <a:r>
              <a:rPr lang="tr-TR" dirty="0"/>
              <a:t>standardının uluslararası ekonomik sistemin işleyişi için gerekli olduğu fikri, bütün ülkelerin ve sınıfların, dini mezhepler ve sosyal felsefelerin tek uzlaşma noktasını </a:t>
            </a:r>
            <a:r>
              <a:rPr lang="tr-TR" dirty="0" smtClean="0"/>
              <a:t>oluşturuyordu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1893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Altın standardının çöküşü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A</a:t>
            </a:r>
            <a:r>
              <a:rPr lang="tr-TR" dirty="0" smtClean="0"/>
              <a:t>ltın </a:t>
            </a:r>
            <a:r>
              <a:rPr lang="tr-TR" dirty="0"/>
              <a:t>standardının çöküşünün, bu çöküşün neden olamayacağı kadar büyük bir olayın tarihini belirlemekten fazla bir şey yaptığı söylenemez. Dünyanın büyük bir bölümünde buhranın yanı sıra yer alan, </a:t>
            </a:r>
            <a:r>
              <a:rPr lang="tr-TR" dirty="0" err="1"/>
              <a:t>ondokuzuncu</a:t>
            </a:r>
            <a:r>
              <a:rPr lang="tr-TR" dirty="0"/>
              <a:t> yüzyıl toplumunun ulusal kurumlarının tam bir yıkımı gibi önemli bir olguydu.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5428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Piyasa sistemi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 smtClean="0"/>
              <a:t>Ekonomik </a:t>
            </a:r>
            <a:r>
              <a:rPr lang="tr-TR" dirty="0"/>
              <a:t>liberalizmin ütopik </a:t>
            </a:r>
            <a:r>
              <a:rPr lang="tr-TR" dirty="0" smtClean="0"/>
              <a:t>çabası; ya da kendi </a:t>
            </a:r>
            <a:r>
              <a:rPr lang="tr-TR" dirty="0"/>
              <a:t>kurallarına göre işleyen </a:t>
            </a:r>
            <a:r>
              <a:rPr lang="tr-TR" dirty="0" smtClean="0"/>
              <a:t>bir </a:t>
            </a:r>
            <a:r>
              <a:rPr lang="tr-TR" dirty="0"/>
              <a:t>piyasa sistemi kurma </a:t>
            </a:r>
            <a:r>
              <a:rPr lang="tr-TR" dirty="0" smtClean="0"/>
              <a:t>çabası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Ama </a:t>
            </a:r>
            <a:r>
              <a:rPr lang="tr-TR" dirty="0" err="1"/>
              <a:t>ondokuzuncu</a:t>
            </a:r>
            <a:r>
              <a:rPr lang="tr-TR" dirty="0"/>
              <a:t> yüzyıl uygarlığı, değişik ve belirgin bir biçimde ekonomikti, çünkü insan toplumlarının tarihinde çok ender olarak geçerli </a:t>
            </a:r>
            <a:r>
              <a:rPr lang="tr-TR" dirty="0" smtClean="0"/>
              <a:t>sayılan bir kural üzerine, yani </a:t>
            </a:r>
            <a:r>
              <a:rPr lang="tr-TR" dirty="0"/>
              <a:t>kişisel kazanç amacı üzerine kuruluydu.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Herkesin bildiği gibi, olgunlaşması, </a:t>
            </a:r>
            <a:r>
              <a:rPr lang="tr-TR" dirty="0" err="1"/>
              <a:t>ondokuzuncu</a:t>
            </a:r>
            <a:r>
              <a:rPr lang="tr-TR" dirty="0"/>
              <a:t> yüzyılın ilk yarısında, İngiltere’de, Sanayi Devrimi’nin dümen suyunda yer aldı. Kıta Avrupası’na ve Amerika’ya elli yıl kadar sonra ulaştı.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2758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Kıta Avrupası’nda çöken </a:t>
            </a:r>
            <a:r>
              <a:rPr lang="tr-TR" dirty="0" smtClean="0"/>
              <a:t>sistem </a:t>
            </a:r>
            <a:r>
              <a:rPr lang="tr-TR" dirty="0"/>
              <a:t>İngiltere’de incelenmeli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Piyasa toplumu İngiltere’de doğmuştu—ama zayıflığının yol açtığı en önemli trajik kargaşalıklar Kıta </a:t>
            </a:r>
            <a:r>
              <a:rPr lang="tr-TR" dirty="0" err="1"/>
              <a:t>Arvupası’ndaydı</a:t>
            </a:r>
            <a:r>
              <a:rPr lang="tr-TR" dirty="0"/>
              <a:t>. Alman faşizmini anlamak için, Ricardo </a:t>
            </a:r>
            <a:r>
              <a:rPr lang="tr-TR" dirty="0" err="1"/>
              <a:t>İngilteresi’ne</a:t>
            </a:r>
            <a:r>
              <a:rPr lang="tr-TR" dirty="0"/>
              <a:t> dönmemiz gerekiyor.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Ondokuzuncu yüzyılın, İngiltere’nin yüzyılı olduğunu söylemek abartma olmaz.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Sanayi Devrimi bir İngiliz olayıydı. Piyasa sistemi, serbest ticaret ve altın standardı da, İngiliz buluşları. Yirminci yüzyılda bu kurumlar her tarafta </a:t>
            </a:r>
            <a:r>
              <a:rPr lang="tr-TR" dirty="0" smtClean="0"/>
              <a:t>çöktüler.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9496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 ve çöküşü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Piyasa sistemi, toplumsal yapının kökten dönüşümünü gerektiriyordu.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Bu dönüşüm, toplumun farklı kurallar üzerinde varlığını sürdürmesi anlamına geliyordu: tarihte daha önce yaşanmamış bir ilke olarak «kişisel kazanç».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Kişisel kazanca dayalı bir sistemde ekonomi, topluma hakim olmaktaydı.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9543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Hayali metalar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Sistemin temeli, piyasa ilişkilerinin topluma hakim olmasıdır.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sistemin temeli, her şeyin meta haline gelmesini gerektiriyordu.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Öyle ki, «meta olarak üretilmeyen» şeyler dahi meta biçimini almaktaydı. Bu, toplumun temeline dinamit yerleştirmek gibiydi.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1740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Hayali meta: emek ve toprak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Emek ve toprak meta biçimini aldılar.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Bunlar, meta olarak üretilmeyen şeylerdir.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haliyle emek, bizzat insanı ve insan toplumun temsil etmektedir. Bizatihi insanın kendisinin bir meta biçimin alması, toplumu yıkar.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Toprak, insanın (toplumu) üzerinde var olduğu maddi dünyayı temsil eder. Toprağın parasal ilişkilere tabi kılınması, bu zemini tehdit etmektedir.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6747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555</Words>
  <Application>Microsoft Office PowerPoint</Application>
  <PresentationFormat>Geniş ekran</PresentationFormat>
  <Paragraphs>58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Altın standardının çöküşü ve piyasa sistemi</vt:lpstr>
      <vt:lpstr>Savaş ve bunalım</vt:lpstr>
      <vt:lpstr>Altın standardına duyulan ‘inanç’</vt:lpstr>
      <vt:lpstr>Altın standardının çöküşü</vt:lpstr>
      <vt:lpstr>Piyasa sistemi</vt:lpstr>
      <vt:lpstr>Kıta Avrupası’nda çöken sistem İngiltere’de incelenmeli </vt:lpstr>
      <vt:lpstr>Sistem ve çöküşü</vt:lpstr>
      <vt:lpstr>Hayali metalar</vt:lpstr>
      <vt:lpstr>Hayali meta: emek ve toprak</vt:lpstr>
      <vt:lpstr>Hayali meta: para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4</cp:revision>
  <dcterms:created xsi:type="dcterms:W3CDTF">2019-05-16T14:28:14Z</dcterms:created>
  <dcterms:modified xsi:type="dcterms:W3CDTF">2019-05-18T07:14:17Z</dcterms:modified>
</cp:coreProperties>
</file>