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9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78CAF-7FFE-43C8-965B-2497375B15A9}" type="datetimeFigureOut">
              <a:rPr lang="tr-TR" smtClean="0"/>
              <a:t>16.01.2018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28C50-DF9D-4DDB-AF50-26E8F80204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1780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5E363D-ABBF-4409-8F6F-A86F392B9050}" type="slidenum">
              <a:rPr lang="en-US" altLang="tr-TR"/>
              <a:pPr>
                <a:spcBef>
                  <a:spcPct val="0"/>
                </a:spcBef>
              </a:pPr>
              <a:t>20</a:t>
            </a:fld>
            <a:endParaRPr lang="en-US" altLang="tr-TR"/>
          </a:p>
        </p:txBody>
      </p:sp>
      <p:sp>
        <p:nvSpPr>
          <p:cNvPr id="5529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6B9D6A6-4CDA-4EA8-9F3D-1BD7E1B3A342}" type="slidenum">
              <a:rPr lang="en-US" altLang="tr-TR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en-US" altLang="tr-TR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08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8EA7F1-5624-4E46-9C9B-D72629B40A80}" type="slidenum">
              <a:rPr lang="en-US" altLang="tr-TR"/>
              <a:pPr>
                <a:spcBef>
                  <a:spcPct val="0"/>
                </a:spcBef>
              </a:pPr>
              <a:t>21</a:t>
            </a:fld>
            <a:endParaRPr lang="en-US" altLang="tr-TR"/>
          </a:p>
        </p:txBody>
      </p:sp>
      <p:sp>
        <p:nvSpPr>
          <p:cNvPr id="5734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D476234-E656-410E-A3FA-F1B5D49EBBBD}" type="slidenum">
              <a:rPr lang="en-US" altLang="tr-TR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en-US" altLang="tr-TR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079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BAF3EE-CAF1-423C-9A9A-F569E4AAF105}" type="slidenum">
              <a:rPr lang="en-US" altLang="tr-TR"/>
              <a:pPr>
                <a:spcBef>
                  <a:spcPct val="0"/>
                </a:spcBef>
              </a:pPr>
              <a:t>22</a:t>
            </a:fld>
            <a:endParaRPr lang="en-US" altLang="tr-TR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252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2382E5-44AC-4825-B15A-3E0C012F7C04}" type="slidenum">
              <a:rPr lang="en-US" altLang="tr-TR"/>
              <a:pPr>
                <a:spcBef>
                  <a:spcPct val="0"/>
                </a:spcBef>
              </a:pPr>
              <a:t>23</a:t>
            </a:fld>
            <a:endParaRPr lang="en-US" altLang="tr-TR"/>
          </a:p>
        </p:txBody>
      </p:sp>
      <p:sp>
        <p:nvSpPr>
          <p:cNvPr id="6144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47D6313-6620-401A-9475-4C93C2CB869F}" type="slidenum">
              <a:rPr lang="en-US" altLang="tr-TR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en-US" altLang="tr-TR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608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64F148-15E6-401B-89CA-23711899002B}" type="slidenum">
              <a:rPr lang="en-US" altLang="tr-TR"/>
              <a:pPr>
                <a:spcBef>
                  <a:spcPct val="0"/>
                </a:spcBef>
              </a:pPr>
              <a:t>24</a:t>
            </a:fld>
            <a:endParaRPr lang="en-US" altLang="tr-TR"/>
          </a:p>
        </p:txBody>
      </p:sp>
      <p:sp>
        <p:nvSpPr>
          <p:cNvPr id="6349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F4BC687-4D42-4626-A92E-AAD25ABBD1C4}" type="slidenum">
              <a:rPr lang="en-US" altLang="tr-TR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en-US" altLang="tr-TR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951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8B7A-181D-4EDC-ABD0-1E3602C63F45}" type="datetimeFigureOut">
              <a:rPr lang="tr-TR" smtClean="0"/>
              <a:t>16.01.2018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355D-AC25-4AA6-8D18-81A33E8F80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8672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8B7A-181D-4EDC-ABD0-1E3602C63F45}" type="datetimeFigureOut">
              <a:rPr lang="tr-TR" smtClean="0"/>
              <a:t>16.01.2018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355D-AC25-4AA6-8D18-81A33E8F80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4160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8B7A-181D-4EDC-ABD0-1E3602C63F45}" type="datetimeFigureOut">
              <a:rPr lang="tr-TR" smtClean="0"/>
              <a:t>16.01.2018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355D-AC25-4AA6-8D18-81A33E8F80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1825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Küçük Resim Yer Tutucusu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4FF00-557B-499F-8499-C292114F1C67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14420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8B7A-181D-4EDC-ABD0-1E3602C63F45}" type="datetimeFigureOut">
              <a:rPr lang="tr-TR" smtClean="0"/>
              <a:t>16.01.2018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355D-AC25-4AA6-8D18-81A33E8F80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014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8B7A-181D-4EDC-ABD0-1E3602C63F45}" type="datetimeFigureOut">
              <a:rPr lang="tr-TR" smtClean="0"/>
              <a:t>16.01.2018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355D-AC25-4AA6-8D18-81A33E8F80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996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8B7A-181D-4EDC-ABD0-1E3602C63F45}" type="datetimeFigureOut">
              <a:rPr lang="tr-TR" smtClean="0"/>
              <a:t>16.01.2018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355D-AC25-4AA6-8D18-81A33E8F80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212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8B7A-181D-4EDC-ABD0-1E3602C63F45}" type="datetimeFigureOut">
              <a:rPr lang="tr-TR" smtClean="0"/>
              <a:t>16.01.2018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355D-AC25-4AA6-8D18-81A33E8F80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099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8B7A-181D-4EDC-ABD0-1E3602C63F45}" type="datetimeFigureOut">
              <a:rPr lang="tr-TR" smtClean="0"/>
              <a:t>16.01.2018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355D-AC25-4AA6-8D18-81A33E8F80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7274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8B7A-181D-4EDC-ABD0-1E3602C63F45}" type="datetimeFigureOut">
              <a:rPr lang="tr-TR" smtClean="0"/>
              <a:t>16.01.2018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355D-AC25-4AA6-8D18-81A33E8F80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0017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8B7A-181D-4EDC-ABD0-1E3602C63F45}" type="datetimeFigureOut">
              <a:rPr lang="tr-TR" smtClean="0"/>
              <a:t>16.01.2018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355D-AC25-4AA6-8D18-81A33E8F80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6805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8B7A-181D-4EDC-ABD0-1E3602C63F45}" type="datetimeFigureOut">
              <a:rPr lang="tr-TR" smtClean="0"/>
              <a:t>16.01.2018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355D-AC25-4AA6-8D18-81A33E8F80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3619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F8B7A-181D-4EDC-ABD0-1E3602C63F45}" type="datetimeFigureOut">
              <a:rPr lang="tr-TR" smtClean="0"/>
              <a:t>16.01.2018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8355D-AC25-4AA6-8D18-81A33E8F80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745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web.cz/trailin/mursi/mursi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hyperlink" Target="http://www.overland.co.za/inspiration/photo.html" TargetMode="Externa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lfmoon.org/beauty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http://www.beykent.k12.tr/ilkedirne/07/anadolu/iyon/iyonyalilar.jpg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library.thinkquest.org/22866/English/Kaarten/Rmmpad8.htm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vrimianlamak.org/e/S&#246;zl&#252;k&#231;e:Gen_ak&#305;&#351;&#305;?useskin=evrimglossaryskin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evrimianlamak.org/evrimwiki/images/8/8c/Evrim101_22_1.gi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8213" y="620714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smtClean="0"/>
              <a:t>İnsanda Biyolojik Çeşitlilik</a:t>
            </a:r>
            <a:endParaRPr lang="en-US" altLang="tr-TR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11450" y="4581525"/>
            <a:ext cx="6400800" cy="15113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altLang="tr-TR" sz="2000" b="1"/>
              <a:t>PROF.DR.TİMUR GÜLTEKİN</a:t>
            </a:r>
          </a:p>
          <a:p>
            <a:pPr eaLnBrk="1" hangingPunct="1">
              <a:lnSpc>
                <a:spcPct val="80000"/>
              </a:lnSpc>
            </a:pPr>
            <a:endParaRPr lang="tr-TR" altLang="tr-TR" sz="2000" b="1"/>
          </a:p>
          <a:p>
            <a:pPr eaLnBrk="1" hangingPunct="1">
              <a:lnSpc>
                <a:spcPct val="80000"/>
              </a:lnSpc>
            </a:pPr>
            <a:r>
              <a:rPr lang="tr-TR" altLang="tr-TR" sz="2000"/>
              <a:t>ANKARA ÜNİVERSİTESİ, ANTROPOLOJİ BÖLÜMÜ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/>
              <a:t>EMAİL: tgultekin@ankara.edu.tr</a:t>
            </a:r>
            <a:endParaRPr lang="en-US" altLang="tr-TR" sz="2000"/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4727575" y="2492375"/>
          <a:ext cx="2051050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rawing" r:id="rId3" imgW="2895600" imgH="2895600" progId="Canvas.Drawing.X">
                  <p:embed/>
                </p:oleObj>
              </mc:Choice>
              <mc:Fallback>
                <p:oleObj name="Drawing" r:id="rId3" imgW="2895600" imgH="2895600" progId="Canvas.Drawing.X">
                  <p:embed/>
                  <p:pic>
                    <p:nvPicPr>
                      <p:cNvPr id="30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7575" y="2492375"/>
                        <a:ext cx="2051050" cy="179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796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4000"/>
              <a:t>İnsanları gruplara ayırabilir miyiz?</a:t>
            </a:r>
            <a:endParaRPr lang="en-US" altLang="tr-TR" sz="400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Ölçülebilen özellikler</a:t>
            </a:r>
          </a:p>
          <a:p>
            <a:pPr eaLnBrk="1" hangingPunct="1"/>
            <a:r>
              <a:rPr lang="tr-TR" altLang="tr-TR" smtClean="0"/>
              <a:t>Ölçülemeyen özellikler</a:t>
            </a:r>
          </a:p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286246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simpleanthropome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7086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98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4000">
                <a:solidFill>
                  <a:srgbClr val="CC3399"/>
                </a:solidFill>
              </a:rPr>
              <a:t>İNSANDA BİYOLOJİK ÇEŞİTLİLİK</a:t>
            </a:r>
            <a:endParaRPr lang="en-US" altLang="tr-TR" sz="4000">
              <a:solidFill>
                <a:srgbClr val="CC3399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Görülebilir Fiziksel Özellikler</a:t>
            </a:r>
            <a:endParaRPr lang="en-US" altLang="tr-TR" smtClean="0"/>
          </a:p>
          <a:p>
            <a:pPr lvl="1" eaLnBrk="1" hangingPunct="1"/>
            <a:r>
              <a:rPr lang="tr-TR" altLang="tr-TR" smtClean="0"/>
              <a:t>Saç</a:t>
            </a:r>
            <a:r>
              <a:rPr lang="en-US" altLang="tr-TR" smtClean="0"/>
              <a:t>, </a:t>
            </a:r>
            <a:r>
              <a:rPr lang="tr-TR" altLang="tr-TR" smtClean="0"/>
              <a:t>Deri ve göz rengi</a:t>
            </a:r>
            <a:endParaRPr lang="en-US" altLang="tr-TR" smtClean="0"/>
          </a:p>
          <a:p>
            <a:pPr lvl="1" eaLnBrk="1" hangingPunct="1"/>
            <a:r>
              <a:rPr lang="tr-TR" altLang="tr-TR" smtClean="0"/>
              <a:t>Boy uzunluğu, Ağırlık</a:t>
            </a:r>
            <a:endParaRPr lang="en-US" altLang="tr-TR" smtClean="0"/>
          </a:p>
          <a:p>
            <a:pPr eaLnBrk="1" hangingPunct="1"/>
            <a:r>
              <a:rPr lang="tr-TR" altLang="tr-TR" smtClean="0"/>
              <a:t>Spesifik bazı hastalıklara Dirençli olma</a:t>
            </a:r>
            <a:endParaRPr lang="en-US" altLang="tr-TR" smtClean="0"/>
          </a:p>
          <a:p>
            <a:pPr lvl="1" eaLnBrk="1" hangingPunct="1"/>
            <a:r>
              <a:rPr lang="en-US" altLang="tr-TR" smtClean="0"/>
              <a:t>Malaria—sickle-cell </a:t>
            </a:r>
            <a:r>
              <a:rPr lang="tr-TR" altLang="tr-TR" smtClean="0"/>
              <a:t>anemi</a:t>
            </a:r>
            <a:endParaRPr lang="en-US" altLang="tr-TR" smtClean="0"/>
          </a:p>
          <a:p>
            <a:pPr lvl="1" eaLnBrk="1" hangingPunct="1"/>
            <a:r>
              <a:rPr lang="tr-TR" altLang="tr-TR" smtClean="0"/>
              <a:t>Kanserler</a:t>
            </a:r>
            <a:r>
              <a:rPr lang="en-US" altLang="tr-TR" smtClean="0"/>
              <a:t>, HIV </a:t>
            </a:r>
          </a:p>
          <a:p>
            <a:pPr eaLnBrk="1" hangingPunct="1">
              <a:buFontTx/>
              <a:buNone/>
            </a:pPr>
            <a:endParaRPr lang="en-US" altLang="tr-TR" smtClean="0"/>
          </a:p>
          <a:p>
            <a:pPr eaLnBrk="1" hangingPunct="1">
              <a:buFontTx/>
              <a:buNone/>
            </a:pPr>
            <a:r>
              <a:rPr lang="tr-TR" altLang="tr-TR" smtClean="0"/>
              <a:t>BUNLARA GENETİK ETKİ NE KADAR</a:t>
            </a:r>
            <a:endParaRPr lang="en-US" altLang="tr-TR" smtClean="0"/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7824789" y="6381750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561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4"/>
          <p:cNvGraphicFramePr>
            <a:graphicFrameLocks noChangeAspect="1"/>
          </p:cNvGraphicFramePr>
          <p:nvPr/>
        </p:nvGraphicFramePr>
        <p:xfrm>
          <a:off x="3759200" y="1168401"/>
          <a:ext cx="46736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hart" r:id="rId3" imgW="6629522" imgH="6419820" progId="Excel.Chart.8">
                  <p:embed/>
                </p:oleObj>
              </mc:Choice>
              <mc:Fallback>
                <p:oleObj name="Chart" r:id="rId3" imgW="6629522" imgH="6419820" progId="Excel.Chart.8">
                  <p:embed/>
                  <p:pic>
                    <p:nvPicPr>
                      <p:cNvPr id="4608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9200" y="1168401"/>
                        <a:ext cx="4673600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824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Erkekler kadınlardan uzun mu</a:t>
            </a:r>
            <a:r>
              <a:rPr lang="en-GB" altLang="tr-TR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748000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1800"/>
              <a:t>Erkekler kadınlardan uzun mu</a:t>
            </a:r>
            <a:r>
              <a:rPr lang="en-GB" altLang="tr-TR" sz="1800"/>
              <a:t>?</a:t>
            </a:r>
          </a:p>
        </p:txBody>
      </p:sp>
      <p:pic>
        <p:nvPicPr>
          <p:cNvPr id="49155" name="Picture 3" descr="399px-Nicole_Kid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1295401"/>
            <a:ext cx="2466975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4" name="Picture 4" descr="391px-Tom_Cruise_1989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1320801"/>
            <a:ext cx="2386013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3657600" y="5257801"/>
            <a:ext cx="464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tr-TR" sz="1800"/>
              <a:t>1.79m				1.70m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5211764" y="-36513"/>
            <a:ext cx="20589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/>
              <a:t>CİNSİYET</a:t>
            </a:r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5092158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1000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0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2" grpId="0"/>
      <p:bldP spid="20480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2" name="Picture 4" descr="MCj023125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90600"/>
            <a:ext cx="6477000" cy="45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4440239" y="260350"/>
            <a:ext cx="3386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/>
              <a:t>KÜLTÜREL FARKLILIK</a:t>
            </a:r>
            <a:endParaRPr lang="en-US" altLang="tr-TR" sz="2400"/>
          </a:p>
        </p:txBody>
      </p:sp>
    </p:spTree>
    <p:extLst>
      <p:ext uri="{BB962C8B-B14F-4D97-AF65-F5344CB8AC3E}">
        <p14:creationId xmlns:p14="http://schemas.microsoft.com/office/powerpoint/2010/main" val="340531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6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ikdörtgen 1"/>
          <p:cNvSpPr>
            <a:spLocks noChangeArrowheads="1"/>
          </p:cNvSpPr>
          <p:nvPr/>
        </p:nvSpPr>
        <p:spPr bwMode="auto">
          <a:xfrm>
            <a:off x="1847850" y="549276"/>
            <a:ext cx="8351838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00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>
                <a:latin typeface="Gill Sans MT" panose="020B0502020104020203" pitchFamily="34" charset="0"/>
              </a:rPr>
              <a:t>KÜLTÜREL ÇEŞ</a:t>
            </a:r>
            <a:r>
              <a:rPr lang="tr-TR" altLang="tr-TR"/>
              <a:t>İ</a:t>
            </a:r>
            <a:r>
              <a:rPr lang="tr-TR" altLang="tr-TR">
                <a:latin typeface="Gill Sans MT" panose="020B0502020104020203" pitchFamily="34" charset="0"/>
              </a:rPr>
              <a:t>TL</a:t>
            </a:r>
            <a:r>
              <a:rPr lang="tr-TR" altLang="tr-TR"/>
              <a:t>İ</a:t>
            </a:r>
            <a:r>
              <a:rPr lang="tr-TR" altLang="tr-TR">
                <a:latin typeface="Gill Sans MT" panose="020B0502020104020203" pitchFamily="34" charset="0"/>
              </a:rPr>
              <a:t>L</a:t>
            </a:r>
            <a:r>
              <a:rPr lang="tr-TR" altLang="tr-TR"/>
              <a:t>İ</a:t>
            </a:r>
            <a:r>
              <a:rPr lang="tr-TR" altLang="tr-TR">
                <a:latin typeface="Gill Sans MT" panose="020B0502020104020203" pitchFamily="34" charset="0"/>
              </a:rPr>
              <a:t>K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>
                <a:latin typeface="Wingdings 2" panose="05020102010507070707" pitchFamily="18" charset="2"/>
              </a:rPr>
              <a:t></a:t>
            </a:r>
            <a:r>
              <a:rPr lang="tr-TR" altLang="tr-TR" sz="3600">
                <a:latin typeface="Gill Sans MT" panose="020B0502020104020203" pitchFamily="34" charset="0"/>
              </a:rPr>
              <a:t>Kültürel farklılıklar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3600">
                <a:latin typeface="Verdana" panose="020B0604030504040204" pitchFamily="34" charset="0"/>
              </a:rPr>
              <a:t>	1-</a:t>
            </a:r>
            <a:r>
              <a:rPr lang="tr-TR" altLang="tr-TR" sz="3600" b="1">
                <a:latin typeface="Gill Sans MT" panose="020B0502020104020203" pitchFamily="34" charset="0"/>
              </a:rPr>
              <a:t>Yaşam tarzı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3600">
                <a:latin typeface="Verdana" panose="020B0604030504040204" pitchFamily="34" charset="0"/>
              </a:rPr>
              <a:t>	2- </a:t>
            </a:r>
            <a:r>
              <a:rPr lang="tr-TR" altLang="tr-TR" sz="3600">
                <a:latin typeface="Gill Sans MT" panose="020B0502020104020203" pitchFamily="34" charset="0"/>
              </a:rPr>
              <a:t>“</a:t>
            </a:r>
            <a:r>
              <a:rPr lang="tr-TR" altLang="tr-TR" sz="3600" b="1">
                <a:latin typeface="Gill Sans MT" panose="020B0502020104020203" pitchFamily="34" charset="0"/>
              </a:rPr>
              <a:t>Kültür şoku</a:t>
            </a:r>
            <a:r>
              <a:rPr lang="tr-TR" altLang="tr-TR" sz="3600">
                <a:latin typeface="Gill Sans MT" panose="020B0502020104020203" pitchFamily="34" charset="0"/>
              </a:rPr>
              <a:t>”: alışık olunmayan yaşam biçimiyle karşılaşıldı</a:t>
            </a:r>
            <a:r>
              <a:rPr lang="tr-TR" altLang="tr-TR" sz="3600"/>
              <a:t>ğ</a:t>
            </a:r>
            <a:r>
              <a:rPr lang="tr-TR" altLang="tr-TR" sz="3600">
                <a:latin typeface="Gill Sans MT" panose="020B0502020104020203" pitchFamily="34" charset="0"/>
              </a:rPr>
              <a:t>ında görülen kişisel yönelim bozuklu</a:t>
            </a:r>
            <a:r>
              <a:rPr lang="tr-TR" altLang="tr-TR" sz="3600"/>
              <a:t>ğ</a:t>
            </a:r>
            <a:r>
              <a:rPr lang="tr-TR" altLang="tr-TR" sz="3600">
                <a:latin typeface="Gill Sans MT" panose="020B0502020104020203" pitchFamily="34" charset="0"/>
              </a:rPr>
              <a:t>u </a:t>
            </a:r>
          </a:p>
        </p:txBody>
      </p:sp>
    </p:spTree>
    <p:extLst>
      <p:ext uri="{BB962C8B-B14F-4D97-AF65-F5344CB8AC3E}">
        <p14:creationId xmlns:p14="http://schemas.microsoft.com/office/powerpoint/2010/main" val="330773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ikdörtgen 1"/>
          <p:cNvSpPr>
            <a:spLocks noChangeArrowheads="1"/>
          </p:cNvSpPr>
          <p:nvPr/>
        </p:nvSpPr>
        <p:spPr bwMode="auto">
          <a:xfrm>
            <a:off x="2279650" y="620714"/>
            <a:ext cx="7704138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90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900">
              <a:latin typeface="Gill Sans MT" panose="020B0502020104020203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3600" b="1">
                <a:latin typeface="Gill Sans MT" panose="020B0502020104020203" pitchFamily="34" charset="0"/>
              </a:rPr>
              <a:t>Etnik köken</a:t>
            </a:r>
            <a:r>
              <a:rPr lang="tr-TR" altLang="tr-TR" sz="3600">
                <a:latin typeface="Wingdings" panose="05000000000000000000" pitchFamily="2" charset="2"/>
              </a:rPr>
              <a:t> </a:t>
            </a:r>
            <a:r>
              <a:rPr lang="tr-TR" altLang="tr-TR" sz="3600">
                <a:latin typeface="Gill Sans MT" panose="020B0502020104020203" pitchFamily="34" charset="0"/>
              </a:rPr>
              <a:t>bir grup insan tarafından paylaşılan ortak kültürel mirasa (ortak atalar, dil, din, geleneksel sosyal uygulamalar) işaret eder. </a:t>
            </a:r>
          </a:p>
        </p:txBody>
      </p:sp>
    </p:spTree>
    <p:extLst>
      <p:ext uri="{BB962C8B-B14F-4D97-AF65-F5344CB8AC3E}">
        <p14:creationId xmlns:p14="http://schemas.microsoft.com/office/powerpoint/2010/main" val="710980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ikdörtgen 1"/>
          <p:cNvSpPr>
            <a:spLocks noChangeArrowheads="1"/>
          </p:cNvSpPr>
          <p:nvPr/>
        </p:nvSpPr>
        <p:spPr bwMode="auto">
          <a:xfrm>
            <a:off x="2279650" y="981075"/>
            <a:ext cx="7632700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90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900">
              <a:latin typeface="Gill Sans MT" panose="020B0502020104020203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3600" b="1">
                <a:latin typeface="Gill Sans MT" panose="020B0502020104020203" pitchFamily="34" charset="0"/>
              </a:rPr>
              <a:t>Etnik kimlik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3600">
                <a:latin typeface="Verdana" panose="020B0604030504040204" pitchFamily="34" charset="0"/>
              </a:rPr>
              <a:t>◦</a:t>
            </a:r>
            <a:r>
              <a:rPr lang="tr-TR" altLang="tr-TR" sz="3600">
                <a:latin typeface="Gill Sans MT" panose="020B0502020104020203" pitchFamily="34" charset="0"/>
              </a:rPr>
              <a:t>Benlik kavramının kişinin kendini belirli bir etnik grubun üyesi olarak özdeşleştirmesine dayanan yönüne işaret eder. </a:t>
            </a:r>
          </a:p>
        </p:txBody>
      </p:sp>
    </p:spTree>
    <p:extLst>
      <p:ext uri="{BB962C8B-B14F-4D97-AF65-F5344CB8AC3E}">
        <p14:creationId xmlns:p14="http://schemas.microsoft.com/office/powerpoint/2010/main" val="1737593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4000">
                <a:solidFill>
                  <a:srgbClr val="CC3399"/>
                </a:solidFill>
              </a:rPr>
              <a:t>İNSANDA BİYOLOJİK ÇEŞİTLİLİK</a:t>
            </a:r>
            <a:br>
              <a:rPr lang="tr-TR" altLang="tr-TR" sz="4000">
                <a:solidFill>
                  <a:srgbClr val="CC3399"/>
                </a:solidFill>
              </a:rPr>
            </a:br>
            <a:r>
              <a:rPr lang="tr-TR" altLang="tr-TR" sz="4000">
                <a:solidFill>
                  <a:srgbClr val="CC3399"/>
                </a:solidFill>
              </a:rPr>
              <a:t> </a:t>
            </a:r>
            <a:r>
              <a:rPr lang="tr-TR" altLang="tr-TR" sz="4000"/>
              <a:t>DEĞİŞİMİN DÖRT ATLISI</a:t>
            </a:r>
            <a:endParaRPr lang="en-US" altLang="tr-TR" sz="40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1" y="1600201"/>
            <a:ext cx="4284663" cy="4525963"/>
          </a:xfrm>
        </p:spPr>
        <p:txBody>
          <a:bodyPr/>
          <a:lstStyle/>
          <a:p>
            <a:pPr eaLnBrk="1" hangingPunct="1"/>
            <a:r>
              <a:rPr lang="tr-TR" altLang="tr-TR" sz="2400"/>
              <a:t>MUTASYON</a:t>
            </a:r>
          </a:p>
          <a:p>
            <a:pPr eaLnBrk="1" hangingPunct="1"/>
            <a:r>
              <a:rPr lang="tr-TR" altLang="tr-TR" sz="2400"/>
              <a:t>GÖÇ</a:t>
            </a:r>
          </a:p>
          <a:p>
            <a:pPr eaLnBrk="1" hangingPunct="1"/>
            <a:r>
              <a:rPr lang="tr-TR" altLang="tr-TR" sz="2400"/>
              <a:t>GENETİK SÜRÜKLENME</a:t>
            </a:r>
          </a:p>
          <a:p>
            <a:pPr eaLnBrk="1" hangingPunct="1"/>
            <a:r>
              <a:rPr lang="tr-TR" altLang="tr-TR" sz="2400"/>
              <a:t>DOĞAL SEÇİLİM</a:t>
            </a:r>
            <a:endParaRPr lang="en-US" altLang="tr-TR" sz="2400"/>
          </a:p>
        </p:txBody>
      </p:sp>
      <p:pic>
        <p:nvPicPr>
          <p:cNvPr id="34820" name="Picture 4" descr="The image “http://anthro.palomar.edu/adapt/images/skin_color_range.jpg” cannot be displayed, because it contains error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57564"/>
            <a:ext cx="914400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34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4" y="1412876"/>
            <a:ext cx="7589837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4" descr="The image “http://www.overland.co.za/inspiration/images/fff%2018ethmursi1.jpg” cannot be displayed, because it contains errors.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4" y="1412876"/>
            <a:ext cx="3595687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4275139" y="207963"/>
            <a:ext cx="3976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b="1">
                <a:solidFill>
                  <a:srgbClr val="CC3399"/>
                </a:solidFill>
              </a:rPr>
              <a:t>GENETİK VEYA KÜLTÜR?</a:t>
            </a:r>
            <a:endParaRPr lang="en-US" altLang="tr-TR" sz="2400" b="1">
              <a:solidFill>
                <a:srgbClr val="CC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655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3" descr="04_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3988"/>
            <a:ext cx="4470400" cy="617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5545138" y="6442076"/>
            <a:ext cx="8445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chemeClr val="hlink"/>
              </a:buClr>
              <a:buFontTx/>
              <a:buNone/>
            </a:pPr>
            <a:r>
              <a:rPr kumimoji="1" lang="tr-TR" altLang="tr-TR" sz="1800" b="1">
                <a:solidFill>
                  <a:schemeClr val="tx2"/>
                </a:solidFill>
              </a:rPr>
              <a:t>CHAD</a:t>
            </a:r>
            <a:endParaRPr kumimoji="1" lang="en-US" altLang="tr-TR" sz="1800" b="1"/>
          </a:p>
        </p:txBody>
      </p:sp>
    </p:spTree>
    <p:extLst>
      <p:ext uri="{BB962C8B-B14F-4D97-AF65-F5344CB8AC3E}">
        <p14:creationId xmlns:p14="http://schemas.microsoft.com/office/powerpoint/2010/main" val="1835728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bone_structure_fo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981076"/>
            <a:ext cx="7848600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011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3" descr="04_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4" y="79376"/>
            <a:ext cx="6796087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717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skul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1943100"/>
            <a:ext cx="59055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225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981076"/>
            <a:ext cx="6337300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5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706438"/>
          </a:xfrm>
        </p:spPr>
        <p:txBody>
          <a:bodyPr/>
          <a:lstStyle/>
          <a:p>
            <a:pPr eaLnBrk="1" hangingPunct="1"/>
            <a:r>
              <a:rPr lang="tr-TR" altLang="tr-TR" sz="4000">
                <a:solidFill>
                  <a:srgbClr val="CC3399"/>
                </a:solidFill>
              </a:rPr>
              <a:t>KUNDAK-BAŞBAĞLAMA</a:t>
            </a:r>
            <a:endParaRPr lang="en-US" altLang="tr-TR" sz="4000">
              <a:solidFill>
                <a:srgbClr val="CC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9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4000">
                <a:solidFill>
                  <a:srgbClr val="CC3399"/>
                </a:solidFill>
              </a:rPr>
              <a:t>GENETİKLE TARİHE IŞIK TUTMAK</a:t>
            </a:r>
            <a:endParaRPr lang="en-US" altLang="tr-TR" sz="4000">
              <a:solidFill>
                <a:srgbClr val="CC3399"/>
              </a:solidFill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tr-TR" altLang="tr-TR" smtClean="0">
                <a:solidFill>
                  <a:schemeClr val="hlink"/>
                </a:solidFill>
              </a:rPr>
              <a:t>TÜRKLER KİM VE NEREDEN GELMİŞLERDİR?</a:t>
            </a:r>
          </a:p>
          <a:p>
            <a:pPr eaLnBrk="1" hangingPunct="1"/>
            <a:r>
              <a:rPr lang="en-US" altLang="tr-TR" smtClean="0"/>
              <a:t>Doğu Batı arasında Tarihi köprü mü?</a:t>
            </a:r>
            <a:endParaRPr lang="tr-TR" altLang="tr-TR" smtClean="0"/>
          </a:p>
          <a:p>
            <a:pPr eaLnBrk="1" hangingPunct="1"/>
            <a:r>
              <a:rPr lang="tr-TR" altLang="tr-TR" smtClean="0"/>
              <a:t>Uygarlıkların Beşiği mi?</a:t>
            </a:r>
            <a:endParaRPr lang="en-US" altLang="tr-TR" smtClean="0"/>
          </a:p>
          <a:p>
            <a:pPr eaLnBrk="1" hangingPunct="1"/>
            <a:r>
              <a:rPr lang="en-US" altLang="tr-TR" smtClean="0"/>
              <a:t>Asyalı mı, Avrupalı mı, Anadolulu mu?</a:t>
            </a:r>
          </a:p>
          <a:p>
            <a:pPr eaLnBrk="1" hangingPunct="1"/>
            <a:r>
              <a:rPr lang="en-US" altLang="tr-TR" smtClean="0"/>
              <a:t>Göçebe mi, köylü mü, kentli mi?</a:t>
            </a:r>
          </a:p>
          <a:p>
            <a:pPr eaLnBrk="1" hangingPunct="1"/>
            <a:r>
              <a:rPr lang="en-US" altLang="tr-TR" smtClean="0"/>
              <a:t>Bizanslı mı? Osmanlı mı?</a:t>
            </a:r>
          </a:p>
        </p:txBody>
      </p:sp>
    </p:spTree>
    <p:extLst>
      <p:ext uri="{BB962C8B-B14F-4D97-AF65-F5344CB8AC3E}">
        <p14:creationId xmlns:p14="http://schemas.microsoft.com/office/powerpoint/2010/main" val="427994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0" y="3829050"/>
            <a:ext cx="4038600" cy="3028950"/>
          </a:xfrm>
          <a:noFill/>
        </p:spPr>
      </p:pic>
      <p:pic>
        <p:nvPicPr>
          <p:cNvPr id="66563" name="Picture 5" descr="Untitled-1 cop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0" y="1773239"/>
            <a:ext cx="4895850" cy="1736725"/>
          </a:xfrm>
          <a:noFill/>
        </p:spPr>
      </p:pic>
      <p:sp>
        <p:nvSpPr>
          <p:cNvPr id="66564" name="Line 6"/>
          <p:cNvSpPr>
            <a:spLocks noChangeShapeType="1"/>
          </p:cNvSpPr>
          <p:nvPr/>
        </p:nvSpPr>
        <p:spPr bwMode="auto">
          <a:xfrm>
            <a:off x="3503614" y="2492376"/>
            <a:ext cx="287337" cy="1223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656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4000">
                <a:solidFill>
                  <a:srgbClr val="CC3399"/>
                </a:solidFill>
              </a:rPr>
              <a:t>ANADOLUDA İNSANA AİT İLK İZLER</a:t>
            </a:r>
            <a:endParaRPr lang="en-US" altLang="tr-TR" sz="4000">
              <a:solidFill>
                <a:srgbClr val="CC3399"/>
              </a:solidFill>
            </a:endParaRPr>
          </a:p>
        </p:txBody>
      </p:sp>
      <p:sp>
        <p:nvSpPr>
          <p:cNvPr id="66566" name="Text Box 8"/>
          <p:cNvSpPr txBox="1">
            <a:spLocks noChangeArrowheads="1"/>
          </p:cNvSpPr>
          <p:nvPr/>
        </p:nvSpPr>
        <p:spPr bwMode="auto">
          <a:xfrm>
            <a:off x="7104063" y="2492375"/>
            <a:ext cx="3040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/>
              <a:t>1.200.000 YILLIK ALETLER</a:t>
            </a:r>
            <a:endParaRPr lang="en-US" altLang="tr-TR" sz="1800"/>
          </a:p>
        </p:txBody>
      </p:sp>
    </p:spTree>
    <p:extLst>
      <p:ext uri="{BB962C8B-B14F-4D97-AF65-F5344CB8AC3E}">
        <p14:creationId xmlns:p14="http://schemas.microsoft.com/office/powerpoint/2010/main" val="41827795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z="4000">
                <a:solidFill>
                  <a:srgbClr val="CC3399"/>
                </a:solidFill>
              </a:rPr>
              <a:t>Türkiye'de bulunan ilk </a:t>
            </a:r>
            <a:r>
              <a:rPr lang="tr-TR" altLang="tr-TR" sz="4000">
                <a:solidFill>
                  <a:srgbClr val="CC3399"/>
                </a:solidFill>
              </a:rPr>
              <a:t>1.200.0</a:t>
            </a:r>
            <a:r>
              <a:rPr lang="en-US" altLang="tr-TR" sz="4000">
                <a:solidFill>
                  <a:srgbClr val="CC3399"/>
                </a:solidFill>
              </a:rPr>
              <a:t>00 bin yıllık </a:t>
            </a:r>
            <a:r>
              <a:rPr lang="tr-TR" altLang="tr-TR" sz="4000">
                <a:solidFill>
                  <a:srgbClr val="CC3399"/>
                </a:solidFill>
              </a:rPr>
              <a:t>H</a:t>
            </a:r>
            <a:r>
              <a:rPr lang="en-US" altLang="tr-TR" sz="4000">
                <a:solidFill>
                  <a:srgbClr val="CC3399"/>
                </a:solidFill>
              </a:rPr>
              <a:t>omo ere</a:t>
            </a:r>
            <a:r>
              <a:rPr lang="tr-TR" altLang="tr-TR" sz="4000">
                <a:solidFill>
                  <a:srgbClr val="CC3399"/>
                </a:solidFill>
              </a:rPr>
              <a:t>k</a:t>
            </a:r>
            <a:r>
              <a:rPr lang="en-US" altLang="tr-TR" sz="4000">
                <a:solidFill>
                  <a:srgbClr val="CC3399"/>
                </a:solidFill>
              </a:rPr>
              <a:t>tus fosili</a:t>
            </a:r>
            <a:r>
              <a:rPr lang="en-US" altLang="tr-TR" sz="4000"/>
              <a:t> </a:t>
            </a:r>
          </a:p>
        </p:txBody>
      </p:sp>
      <p:pic>
        <p:nvPicPr>
          <p:cNvPr id="67587" name="Picture 5" descr="Homo Erect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2060576"/>
            <a:ext cx="63373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7842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3350"/>
            <a:ext cx="9144000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548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Mu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196975"/>
            <a:ext cx="4535488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MUTASYON</a:t>
            </a:r>
            <a:endParaRPr lang="en-US" altLang="tr-TR" smtClean="0"/>
          </a:p>
        </p:txBody>
      </p:sp>
      <p:pic>
        <p:nvPicPr>
          <p:cNvPr id="35844" name="Picture 8" descr="Substit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8" y="1484313"/>
            <a:ext cx="895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10" descr="inser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6" y="2636838"/>
            <a:ext cx="13049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2" descr="dele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8" y="3933825"/>
            <a:ext cx="8763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4" descr="frameshif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9" y="5084764"/>
            <a:ext cx="13049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Text Box 15"/>
          <p:cNvSpPr txBox="1">
            <a:spLocks noChangeArrowheads="1"/>
          </p:cNvSpPr>
          <p:nvPr/>
        </p:nvSpPr>
        <p:spPr bwMode="auto">
          <a:xfrm>
            <a:off x="1631951" y="6035676"/>
            <a:ext cx="56927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-   Mutasyon, yaşamın kalıtsal malzemesi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olan DNA’da meydana gelen bir değişimdir. </a:t>
            </a:r>
          </a:p>
        </p:txBody>
      </p:sp>
      <p:sp>
        <p:nvSpPr>
          <p:cNvPr id="35849" name="Rectangle 16"/>
          <p:cNvSpPr>
            <a:spLocks noChangeArrowheads="1"/>
          </p:cNvSpPr>
          <p:nvPr/>
        </p:nvSpPr>
        <p:spPr bwMode="auto">
          <a:xfrm>
            <a:off x="1774826" y="5084763"/>
            <a:ext cx="3338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- Mutasyonlar rastgeledir </a:t>
            </a:r>
          </a:p>
        </p:txBody>
      </p:sp>
      <p:sp>
        <p:nvSpPr>
          <p:cNvPr id="35850" name="Rectangle 17"/>
          <p:cNvSpPr>
            <a:spLocks noChangeArrowheads="1"/>
          </p:cNvSpPr>
          <p:nvPr/>
        </p:nvSpPr>
        <p:spPr bwMode="auto">
          <a:xfrm>
            <a:off x="1703389" y="5516563"/>
            <a:ext cx="4537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-  Her mutasyon evrime yol açmaz </a:t>
            </a:r>
          </a:p>
        </p:txBody>
      </p:sp>
    </p:spTree>
    <p:extLst>
      <p:ext uri="{BB962C8B-B14F-4D97-AF65-F5344CB8AC3E}">
        <p14:creationId xmlns:p14="http://schemas.microsoft.com/office/powerpoint/2010/main" val="400261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476250"/>
            <a:ext cx="698341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Text Box 5"/>
          <p:cNvSpPr txBox="1">
            <a:spLocks noChangeArrowheads="1"/>
          </p:cNvSpPr>
          <p:nvPr/>
        </p:nvSpPr>
        <p:spPr bwMode="auto">
          <a:xfrm rot="10800000" flipV="1">
            <a:off x="8542339" y="6307138"/>
            <a:ext cx="1914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tr-TR" sz="1600">
                <a:latin typeface="Times" panose="02020603050405020304" pitchFamily="18" charset="0"/>
              </a:rPr>
              <a:t>Semino et al. (2004)</a:t>
            </a:r>
          </a:p>
        </p:txBody>
      </p:sp>
    </p:spTree>
    <p:extLst>
      <p:ext uri="{BB962C8B-B14F-4D97-AF65-F5344CB8AC3E}">
        <p14:creationId xmlns:p14="http://schemas.microsoft.com/office/powerpoint/2010/main" val="7336433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6527800" y="3644900"/>
            <a:ext cx="3816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FRİGYA UYGARLIĞI </a:t>
            </a:r>
            <a:r>
              <a:rPr lang="tr-TR" altLang="tr-TR" sz="1400" b="1">
                <a:latin typeface="Times New Roman" panose="02020603050405020304" pitchFamily="18" charset="0"/>
                <a:cs typeface="Arial" panose="020B0604020202020204" pitchFamily="34" charset="0"/>
              </a:rPr>
              <a:t> (M.Ö. 750- 600 BC)</a:t>
            </a:r>
            <a:r>
              <a:rPr lang="tr-TR" altLang="tr-TR" sz="140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1524001" y="441895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1849439" y="260350"/>
            <a:ext cx="3959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HİTİTLER</a:t>
            </a:r>
            <a:r>
              <a:rPr lang="tr-TR" altLang="tr-TR" sz="1400" b="1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altLang="tr-TR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(M.Ö. 2000- 1200)</a:t>
            </a:r>
            <a:endParaRPr lang="tr-TR" altLang="tr-TR" sz="1400" b="1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1524001" y="495711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7248526" y="260350"/>
            <a:ext cx="3095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LİDYA </a:t>
            </a:r>
            <a:r>
              <a:rPr lang="tr-TR" altLang="tr-TR" sz="1400" b="1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altLang="tr-TR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(M.Ö. </a:t>
            </a:r>
            <a:r>
              <a:rPr lang="tr-TR" altLang="tr-TR" sz="1400" b="1">
                <a:latin typeface="Times New Roman" panose="02020603050405020304" pitchFamily="18" charset="0"/>
                <a:cs typeface="Arial" panose="020B0604020202020204" pitchFamily="34" charset="0"/>
              </a:rPr>
              <a:t>2000</a:t>
            </a:r>
            <a:r>
              <a:rPr lang="tr-TR" altLang="tr-TR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- 547)</a:t>
            </a:r>
            <a:endParaRPr lang="tr-TR" altLang="tr-TR" sz="1400" b="1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1992313" y="3644900"/>
            <a:ext cx="3816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İYONYALILAR</a:t>
            </a:r>
            <a:r>
              <a:rPr lang="tr-TR" altLang="tr-TR" sz="1400" b="1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altLang="tr-TR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(M.Ö. 1200- 650-546)</a:t>
            </a:r>
            <a:endParaRPr lang="tr-TR" altLang="tr-TR" sz="1400" b="1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0664" name="Picture 8" descr="http://www.beykent.k12.tr/ilkedirne/07/anadolu/iyon/iyonyalilar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4005264"/>
            <a:ext cx="3960813" cy="271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5" name="Picture 9" descr="hittite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692150"/>
            <a:ext cx="396081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6" name="Picture 10" descr="phryg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1" y="4005263"/>
            <a:ext cx="417671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7" name="Picture 11" descr="lyd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1" y="692150"/>
            <a:ext cx="417671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390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4079875" y="792163"/>
            <a:ext cx="4103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URARTULAR </a:t>
            </a:r>
            <a:r>
              <a:rPr lang="tr-TR" altLang="tr-TR" sz="1600" b="1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altLang="tr-TR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altLang="tr-TR" sz="1600">
                <a:latin typeface="Times New Roman" panose="02020603050405020304" pitchFamily="18" charset="0"/>
                <a:cs typeface="Times New Roman" panose="02020603050405020304" pitchFamily="18" charset="0"/>
              </a:rPr>
              <a:t>M.Ö 900-600</a:t>
            </a:r>
            <a:r>
              <a:rPr lang="tr-TR" altLang="tr-TR" sz="12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tr-TR" altLang="tr-TR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1524001" y="505236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1684" name="Picture 4" descr="urar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212851"/>
            <a:ext cx="835342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6354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persia_shephe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620714"/>
            <a:ext cx="8640763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4727576" y="115888"/>
            <a:ext cx="3313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>
                <a:cs typeface="Arial" panose="020B0604020202020204" pitchFamily="34" charset="0"/>
              </a:rPr>
              <a:t>Pers İmparatorluğu </a:t>
            </a:r>
          </a:p>
        </p:txBody>
      </p:sp>
    </p:spTree>
    <p:extLst>
      <p:ext uri="{BB962C8B-B14F-4D97-AF65-F5344CB8AC3E}">
        <p14:creationId xmlns:p14="http://schemas.microsoft.com/office/powerpoint/2010/main" val="36892012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altLang="tr-TR" smtClean="0">
                <a:solidFill>
                  <a:srgbClr val="CC3399"/>
                </a:solidFill>
              </a:rPr>
              <a:t>Roma İmparatorluğu</a:t>
            </a:r>
          </a:p>
        </p:txBody>
      </p:sp>
      <p:pic>
        <p:nvPicPr>
          <p:cNvPr id="73731" name="Picture 5" descr="Rmmpad8">
            <a:hlinkClick r:id="rId2" tooltip="To the map of the Roman empire in 8 A.D.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15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GÖÇ</a:t>
            </a:r>
            <a:endParaRPr lang="en-US" altLang="tr-TR" smtClean="0"/>
          </a:p>
        </p:txBody>
      </p:sp>
      <p:pic>
        <p:nvPicPr>
          <p:cNvPr id="36867" name="Picture 5" descr="Mig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1957389"/>
            <a:ext cx="6337300" cy="305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6"/>
          <p:cNvSpPr>
            <a:spLocks noChangeArrowheads="1"/>
          </p:cNvSpPr>
          <p:nvPr/>
        </p:nvSpPr>
        <p:spPr bwMode="auto">
          <a:xfrm>
            <a:off x="2208213" y="5585253"/>
            <a:ext cx="60298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Genlerin bir popülasyondan diğerine her türlü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hareketi </a:t>
            </a:r>
            <a:r>
              <a:rPr lang="tr-TR" altLang="tr-TR" sz="2400">
                <a:latin typeface="Times New Roman" panose="02020603050405020304" pitchFamily="18" charset="0"/>
                <a:hlinkClick r:id="rId3"/>
              </a:rPr>
              <a:t>gen akışı</a:t>
            </a:r>
            <a:r>
              <a:rPr lang="tr-TR" altLang="tr-TR" sz="2400">
                <a:latin typeface="Times New Roman" panose="02020603050405020304" pitchFamily="18" charset="0"/>
              </a:rPr>
              <a:t> ya da göç olarak adlandırılır. </a:t>
            </a:r>
          </a:p>
        </p:txBody>
      </p:sp>
    </p:spTree>
    <p:extLst>
      <p:ext uri="{BB962C8B-B14F-4D97-AF65-F5344CB8AC3E}">
        <p14:creationId xmlns:p14="http://schemas.microsoft.com/office/powerpoint/2010/main" val="29176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eaLnBrk="1" hangingPunct="1"/>
            <a:r>
              <a:rPr lang="tr-TR" altLang="tr-TR" smtClean="0"/>
              <a:t>GENETİK KAYMA</a:t>
            </a:r>
            <a:endParaRPr lang="en-US" altLang="tr-TR" smtClean="0"/>
          </a:p>
        </p:txBody>
      </p:sp>
      <p:pic>
        <p:nvPicPr>
          <p:cNvPr id="37891" name="Picture 5" descr="Genetic dri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908051"/>
            <a:ext cx="7777162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6"/>
          <p:cNvSpPr>
            <a:spLocks noChangeArrowheads="1"/>
          </p:cNvSpPr>
          <p:nvPr/>
        </p:nvSpPr>
        <p:spPr bwMode="auto">
          <a:xfrm>
            <a:off x="2279650" y="4216828"/>
            <a:ext cx="71897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- Genetik sürüklenme sonucu küçük popülasyonlar,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genetik çeşitliliklerini büyük çapta kaybedebilirler. </a:t>
            </a:r>
          </a:p>
        </p:txBody>
      </p:sp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2160588" y="4929654"/>
            <a:ext cx="850741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-  Genetik çeşitliliğin azalması sonucu bir popülasyon,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(iklim ya da yaşam kaynaklarının değişimi gibi) yeni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seçilim baskıları karşısında uyarlanma yeteneğini yitirebilir.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Çünkü doğal seçilimin malzemesi olan genetik çeşitlilik sürüklenme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 sonucu çoktan yok olmuştur. </a:t>
            </a:r>
          </a:p>
        </p:txBody>
      </p:sp>
    </p:spTree>
    <p:extLst>
      <p:ext uri="{BB962C8B-B14F-4D97-AF65-F5344CB8AC3E}">
        <p14:creationId xmlns:p14="http://schemas.microsoft.com/office/powerpoint/2010/main" val="339751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DOĞAL SEÇİLİM</a:t>
            </a:r>
            <a:endParaRPr lang="en-US" altLang="tr-TR" smtClean="0"/>
          </a:p>
        </p:txBody>
      </p:sp>
      <p:pic>
        <p:nvPicPr>
          <p:cNvPr id="38915" name="Picture 5" descr="Natural Sel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658939"/>
            <a:ext cx="7848600" cy="42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11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GENETİK ÇEŞİTLİLİK</a:t>
            </a:r>
            <a:endParaRPr lang="en-US" altLang="tr-TR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MUTASYON</a:t>
            </a:r>
          </a:p>
          <a:p>
            <a:pPr eaLnBrk="1" hangingPunct="1"/>
            <a:r>
              <a:rPr lang="tr-TR" altLang="tr-TR" smtClean="0"/>
              <a:t>GEN AKIŞI</a:t>
            </a:r>
          </a:p>
          <a:p>
            <a:pPr eaLnBrk="1" hangingPunct="1"/>
            <a:r>
              <a:rPr lang="tr-TR" altLang="tr-TR" smtClean="0"/>
              <a:t>EŞEYLİ ÜREME</a:t>
            </a:r>
            <a:endParaRPr lang="en-US" altLang="tr-TR" smtClean="0"/>
          </a:p>
        </p:txBody>
      </p:sp>
      <p:pic>
        <p:nvPicPr>
          <p:cNvPr id="39940" name="Picture 4" descr="Resim:Evrim101 22 1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41664"/>
            <a:ext cx="3455988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Line 5"/>
          <p:cNvSpPr>
            <a:spLocks noChangeShapeType="1"/>
          </p:cNvSpPr>
          <p:nvPr/>
        </p:nvSpPr>
        <p:spPr bwMode="auto">
          <a:xfrm>
            <a:off x="5664200" y="3500438"/>
            <a:ext cx="431800" cy="360362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953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tr-TR" altLang="tr-TR" sz="2400"/>
              <a:t>Kalabalıktaki insanlara bakalım</a:t>
            </a:r>
            <a:endParaRPr lang="en-GB" altLang="tr-TR" sz="2400"/>
          </a:p>
          <a:p>
            <a:pPr eaLnBrk="1" hangingPunct="1"/>
            <a:r>
              <a:rPr lang="tr-TR" altLang="tr-TR" sz="2400"/>
              <a:t>Hepsi fiziksel görünüş,yaş, vücut oranları ve benzeri açılardan birbirlerinden farklıdırlar</a:t>
            </a:r>
            <a:r>
              <a:rPr lang="en-GB" altLang="tr-TR" sz="2400"/>
              <a:t>.</a:t>
            </a:r>
          </a:p>
          <a:p>
            <a:pPr eaLnBrk="1" hangingPunct="1"/>
            <a:r>
              <a:rPr lang="tr-TR" altLang="tr-TR" sz="2400"/>
              <a:t>Hatta davranışsal olarak da birbirlerinden farklıdırlar</a:t>
            </a:r>
          </a:p>
          <a:p>
            <a:pPr eaLnBrk="1" hangingPunct="1">
              <a:buFontTx/>
              <a:buNone/>
            </a:pPr>
            <a:endParaRPr lang="en-GB" altLang="tr-TR" sz="2400"/>
          </a:p>
        </p:txBody>
      </p:sp>
      <p:pic>
        <p:nvPicPr>
          <p:cNvPr id="40963" name="Picture 4" descr="800px-Crowd_Tokyo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557339"/>
            <a:ext cx="4495800" cy="3805237"/>
          </a:xfrm>
        </p:spPr>
      </p:pic>
    </p:spTree>
    <p:extLst>
      <p:ext uri="{BB962C8B-B14F-4D97-AF65-F5344CB8AC3E}">
        <p14:creationId xmlns:p14="http://schemas.microsoft.com/office/powerpoint/2010/main" val="30339051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4000"/>
              <a:t>Bu varyasyon sadece insanla sınırlı değildir</a:t>
            </a:r>
            <a:endParaRPr lang="en-GB" altLang="tr-TR" sz="4000"/>
          </a:p>
        </p:txBody>
      </p:sp>
      <p:pic>
        <p:nvPicPr>
          <p:cNvPr id="41987" name="Picture 3" descr="554px-Daffod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4" y="1600200"/>
            <a:ext cx="190023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 descr="800px-Himalaya_annotat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733800"/>
            <a:ext cx="31242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 descr="800px-KrugerGrazingZebr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7338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 descr="800px-Patates_%C3%A0_l%27ea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00200"/>
            <a:ext cx="31242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169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382</Words>
  <Application>Microsoft Office PowerPoint</Application>
  <PresentationFormat>Geniş ekran</PresentationFormat>
  <Paragraphs>94</Paragraphs>
  <Slides>34</Slides>
  <Notes>5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2</vt:i4>
      </vt:variant>
      <vt:variant>
        <vt:lpstr>Slayt Başlıkları</vt:lpstr>
      </vt:variant>
      <vt:variant>
        <vt:i4>34</vt:i4>
      </vt:variant>
    </vt:vector>
  </HeadingPairs>
  <TitlesOfParts>
    <vt:vector size="46" baseType="lpstr">
      <vt:lpstr>Arial</vt:lpstr>
      <vt:lpstr>Calibri</vt:lpstr>
      <vt:lpstr>Calibri Light</vt:lpstr>
      <vt:lpstr>Gill Sans MT</vt:lpstr>
      <vt:lpstr>Times</vt:lpstr>
      <vt:lpstr>Times New Roman</vt:lpstr>
      <vt:lpstr>Verdana</vt:lpstr>
      <vt:lpstr>Wingdings</vt:lpstr>
      <vt:lpstr>Wingdings 2</vt:lpstr>
      <vt:lpstr>Office Teması</vt:lpstr>
      <vt:lpstr>Chart</vt:lpstr>
      <vt:lpstr>Drawing</vt:lpstr>
      <vt:lpstr>İnsanda Biyolojik Çeşitlilik</vt:lpstr>
      <vt:lpstr>İNSANDA BİYOLOJİK ÇEŞİTLİLİK  DEĞİŞİMİN DÖRT ATLISI</vt:lpstr>
      <vt:lpstr>MUTASYON</vt:lpstr>
      <vt:lpstr>GÖÇ</vt:lpstr>
      <vt:lpstr>GENETİK KAYMA</vt:lpstr>
      <vt:lpstr>DOĞAL SEÇİLİM</vt:lpstr>
      <vt:lpstr>GENETİK ÇEŞİTLİLİK</vt:lpstr>
      <vt:lpstr>PowerPoint Sunusu</vt:lpstr>
      <vt:lpstr>Bu varyasyon sadece insanla sınırlı değildir</vt:lpstr>
      <vt:lpstr>İnsanları gruplara ayırabilir miyiz?</vt:lpstr>
      <vt:lpstr>PowerPoint Sunusu</vt:lpstr>
      <vt:lpstr>İNSANDA BİYOLOJİK ÇEŞİTLİLİK</vt:lpstr>
      <vt:lpstr>PowerPoint Sunusu</vt:lpstr>
      <vt:lpstr>Erkekler kadınlardan uzun mu?</vt:lpstr>
      <vt:lpstr>Erkekler kadınlardan uzun mu?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KUNDAK-BAŞBAĞLAMA</vt:lpstr>
      <vt:lpstr>GENETİKLE TARİHE IŞIK TUTMAK</vt:lpstr>
      <vt:lpstr>ANADOLUDA İNSANA AİT İLK İZLER</vt:lpstr>
      <vt:lpstr>Türkiye'de bulunan ilk 1.200.000 bin yıllık Homo erektus fosili </vt:lpstr>
      <vt:lpstr>PowerPoint Sunusu</vt:lpstr>
      <vt:lpstr>PowerPoint Sunusu</vt:lpstr>
      <vt:lpstr>PowerPoint Sunusu</vt:lpstr>
      <vt:lpstr>PowerPoint Sunusu</vt:lpstr>
      <vt:lpstr>PowerPoint Sunusu</vt:lpstr>
      <vt:lpstr>Roma İmparatorluğu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İNSANDA BİYOLOJİK ÇEŞİTLİLİK  DEĞİŞİMİN DÖRT ATLISI</dc:title>
  <dc:creator>Windows Kullanıcısı</dc:creator>
  <cp:lastModifiedBy>Windows Kullanıcısı</cp:lastModifiedBy>
  <cp:revision>2</cp:revision>
  <dcterms:created xsi:type="dcterms:W3CDTF">2018-01-15T19:21:10Z</dcterms:created>
  <dcterms:modified xsi:type="dcterms:W3CDTF">2018-01-16T11:26:37Z</dcterms:modified>
</cp:coreProperties>
</file>