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3"/>
  </p:notesMasterIdLst>
  <p:handoutMasterIdLst>
    <p:handoutMasterId r:id="rId14"/>
  </p:handoutMasterIdLst>
  <p:sldIdLst>
    <p:sldId id="272" r:id="rId2"/>
    <p:sldId id="346" r:id="rId3"/>
    <p:sldId id="347" r:id="rId4"/>
    <p:sldId id="348" r:id="rId5"/>
    <p:sldId id="349" r:id="rId6"/>
    <p:sldId id="350" r:id="rId7"/>
    <p:sldId id="351" r:id="rId8"/>
    <p:sldId id="352" r:id="rId9"/>
    <p:sldId id="353" r:id="rId10"/>
    <p:sldId id="354" r:id="rId11"/>
    <p:sldId id="446" r:id="rId12"/>
  </p:sldIdLst>
  <p:sldSz cx="12192000" cy="6858000"/>
  <p:notesSz cx="6858000" cy="9144000"/>
  <p:defaultTextStyle>
    <a:defPPr rtl="0">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8799B23B-EC83-4686-B30A-512413B5E67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83" d="100"/>
          <a:sy n="83" d="100"/>
        </p:scale>
        <p:origin x="686" y="72"/>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8" d="100"/>
          <a:sy n="88" d="100"/>
        </p:scale>
        <p:origin x="3072"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dirty="0"/>
          </a:p>
        </p:txBody>
      </p:sp>
      <p:sp>
        <p:nvSpPr>
          <p:cNvPr id="3" name="Veri Yer Tutucusu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2ACCE82-DC69-432C-BABD-63E5257FC9F5}" type="datetime1">
              <a:rPr lang="tr-TR" smtClean="0"/>
              <a:t>2.05.2019</a:t>
            </a:fld>
            <a:endParaRPr lang="tr-TR" dirty="0"/>
          </a:p>
        </p:txBody>
      </p:sp>
      <p:sp>
        <p:nvSpPr>
          <p:cNvPr id="4" name="Altbilgi Yer Tutucusu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dirty="0"/>
          </a:p>
        </p:txBody>
      </p:sp>
      <p:sp>
        <p:nvSpPr>
          <p:cNvPr id="5" name="Slayt Numarası Yer Tutucus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DF9922-981B-48BE-96E8-A46794BAA7ED}" type="slidenum">
              <a:rPr lang="tr-TR" smtClean="0"/>
              <a:t>‹#›</a:t>
            </a:fld>
            <a:endParaRPr lang="tr-TR" dirty="0"/>
          </a:p>
        </p:txBody>
      </p:sp>
    </p:spTree>
    <p:extLst>
      <p:ext uri="{BB962C8B-B14F-4D97-AF65-F5344CB8AC3E}">
        <p14:creationId xmlns:p14="http://schemas.microsoft.com/office/powerpoint/2010/main" val="28111241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tr-TR" noProof="0" dirty="0"/>
          </a:p>
        </p:txBody>
      </p:sp>
      <p:sp>
        <p:nvSpPr>
          <p:cNvPr id="3" name="Tarih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9142D3-BDF4-467D-910A-DF82338AE250}" type="datetime1">
              <a:rPr lang="tr-TR" smtClean="0"/>
              <a:pPr/>
              <a:t>2.05.2019</a:t>
            </a:fld>
            <a:endParaRPr lang="tr-TR" dirty="0"/>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tr-TR" noProof="0" dirty="0"/>
          </a:p>
        </p:txBody>
      </p:sp>
      <p:sp>
        <p:nvSpPr>
          <p:cNvPr id="5" name="Notlar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tr-TR" noProof="0" dirty="0"/>
              <a:t>Asıl metin stillerini düzenlemek için tıklayın</a:t>
            </a:r>
          </a:p>
          <a:p>
            <a:pPr lvl="1" rtl="0"/>
            <a:r>
              <a:rPr lang="tr-TR" noProof="0" dirty="0"/>
              <a:t>İkinci düzey</a:t>
            </a:r>
          </a:p>
          <a:p>
            <a:pPr lvl="2" rtl="0"/>
            <a:r>
              <a:rPr lang="tr-TR" noProof="0" dirty="0"/>
              <a:t>Üçüncü düzey</a:t>
            </a:r>
          </a:p>
          <a:p>
            <a:pPr lvl="3" rtl="0"/>
            <a:r>
              <a:rPr lang="tr-TR" noProof="0" dirty="0"/>
              <a:t>Dördüncü düzey</a:t>
            </a:r>
          </a:p>
          <a:p>
            <a:pPr lvl="4" rtl="0"/>
            <a:r>
              <a:rPr lang="tr-TR" noProof="0" dirty="0"/>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tr-TR" noProof="0" dirty="0"/>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893B0CF2-7F87-4E02-A248-870047730F99}" type="slidenum">
              <a:rPr lang="tr-TR" noProof="0" smtClean="0"/>
              <a:t>‹#›</a:t>
            </a:fld>
            <a:endParaRPr lang="tr-TR" noProof="0" dirty="0"/>
          </a:p>
        </p:txBody>
      </p:sp>
    </p:spTree>
    <p:extLst>
      <p:ext uri="{BB962C8B-B14F-4D97-AF65-F5344CB8AC3E}">
        <p14:creationId xmlns:p14="http://schemas.microsoft.com/office/powerpoint/2010/main" val="36149813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lar Yer Tutucusu 2"/>
          <p:cNvSpPr>
            <a:spLocks noGrp="1"/>
          </p:cNvSpPr>
          <p:nvPr>
            <p:ph type="body" idx="1"/>
          </p:nvPr>
        </p:nvSpPr>
        <p:spPr/>
        <p:txBody>
          <a:bodyPr rtlCol="0"/>
          <a:lstStyle/>
          <a:p>
            <a:pPr rtl="0"/>
            <a:endParaRPr lang="tr-TR" dirty="0"/>
          </a:p>
        </p:txBody>
      </p:sp>
      <p:sp>
        <p:nvSpPr>
          <p:cNvPr id="4" name="Slayt Numarası Yer Tutucusu 3"/>
          <p:cNvSpPr>
            <a:spLocks noGrp="1"/>
          </p:cNvSpPr>
          <p:nvPr>
            <p:ph type="sldNum" sz="quarter" idx="10"/>
          </p:nvPr>
        </p:nvSpPr>
        <p:spPr/>
        <p:txBody>
          <a:bodyPr rtlCol="0"/>
          <a:lstStyle/>
          <a:p>
            <a:pPr rtl="0"/>
            <a:fld id="{893B0CF2-7F87-4E02-A248-870047730F99}" type="slidenum">
              <a:rPr lang="tr-TR" smtClean="0"/>
              <a:t>1</a:t>
            </a:fld>
            <a:endParaRPr lang="tr-TR" dirty="0"/>
          </a:p>
        </p:txBody>
      </p:sp>
    </p:spTree>
    <p:extLst>
      <p:ext uri="{BB962C8B-B14F-4D97-AF65-F5344CB8AC3E}">
        <p14:creationId xmlns:p14="http://schemas.microsoft.com/office/powerpoint/2010/main" val="14951338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1">
        <a:schemeClr val="bg1"/>
      </p:bgRef>
    </p:bg>
    <p:spTree>
      <p:nvGrpSpPr>
        <p:cNvPr id="1" name=""/>
        <p:cNvGrpSpPr/>
        <p:nvPr/>
      </p:nvGrpSpPr>
      <p:grpSpPr>
        <a:xfrm>
          <a:off x="0" y="0"/>
          <a:ext cx="0" cy="0"/>
          <a:chOff x="0" y="0"/>
          <a:chExt cx="0" cy="0"/>
        </a:xfrm>
      </p:grpSpPr>
      <p:grpSp>
        <p:nvGrpSpPr>
          <p:cNvPr id="10" name="Grup 9"/>
          <p:cNvGrpSpPr/>
          <p:nvPr/>
        </p:nvGrpSpPr>
        <p:grpSpPr>
          <a:xfrm>
            <a:off x="0" y="6208894"/>
            <a:ext cx="12192000" cy="649106"/>
            <a:chOff x="0" y="6208894"/>
            <a:chExt cx="12192000" cy="649106"/>
          </a:xfrm>
        </p:grpSpPr>
        <p:sp>
          <p:nvSpPr>
            <p:cNvPr id="2" name="Dikdörtgen 1"/>
            <p:cNvSpPr/>
            <p:nvPr/>
          </p:nvSpPr>
          <p:spPr>
            <a:xfrm>
              <a:off x="3048" y="6220178"/>
              <a:ext cx="12188952" cy="637822"/>
            </a:xfrm>
            <a:prstGeom prst="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rtl="0"/>
              <a:endParaRPr lang="tr-TR" noProof="0" dirty="0"/>
            </a:p>
          </p:txBody>
        </p:sp>
        <p:cxnSp>
          <p:nvCxnSpPr>
            <p:cNvPr id="7" name="Düz Bağlayıcı 6"/>
            <p:cNvCxnSpPr/>
            <p:nvPr/>
          </p:nvCxnSpPr>
          <p:spPr>
            <a:xfrm>
              <a:off x="0" y="6208894"/>
              <a:ext cx="121920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cxnSp>
        <p:nvCxnSpPr>
          <p:cNvPr id="5" name="Düz Bağlayıcı 4"/>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sp>
        <p:nvSpPr>
          <p:cNvPr id="9" name="Başlık 8"/>
          <p:cNvSpPr>
            <a:spLocks noGrp="1"/>
          </p:cNvSpPr>
          <p:nvPr>
            <p:ph type="ctrTitle"/>
          </p:nvPr>
        </p:nvSpPr>
        <p:spPr>
          <a:xfrm>
            <a:off x="711200" y="1371600"/>
            <a:ext cx="10468864" cy="1828800"/>
          </a:xfrm>
          <a:ln>
            <a:noFill/>
          </a:ln>
        </p:spPr>
        <p:txBody>
          <a:bodyPr vert="horz" tIns="0" rIns="18288" bIns="0" rtlCol="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tx2"/>
                </a:solidFill>
                <a:effectLst/>
                <a:latin typeface="+mj-lt"/>
                <a:ea typeface="+mj-ea"/>
                <a:cs typeface="+mj-cs"/>
              </a:defRPr>
            </a:lvl1pPr>
          </a:lstStyle>
          <a:p>
            <a:pPr rtl="0"/>
            <a:r>
              <a:rPr lang="tr-TR" noProof="0"/>
              <a:t>Asıl başlık stilini düzenlemek için tıklayın</a:t>
            </a:r>
            <a:endParaRPr kumimoji="0" lang="tr-TR" noProof="0" dirty="0"/>
          </a:p>
        </p:txBody>
      </p:sp>
      <p:sp>
        <p:nvSpPr>
          <p:cNvPr id="17" name="Alt Başlık 16"/>
          <p:cNvSpPr>
            <a:spLocks noGrp="1"/>
          </p:cNvSpPr>
          <p:nvPr>
            <p:ph type="subTitle" idx="1"/>
          </p:nvPr>
        </p:nvSpPr>
        <p:spPr>
          <a:xfrm>
            <a:off x="711200" y="3228536"/>
            <a:ext cx="10472928" cy="1752600"/>
          </a:xfrm>
        </p:spPr>
        <p:txBody>
          <a:bodyPr lIns="0" rIns="18288" rtlCol="0"/>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pPr rtl="0"/>
            <a:r>
              <a:rPr lang="tr-TR" noProof="0"/>
              <a:t>Asıl alt başlık stilini düzenlemek için tıklayın</a:t>
            </a:r>
            <a:endParaRPr kumimoji="0" lang="tr-TR" noProof="0" dirty="0"/>
          </a:p>
        </p:txBody>
      </p:sp>
      <p:sp>
        <p:nvSpPr>
          <p:cNvPr id="30" name="Tarih Yer Tutucusu 29"/>
          <p:cNvSpPr>
            <a:spLocks noGrp="1"/>
          </p:cNvSpPr>
          <p:nvPr>
            <p:ph type="dt" sz="half" idx="10"/>
          </p:nvPr>
        </p:nvSpPr>
        <p:spPr/>
        <p:txBody>
          <a:bodyPr rtlCol="0"/>
          <a:lstStyle/>
          <a:p>
            <a:pPr rtl="0"/>
            <a:fld id="{54DFDFD8-D7F7-4EA0-9E92-CC83D76048F5}" type="datetime1">
              <a:rPr lang="tr-TR" noProof="0" smtClean="0"/>
              <a:t>2.05.2019</a:t>
            </a:fld>
            <a:endParaRPr lang="tr-TR" noProof="0" dirty="0"/>
          </a:p>
        </p:txBody>
      </p:sp>
      <p:sp>
        <p:nvSpPr>
          <p:cNvPr id="19" name="Alt Bilgi Yer Tutucusu 18"/>
          <p:cNvSpPr>
            <a:spLocks noGrp="1"/>
          </p:cNvSpPr>
          <p:nvPr>
            <p:ph type="ftr" sz="quarter" idx="11"/>
          </p:nvPr>
        </p:nvSpPr>
        <p:spPr/>
        <p:txBody>
          <a:bodyPr rtlCol="0"/>
          <a:lstStyle/>
          <a:p>
            <a:pPr rtl="0"/>
            <a:r>
              <a:rPr lang="tr-TR" noProof="0" dirty="0"/>
              <a:t>Alt bilgi ekle</a:t>
            </a:r>
          </a:p>
        </p:txBody>
      </p:sp>
      <p:sp>
        <p:nvSpPr>
          <p:cNvPr id="27" name="Slayt Numarası Yer Tutucusu 26"/>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
        <p:nvSpPr>
          <p:cNvPr id="12" name="Unvan 1"/>
          <p:cNvSpPr txBox="1">
            <a:spLocks/>
          </p:cNvSpPr>
          <p:nvPr userDrawn="1"/>
        </p:nvSpPr>
        <p:spPr>
          <a:xfrm rot="19943020">
            <a:off x="-637481" y="3059135"/>
            <a:ext cx="13466962" cy="1091200"/>
          </a:xfrm>
          <a:prstGeom prst="rect">
            <a:avLst/>
          </a:prstGeom>
          <a:noFill/>
          <a:ln>
            <a:noFill/>
          </a:ln>
        </p:spPr>
        <p:txBody>
          <a:bodyPr anchor="b">
            <a:normAutofit fontScale="92500" lnSpcReduction="20000"/>
          </a:bodyPr>
          <a:lstStyle>
            <a:defPPr>
              <a:defRPr lang="tr-T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r>
              <a:rPr lang="tr-TR" sz="8800" spc="50" dirty="0" smtClean="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rPr>
              <a:t>Öğr.  Gör.   Fuat     ATASOY</a:t>
            </a:r>
            <a:endParaRPr lang="tr-TR" sz="8800" spc="50" dirty="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808200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noProof="0"/>
              <a:t>Asıl başlık stilini düzenlemek için tıklayın</a:t>
            </a:r>
            <a:endParaRPr kumimoji="0" lang="tr-TR" noProof="0" dirty="0"/>
          </a:p>
        </p:txBody>
      </p:sp>
      <p:sp>
        <p:nvSpPr>
          <p:cNvPr id="3" name="Dikey Metin Yer Tutucusu 2"/>
          <p:cNvSpPr>
            <a:spLocks noGrp="1"/>
          </p:cNvSpPr>
          <p:nvPr>
            <p:ph type="body" orient="vert" idx="1"/>
          </p:nvPr>
        </p:nvSpPr>
        <p:spPr/>
        <p:txBody>
          <a:bodyPr vert="eaVert" rtlCol="0"/>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4" name="Tarih Yer Tutucusu 3"/>
          <p:cNvSpPr>
            <a:spLocks noGrp="1"/>
          </p:cNvSpPr>
          <p:nvPr>
            <p:ph type="dt" sz="half" idx="10"/>
          </p:nvPr>
        </p:nvSpPr>
        <p:spPr/>
        <p:txBody>
          <a:bodyPr rtlCol="0"/>
          <a:lstStyle/>
          <a:p>
            <a:pPr rtl="0"/>
            <a:fld id="{32F3240C-5877-429D-B2A7-07D24758D3C0}" type="datetime1">
              <a:rPr lang="tr-TR" noProof="0" smtClean="0"/>
              <a:t>2.05.2019</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a:t>Alt bilgi ekle</a:t>
            </a:r>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877777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839200" y="914402"/>
            <a:ext cx="2743200" cy="5211763"/>
          </a:xfrm>
        </p:spPr>
        <p:txBody>
          <a:bodyPr vert="eaVert" rtlCol="0"/>
          <a:lstStyle/>
          <a:p>
            <a:pPr rtl="0"/>
            <a:r>
              <a:rPr lang="tr-TR" noProof="0"/>
              <a:t>Asıl başlık stilini düzenlemek için tıklayın</a:t>
            </a:r>
            <a:endParaRPr kumimoji="0" lang="tr-TR" noProof="0" dirty="0"/>
          </a:p>
        </p:txBody>
      </p:sp>
      <p:sp>
        <p:nvSpPr>
          <p:cNvPr id="3" name="Dikey Metin Yer Tutucusu 2"/>
          <p:cNvSpPr>
            <a:spLocks noGrp="1"/>
          </p:cNvSpPr>
          <p:nvPr>
            <p:ph type="body" orient="vert" idx="1"/>
          </p:nvPr>
        </p:nvSpPr>
        <p:spPr>
          <a:xfrm>
            <a:off x="609600" y="914402"/>
            <a:ext cx="8026400" cy="5211763"/>
          </a:xfrm>
        </p:spPr>
        <p:txBody>
          <a:bodyPr vert="eaVert" rtlCol="0"/>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4" name="Tarih Yer Tutucusu 3"/>
          <p:cNvSpPr>
            <a:spLocks noGrp="1"/>
          </p:cNvSpPr>
          <p:nvPr>
            <p:ph type="dt" sz="half" idx="10"/>
          </p:nvPr>
        </p:nvSpPr>
        <p:spPr/>
        <p:txBody>
          <a:bodyPr rtlCol="0"/>
          <a:lstStyle/>
          <a:p>
            <a:pPr rtl="0"/>
            <a:fld id="{1CA809C7-44CB-4DD0-BCDF-A52895BB0140}" type="datetime1">
              <a:rPr lang="tr-TR" noProof="0" smtClean="0"/>
              <a:t>2.05.2019</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a:t>Alt bilgi ekle</a:t>
            </a:r>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33697544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noProof="0"/>
              <a:t>Asıl başlık stilini düzenlemek için tıklayın</a:t>
            </a:r>
            <a:endParaRPr kumimoji="0" lang="tr-TR" noProof="0" dirty="0"/>
          </a:p>
        </p:txBody>
      </p:sp>
      <p:sp>
        <p:nvSpPr>
          <p:cNvPr id="3" name="İçerik Yer Tutucusu 2"/>
          <p:cNvSpPr>
            <a:spLocks noGrp="1"/>
          </p:cNvSpPr>
          <p:nvPr>
            <p:ph idx="1"/>
          </p:nvPr>
        </p:nvSpPr>
        <p:spPr/>
        <p:txBody>
          <a:bodyPr rtlCol="0"/>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4" name="Tarih Yer Tutucusu 3"/>
          <p:cNvSpPr>
            <a:spLocks noGrp="1"/>
          </p:cNvSpPr>
          <p:nvPr>
            <p:ph type="dt" sz="half" idx="10"/>
          </p:nvPr>
        </p:nvSpPr>
        <p:spPr/>
        <p:txBody>
          <a:bodyPr rtlCol="0"/>
          <a:lstStyle/>
          <a:p>
            <a:pPr rtl="0"/>
            <a:fld id="{4221F93F-375D-4AF0-AD0E-F019EB13F4AE}" type="datetime1">
              <a:rPr lang="tr-TR" noProof="0" smtClean="0"/>
              <a:t>2.05.2019</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a:t>Alt bilgi ekle</a:t>
            </a:r>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
        <p:nvSpPr>
          <p:cNvPr id="7" name="Unvan 1"/>
          <p:cNvSpPr txBox="1">
            <a:spLocks/>
          </p:cNvSpPr>
          <p:nvPr userDrawn="1"/>
        </p:nvSpPr>
        <p:spPr>
          <a:xfrm rot="19943020">
            <a:off x="-637481" y="3059135"/>
            <a:ext cx="13466962" cy="1091200"/>
          </a:xfrm>
          <a:prstGeom prst="rect">
            <a:avLst/>
          </a:prstGeom>
          <a:noFill/>
          <a:ln>
            <a:noFill/>
          </a:ln>
        </p:spPr>
        <p:txBody>
          <a:bodyPr anchor="b">
            <a:normAutofit fontScale="92500" lnSpcReduction="20000"/>
          </a:bodyPr>
          <a:lstStyle>
            <a:defPPr>
              <a:defRPr lang="tr-T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r>
              <a:rPr lang="tr-TR" sz="8800" spc="50" dirty="0" smtClean="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rPr>
              <a:t>Öğr.  Gör.   Fuat     ATASOY</a:t>
            </a:r>
            <a:endParaRPr lang="tr-TR" sz="8800" spc="50" dirty="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81682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p:cNvSpPr>
            <a:spLocks noGrp="1"/>
          </p:cNvSpPr>
          <p:nvPr>
            <p:ph type="title"/>
          </p:nvPr>
        </p:nvSpPr>
        <p:spPr>
          <a:xfrm>
            <a:off x="707136" y="1316736"/>
            <a:ext cx="10363200" cy="1362456"/>
          </a:xfrm>
          <a:ln>
            <a:noFill/>
          </a:ln>
        </p:spPr>
        <p:txBody>
          <a:bodyPr vert="horz" tIns="0" bIns="0" rtlCol="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tx2"/>
                </a:solidFill>
                <a:effectLst/>
                <a:latin typeface="+mj-lt"/>
                <a:ea typeface="+mj-ea"/>
                <a:cs typeface="+mj-cs"/>
              </a:defRPr>
            </a:lvl1pPr>
          </a:lstStyle>
          <a:p>
            <a:pPr rtl="0"/>
            <a:r>
              <a:rPr lang="tr-TR" noProof="0"/>
              <a:t>Asıl başlık stilini düzenlemek için tıklayın</a:t>
            </a:r>
            <a:endParaRPr kumimoji="0" lang="tr-TR" noProof="0" dirty="0"/>
          </a:p>
        </p:txBody>
      </p:sp>
      <p:sp>
        <p:nvSpPr>
          <p:cNvPr id="3" name="Metin Yer Tutucusu 2"/>
          <p:cNvSpPr>
            <a:spLocks noGrp="1"/>
          </p:cNvSpPr>
          <p:nvPr>
            <p:ph type="body" idx="1"/>
          </p:nvPr>
        </p:nvSpPr>
        <p:spPr>
          <a:xfrm>
            <a:off x="707136" y="2704664"/>
            <a:ext cx="10363200" cy="1509712"/>
          </a:xfrm>
        </p:spPr>
        <p:txBody>
          <a:bodyPr lIns="45720" rIns="45720" rtlCol="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rtl="0" eaLnBrk="1" latinLnBrk="0" hangingPunct="1"/>
            <a:r>
              <a:rPr lang="tr-TR" noProof="0"/>
              <a:t>Asıl metin stillerini düzenle</a:t>
            </a:r>
          </a:p>
        </p:txBody>
      </p:sp>
      <p:sp>
        <p:nvSpPr>
          <p:cNvPr id="4" name="Tarih Yer Tutucusu 3"/>
          <p:cNvSpPr>
            <a:spLocks noGrp="1"/>
          </p:cNvSpPr>
          <p:nvPr>
            <p:ph type="dt" sz="half" idx="10"/>
          </p:nvPr>
        </p:nvSpPr>
        <p:spPr/>
        <p:txBody>
          <a:bodyPr rtlCol="0"/>
          <a:lstStyle/>
          <a:p>
            <a:pPr rtl="0"/>
            <a:fld id="{22199C05-117E-4720-822E-941CC8903464}" type="datetime1">
              <a:rPr lang="tr-TR" noProof="0" smtClean="0"/>
              <a:t>2.05.2019</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a:t>Alt bilgi ekle</a:t>
            </a:r>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353193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704088"/>
            <a:ext cx="10972800" cy="1143000"/>
          </a:xfrm>
        </p:spPr>
        <p:txBody>
          <a:bodyPr rtlCol="0"/>
          <a:lstStyle/>
          <a:p>
            <a:pPr rtl="0"/>
            <a:r>
              <a:rPr lang="tr-TR" noProof="0"/>
              <a:t>Asıl başlık stilini düzenlemek için tıklayın</a:t>
            </a:r>
            <a:endParaRPr kumimoji="0" lang="tr-TR" noProof="0" dirty="0"/>
          </a:p>
        </p:txBody>
      </p:sp>
      <p:sp>
        <p:nvSpPr>
          <p:cNvPr id="3" name="İçerik Yer Tutucusu 2"/>
          <p:cNvSpPr>
            <a:spLocks noGrp="1"/>
          </p:cNvSpPr>
          <p:nvPr>
            <p:ph sz="half" idx="1"/>
          </p:nvPr>
        </p:nvSpPr>
        <p:spPr>
          <a:xfrm>
            <a:off x="609600" y="1920085"/>
            <a:ext cx="5384800" cy="4434840"/>
          </a:xfrm>
        </p:spPr>
        <p:txBody>
          <a:bodyPr rtlCol="0"/>
          <a:lstStyle>
            <a:lvl1pPr>
              <a:defRPr sz="2600"/>
            </a:lvl1pPr>
            <a:lvl2pPr>
              <a:defRPr sz="2400"/>
            </a:lvl2pPr>
            <a:lvl3pPr>
              <a:defRPr sz="2000"/>
            </a:lvl3pPr>
            <a:lvl4pPr>
              <a:defRPr sz="1800"/>
            </a:lvl4pPr>
            <a:lvl5pPr>
              <a:defRPr sz="1800"/>
            </a:lvl5pPr>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4" name="İçerik Yer Tutucusu 3"/>
          <p:cNvSpPr>
            <a:spLocks noGrp="1"/>
          </p:cNvSpPr>
          <p:nvPr>
            <p:ph sz="half" idx="2"/>
          </p:nvPr>
        </p:nvSpPr>
        <p:spPr>
          <a:xfrm>
            <a:off x="6197600" y="1920085"/>
            <a:ext cx="5384800" cy="4434840"/>
          </a:xfrm>
        </p:spPr>
        <p:txBody>
          <a:bodyPr rtlCol="0"/>
          <a:lstStyle>
            <a:lvl1pPr>
              <a:defRPr sz="2600"/>
            </a:lvl1pPr>
            <a:lvl2pPr>
              <a:defRPr sz="2400"/>
            </a:lvl2pPr>
            <a:lvl3pPr>
              <a:defRPr sz="2000"/>
            </a:lvl3pPr>
            <a:lvl4pPr>
              <a:defRPr sz="1800"/>
            </a:lvl4pPr>
            <a:lvl5pPr>
              <a:defRPr sz="1800"/>
            </a:lvl5pPr>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5" name="Tarih Yer Tutucusu 4"/>
          <p:cNvSpPr>
            <a:spLocks noGrp="1"/>
          </p:cNvSpPr>
          <p:nvPr>
            <p:ph type="dt" sz="half" idx="10"/>
          </p:nvPr>
        </p:nvSpPr>
        <p:spPr/>
        <p:txBody>
          <a:bodyPr rtlCol="0"/>
          <a:lstStyle/>
          <a:p>
            <a:pPr rtl="0"/>
            <a:fld id="{463EBEF9-3980-4384-80D3-EB4BD5F6AADC}" type="datetime1">
              <a:rPr lang="tr-TR" noProof="0" smtClean="0"/>
              <a:t>2.05.2019</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a:t>Alt bilgi ekle</a:t>
            </a:r>
          </a:p>
        </p:txBody>
      </p:sp>
      <p:sp>
        <p:nvSpPr>
          <p:cNvPr id="7" name="Slayt Numarası Yer Tutucusu 6"/>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09018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609600" y="704088"/>
            <a:ext cx="10972800" cy="1143000"/>
          </a:xfrm>
        </p:spPr>
        <p:txBody>
          <a:bodyPr tIns="45720" rtlCol="0" anchor="b"/>
          <a:lstStyle>
            <a:lvl1pPr>
              <a:defRPr/>
            </a:lvl1pPr>
          </a:lstStyle>
          <a:p>
            <a:pPr rtl="0"/>
            <a:r>
              <a:rPr lang="tr-TR" noProof="0"/>
              <a:t>Asıl başlık stilini düzenlemek için tıklayın</a:t>
            </a:r>
            <a:endParaRPr kumimoji="0" lang="tr-TR" noProof="0" dirty="0"/>
          </a:p>
        </p:txBody>
      </p:sp>
      <p:sp>
        <p:nvSpPr>
          <p:cNvPr id="3" name="Metin Yer Tutucusu 2"/>
          <p:cNvSpPr>
            <a:spLocks noGrp="1"/>
          </p:cNvSpPr>
          <p:nvPr>
            <p:ph type="body" idx="1"/>
          </p:nvPr>
        </p:nvSpPr>
        <p:spPr>
          <a:xfrm>
            <a:off x="609600" y="1855248"/>
            <a:ext cx="5386917" cy="659352"/>
          </a:xfrm>
        </p:spPr>
        <p:txBody>
          <a:bodyPr lIns="45720" tIns="0" rIns="45720" bIns="0" rtlCol="0" anchor="ctr">
            <a:noAutofit/>
          </a:bodyP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rtl="0" eaLnBrk="1" latinLnBrk="0" hangingPunct="1"/>
            <a:r>
              <a:rPr lang="tr-TR" noProof="0"/>
              <a:t>Asıl metin stillerini düzenle</a:t>
            </a:r>
          </a:p>
        </p:txBody>
      </p:sp>
      <p:sp>
        <p:nvSpPr>
          <p:cNvPr id="5" name="İçerik Yer Tutucusu 4"/>
          <p:cNvSpPr>
            <a:spLocks noGrp="1"/>
          </p:cNvSpPr>
          <p:nvPr>
            <p:ph sz="quarter" idx="2"/>
          </p:nvPr>
        </p:nvSpPr>
        <p:spPr>
          <a:xfrm>
            <a:off x="609600" y="2514600"/>
            <a:ext cx="5386917" cy="3845720"/>
          </a:xfrm>
        </p:spPr>
        <p:txBody>
          <a:bodyPr tIns="0" rtlCol="0"/>
          <a:lstStyle>
            <a:lvl1pPr>
              <a:defRPr sz="2200"/>
            </a:lvl1pPr>
            <a:lvl2pPr>
              <a:defRPr sz="2000"/>
            </a:lvl2pPr>
            <a:lvl3pPr>
              <a:defRPr sz="1800"/>
            </a:lvl3pPr>
            <a:lvl4pPr>
              <a:defRPr sz="1600"/>
            </a:lvl4pPr>
            <a:lvl5pPr>
              <a:defRPr sz="1600"/>
            </a:lvl5pPr>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4" name="Metin Yer Tutucusu 3"/>
          <p:cNvSpPr>
            <a:spLocks noGrp="1"/>
          </p:cNvSpPr>
          <p:nvPr>
            <p:ph type="body" sz="half" idx="3"/>
          </p:nvPr>
        </p:nvSpPr>
        <p:spPr>
          <a:xfrm>
            <a:off x="6193368" y="1859758"/>
            <a:ext cx="5389033" cy="654843"/>
          </a:xfrm>
        </p:spPr>
        <p:txBody>
          <a:bodyPr lIns="45720" tIns="0" rIns="45720" bIns="0" rtlCol="0" anchor="ct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rtl="0" eaLnBrk="1" latinLnBrk="0" hangingPunct="1"/>
            <a:r>
              <a:rPr lang="tr-TR" noProof="0"/>
              <a:t>Asıl metin stillerini düzenle</a:t>
            </a:r>
          </a:p>
        </p:txBody>
      </p:sp>
      <p:sp>
        <p:nvSpPr>
          <p:cNvPr id="6" name="İçerik Yer Tutucusu 5"/>
          <p:cNvSpPr>
            <a:spLocks noGrp="1"/>
          </p:cNvSpPr>
          <p:nvPr>
            <p:ph sz="quarter" idx="4"/>
          </p:nvPr>
        </p:nvSpPr>
        <p:spPr>
          <a:xfrm>
            <a:off x="6193368" y="2514600"/>
            <a:ext cx="5389033" cy="3845720"/>
          </a:xfrm>
        </p:spPr>
        <p:txBody>
          <a:bodyPr tIns="0" rtlCol="0"/>
          <a:lstStyle>
            <a:lvl1pPr>
              <a:defRPr sz="2200"/>
            </a:lvl1pPr>
            <a:lvl2pPr>
              <a:defRPr sz="2000"/>
            </a:lvl2pPr>
            <a:lvl3pPr>
              <a:defRPr sz="1800"/>
            </a:lvl3pPr>
            <a:lvl4pPr>
              <a:defRPr sz="1600"/>
            </a:lvl4pPr>
            <a:lvl5pPr>
              <a:defRPr sz="1600"/>
            </a:lvl5pPr>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7" name="Tarih Yer Tutucusu 6"/>
          <p:cNvSpPr>
            <a:spLocks noGrp="1"/>
          </p:cNvSpPr>
          <p:nvPr>
            <p:ph type="dt" sz="half" idx="10"/>
          </p:nvPr>
        </p:nvSpPr>
        <p:spPr/>
        <p:txBody>
          <a:bodyPr rtlCol="0"/>
          <a:lstStyle/>
          <a:p>
            <a:pPr rtl="0"/>
            <a:fld id="{FBF9A8E6-B37F-47AF-A703-2BCBC9943932}" type="datetime1">
              <a:rPr lang="tr-TR" noProof="0" smtClean="0"/>
              <a:t>2.05.2019</a:t>
            </a:fld>
            <a:endParaRPr lang="tr-TR" noProof="0" dirty="0"/>
          </a:p>
        </p:txBody>
      </p:sp>
      <p:sp>
        <p:nvSpPr>
          <p:cNvPr id="8" name="Alt Bilgi Yer Tutucusu 7"/>
          <p:cNvSpPr>
            <a:spLocks noGrp="1"/>
          </p:cNvSpPr>
          <p:nvPr>
            <p:ph type="ftr" sz="quarter" idx="11"/>
          </p:nvPr>
        </p:nvSpPr>
        <p:spPr/>
        <p:txBody>
          <a:bodyPr rtlCol="0"/>
          <a:lstStyle/>
          <a:p>
            <a:pPr rtl="0"/>
            <a:r>
              <a:rPr lang="tr-TR" noProof="0" dirty="0"/>
              <a:t>Alt bilgi ekle</a:t>
            </a:r>
          </a:p>
        </p:txBody>
      </p:sp>
      <p:sp>
        <p:nvSpPr>
          <p:cNvPr id="9" name="Slayt Numarası Yer Tutucusu 8"/>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2501885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704088"/>
            <a:ext cx="11074400" cy="1143000"/>
          </a:xfrm>
        </p:spPr>
        <p:txBody>
          <a:bodyPr vert="horz" tIns="45720" bIns="0" rtlCol="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pPr rtl="0"/>
            <a:r>
              <a:rPr lang="tr-TR" noProof="0"/>
              <a:t>Asıl başlık stilini düzenlemek için tıklayın</a:t>
            </a:r>
            <a:endParaRPr kumimoji="0" lang="tr-TR" noProof="0" dirty="0"/>
          </a:p>
        </p:txBody>
      </p:sp>
      <p:sp>
        <p:nvSpPr>
          <p:cNvPr id="3" name="Tarih Yer Tutucusu 2"/>
          <p:cNvSpPr>
            <a:spLocks noGrp="1"/>
          </p:cNvSpPr>
          <p:nvPr>
            <p:ph type="dt" sz="half" idx="10"/>
          </p:nvPr>
        </p:nvSpPr>
        <p:spPr/>
        <p:txBody>
          <a:bodyPr rtlCol="0"/>
          <a:lstStyle/>
          <a:p>
            <a:pPr rtl="0"/>
            <a:fld id="{96F71D90-410C-4B16-9BFD-EA0ECDF43110}" type="datetime1">
              <a:rPr lang="tr-TR" noProof="0" smtClean="0"/>
              <a:t>2.05.2019</a:t>
            </a:fld>
            <a:endParaRPr lang="tr-TR" noProof="0" dirty="0"/>
          </a:p>
        </p:txBody>
      </p:sp>
      <p:sp>
        <p:nvSpPr>
          <p:cNvPr id="4" name="Alt Bilgi Yer Tutucusu 3"/>
          <p:cNvSpPr>
            <a:spLocks noGrp="1"/>
          </p:cNvSpPr>
          <p:nvPr>
            <p:ph type="ftr" sz="quarter" idx="11"/>
          </p:nvPr>
        </p:nvSpPr>
        <p:spPr/>
        <p:txBody>
          <a:bodyPr rtlCol="0"/>
          <a:lstStyle/>
          <a:p>
            <a:pPr rtl="0"/>
            <a:r>
              <a:rPr lang="tr-TR" noProof="0" dirty="0"/>
              <a:t>Alt bilgi ekle</a:t>
            </a:r>
          </a:p>
        </p:txBody>
      </p:sp>
      <p:sp>
        <p:nvSpPr>
          <p:cNvPr id="5" name="Slayt Numarası Yer Tutucusu 4"/>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30718149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Tarih Yer Tutucusu 1"/>
          <p:cNvSpPr>
            <a:spLocks noGrp="1"/>
          </p:cNvSpPr>
          <p:nvPr>
            <p:ph type="dt" sz="half" idx="10"/>
          </p:nvPr>
        </p:nvSpPr>
        <p:spPr/>
        <p:txBody>
          <a:bodyPr rtlCol="0"/>
          <a:lstStyle/>
          <a:p>
            <a:pPr rtl="0"/>
            <a:fld id="{0B0A6C1C-4434-4E26-A555-54E57ED65A8F}" type="datetime1">
              <a:rPr lang="tr-TR" noProof="0" smtClean="0"/>
              <a:t>2.05.2019</a:t>
            </a:fld>
            <a:endParaRPr lang="tr-TR" noProof="0" dirty="0"/>
          </a:p>
        </p:txBody>
      </p:sp>
      <p:sp>
        <p:nvSpPr>
          <p:cNvPr id="3" name="Alt Bilgi Yer Tutucusu 2"/>
          <p:cNvSpPr>
            <a:spLocks noGrp="1"/>
          </p:cNvSpPr>
          <p:nvPr>
            <p:ph type="ftr" sz="quarter" idx="11"/>
          </p:nvPr>
        </p:nvSpPr>
        <p:spPr/>
        <p:txBody>
          <a:bodyPr rtlCol="0"/>
          <a:lstStyle/>
          <a:p>
            <a:pPr rtl="0"/>
            <a:r>
              <a:rPr lang="tr-TR" noProof="0" dirty="0"/>
              <a:t>Alt bilgi ekle</a:t>
            </a:r>
          </a:p>
        </p:txBody>
      </p:sp>
      <p:sp>
        <p:nvSpPr>
          <p:cNvPr id="4" name="Slayt Numarası Yer Tutucusu 3"/>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2528821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Resim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914400" y="514352"/>
            <a:ext cx="3657600" cy="1162050"/>
          </a:xfrm>
        </p:spPr>
        <p:txBody>
          <a:bodyPr lIns="0" rtlCol="0" anchor="b">
            <a:noAutofit/>
          </a:bodyPr>
          <a:lstStyle>
            <a:lvl1pPr algn="l" rtl="0">
              <a:spcBef>
                <a:spcPct val="0"/>
              </a:spcBef>
              <a:buNone/>
              <a:defRPr sz="2600" b="0">
                <a:ln>
                  <a:noFill/>
                </a:ln>
                <a:solidFill>
                  <a:schemeClr val="tx2"/>
                </a:solidFill>
                <a:effectLst/>
                <a:latin typeface="+mj-lt"/>
                <a:ea typeface="+mj-ea"/>
                <a:cs typeface="+mj-cs"/>
              </a:defRPr>
            </a:lvl1pPr>
          </a:lstStyle>
          <a:p>
            <a:pPr rtl="0"/>
            <a:r>
              <a:rPr lang="tr-TR" noProof="0"/>
              <a:t>Asıl başlık stilini düzenlemek için tıklayın</a:t>
            </a:r>
            <a:endParaRPr kumimoji="0" lang="tr-TR" noProof="0" dirty="0"/>
          </a:p>
        </p:txBody>
      </p:sp>
      <p:sp>
        <p:nvSpPr>
          <p:cNvPr id="4" name="İçerik Yer Tutucusu 3"/>
          <p:cNvSpPr>
            <a:spLocks noGrp="1"/>
          </p:cNvSpPr>
          <p:nvPr>
            <p:ph sz="half" idx="1"/>
          </p:nvPr>
        </p:nvSpPr>
        <p:spPr>
          <a:xfrm>
            <a:off x="4766733" y="1676400"/>
            <a:ext cx="6815667" cy="4572000"/>
          </a:xfrm>
        </p:spPr>
        <p:txBody>
          <a:bodyPr tIns="0" rtlCol="0"/>
          <a:lstStyle>
            <a:lvl1pPr>
              <a:defRPr sz="2800"/>
            </a:lvl1pPr>
            <a:lvl2pPr>
              <a:defRPr sz="2600"/>
            </a:lvl2pPr>
            <a:lvl3pPr>
              <a:defRPr sz="2400"/>
            </a:lvl3pPr>
            <a:lvl4pPr>
              <a:defRPr sz="2000"/>
            </a:lvl4pPr>
            <a:lvl5pPr>
              <a:defRPr sz="1800"/>
            </a:lvl5pPr>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3" name="Metin Yer Tutucusu 2"/>
          <p:cNvSpPr>
            <a:spLocks noGrp="1"/>
          </p:cNvSpPr>
          <p:nvPr>
            <p:ph type="body" idx="2"/>
          </p:nvPr>
        </p:nvSpPr>
        <p:spPr>
          <a:xfrm>
            <a:off x="914400" y="1676400"/>
            <a:ext cx="3657600" cy="4572000"/>
          </a:xfrm>
        </p:spPr>
        <p:txBody>
          <a:bodyPr lIns="18288" rIns="18288" rtlCol="0"/>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rtl="0" eaLnBrk="1" latinLnBrk="0" hangingPunct="1"/>
            <a:r>
              <a:rPr lang="tr-TR" noProof="0"/>
              <a:t>Asıl metin stillerini düzenle</a:t>
            </a:r>
          </a:p>
        </p:txBody>
      </p:sp>
      <p:sp>
        <p:nvSpPr>
          <p:cNvPr id="5" name="Tarih Yer Tutucusu 4"/>
          <p:cNvSpPr>
            <a:spLocks noGrp="1"/>
          </p:cNvSpPr>
          <p:nvPr>
            <p:ph type="dt" sz="half" idx="10"/>
          </p:nvPr>
        </p:nvSpPr>
        <p:spPr/>
        <p:txBody>
          <a:bodyPr rtlCol="0"/>
          <a:lstStyle/>
          <a:p>
            <a:pPr rtl="0"/>
            <a:fld id="{7E6386DA-5C92-4A73-B0CF-808D08079677}" type="datetime1">
              <a:rPr lang="tr-TR" noProof="0" smtClean="0"/>
              <a:t>2.05.2019</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a:t>Alt bilgi ekle</a:t>
            </a:r>
          </a:p>
        </p:txBody>
      </p:sp>
      <p:sp>
        <p:nvSpPr>
          <p:cNvPr id="7" name="Slayt Numarası Yer Tutucusu 6"/>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9919267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Resim Yazısı İçeren Resim">
    <p:spTree>
      <p:nvGrpSpPr>
        <p:cNvPr id="1" name=""/>
        <p:cNvGrpSpPr/>
        <p:nvPr/>
      </p:nvGrpSpPr>
      <p:grpSpPr>
        <a:xfrm>
          <a:off x="0" y="0"/>
          <a:ext cx="0" cy="0"/>
          <a:chOff x="0" y="0"/>
          <a:chExt cx="0" cy="0"/>
        </a:xfrm>
      </p:grpSpPr>
      <p:sp>
        <p:nvSpPr>
          <p:cNvPr id="9" name="Kesik ve Tek Köşesi Yuvarlak Dikdörtgen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0" eaLnBrk="1" latinLnBrk="0" hangingPunct="1"/>
            <a:endParaRPr kumimoji="0" lang="tr-TR" sz="1800" noProof="0" dirty="0"/>
          </a:p>
        </p:txBody>
      </p:sp>
      <p:sp>
        <p:nvSpPr>
          <p:cNvPr id="12" name="Dik Üçgen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0" eaLnBrk="1" latinLnBrk="0" hangingPunct="1"/>
            <a:endParaRPr kumimoji="0" lang="tr-TR" sz="1800" noProof="0" dirty="0"/>
          </a:p>
        </p:txBody>
      </p:sp>
      <p:sp>
        <p:nvSpPr>
          <p:cNvPr id="2" name="Başlık 1"/>
          <p:cNvSpPr>
            <a:spLocks noGrp="1"/>
          </p:cNvSpPr>
          <p:nvPr>
            <p:ph type="title"/>
          </p:nvPr>
        </p:nvSpPr>
        <p:spPr>
          <a:xfrm>
            <a:off x="812800" y="1176997"/>
            <a:ext cx="2950464" cy="1582621"/>
          </a:xfrm>
        </p:spPr>
        <p:txBody>
          <a:bodyPr vert="horz" lIns="45720" tIns="45720" rIns="45720" bIns="45720" rtlCol="0" anchor="b"/>
          <a:lstStyle>
            <a:lvl1pPr algn="l">
              <a:buNone/>
              <a:defRPr sz="2000" b="1">
                <a:solidFill>
                  <a:schemeClr val="tx2"/>
                </a:solidFill>
              </a:defRPr>
            </a:lvl1pPr>
          </a:lstStyle>
          <a:p>
            <a:pPr rtl="0"/>
            <a:r>
              <a:rPr lang="tr-TR" noProof="0"/>
              <a:t>Asıl başlık stilini düzenlemek için tıklayın</a:t>
            </a:r>
            <a:endParaRPr kumimoji="0" lang="tr-TR" noProof="0" dirty="0"/>
          </a:p>
        </p:txBody>
      </p:sp>
      <p:sp>
        <p:nvSpPr>
          <p:cNvPr id="3" name="Resim Yer Tutucusu 2" descr="Resim eklemek için boş yer tutucu. Yer tutucuya tıklayın ve eklemek istediğiniz resmi seçin"/>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rtlCol="0"/>
          <a:lstStyle>
            <a:lvl1pPr marL="0" indent="0">
              <a:buNone/>
              <a:defRPr sz="3200"/>
            </a:lvl1pPr>
          </a:lstStyle>
          <a:p>
            <a:pPr rtl="0"/>
            <a:r>
              <a:rPr lang="tr-TR" noProof="0"/>
              <a:t>Resim eklemek için simgeye tıklayın</a:t>
            </a:r>
            <a:endParaRPr kumimoji="0" lang="tr-TR" noProof="0" dirty="0"/>
          </a:p>
        </p:txBody>
      </p:sp>
      <p:sp>
        <p:nvSpPr>
          <p:cNvPr id="4" name="Metin Yer Tutucusu 3"/>
          <p:cNvSpPr>
            <a:spLocks noGrp="1"/>
          </p:cNvSpPr>
          <p:nvPr>
            <p:ph type="body" sz="half" idx="2"/>
          </p:nvPr>
        </p:nvSpPr>
        <p:spPr>
          <a:xfrm>
            <a:off x="812800" y="2828785"/>
            <a:ext cx="2946400" cy="2179320"/>
          </a:xfrm>
        </p:spPr>
        <p:txBody>
          <a:bodyPr lIns="64008" rIns="45720" bIns="45720" rtlCol="0" anchor="t"/>
          <a:lstStyle>
            <a:lvl1pPr marL="0" indent="0" algn="l">
              <a:spcBef>
                <a:spcPts val="250"/>
              </a:spcBef>
              <a:buFontTx/>
              <a:buNone/>
              <a:defRPr sz="1300"/>
            </a:lvl1pPr>
            <a:lvl2pPr>
              <a:defRPr sz="1200"/>
            </a:lvl2pPr>
            <a:lvl3pPr>
              <a:defRPr sz="1000"/>
            </a:lvl3pPr>
            <a:lvl4pPr>
              <a:defRPr sz="900"/>
            </a:lvl4pPr>
            <a:lvl5pPr>
              <a:defRPr sz="900"/>
            </a:lvl5pPr>
          </a:lstStyle>
          <a:p>
            <a:pPr lvl="0" rtl="0" eaLnBrk="1" latinLnBrk="0" hangingPunct="1"/>
            <a:r>
              <a:rPr lang="tr-TR" noProof="0"/>
              <a:t>Asıl metin stillerini düzenle</a:t>
            </a:r>
          </a:p>
        </p:txBody>
      </p:sp>
      <p:sp>
        <p:nvSpPr>
          <p:cNvPr id="5" name="Tarih Yer Tutucusu 4"/>
          <p:cNvSpPr>
            <a:spLocks noGrp="1"/>
          </p:cNvSpPr>
          <p:nvPr>
            <p:ph type="dt" sz="half" idx="10"/>
          </p:nvPr>
        </p:nvSpPr>
        <p:spPr/>
        <p:txBody>
          <a:bodyPr rtlCol="0"/>
          <a:lstStyle/>
          <a:p>
            <a:pPr rtl="0"/>
            <a:fld id="{B3B9E368-D9EF-4D44-84F6-E0AB247D1959}" type="datetime1">
              <a:rPr lang="tr-TR" noProof="0" smtClean="0"/>
              <a:t>2.05.2019</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a:t>Alt bilgi ekle</a:t>
            </a:r>
          </a:p>
        </p:txBody>
      </p:sp>
      <p:sp>
        <p:nvSpPr>
          <p:cNvPr id="7" name="Slayt Numarası Yer Tutucusu 6"/>
          <p:cNvSpPr>
            <a:spLocks noGrp="1"/>
          </p:cNvSpPr>
          <p:nvPr>
            <p:ph type="sldNum" sz="quarter" idx="12"/>
          </p:nvPr>
        </p:nvSpPr>
        <p:spPr>
          <a:xfrm>
            <a:off x="10769600" y="6356351"/>
            <a:ext cx="812800" cy="365125"/>
          </a:xfrm>
        </p:spPr>
        <p:txBody>
          <a:bodyPr rtlCol="0"/>
          <a:lstStyle/>
          <a:p>
            <a:pPr rtl="0"/>
            <a:fld id="{401CF334-2D5C-4859-84A6-CA7E6E43FAEB}" type="slidenum">
              <a:rPr lang="tr-TR" noProof="0" smtClean="0"/>
              <a:t>‹#›</a:t>
            </a:fld>
            <a:endParaRPr lang="tr-TR" noProof="0" dirty="0"/>
          </a:p>
        </p:txBody>
      </p:sp>
      <p:sp>
        <p:nvSpPr>
          <p:cNvPr id="10" name="Serbest 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sp>
        <p:nvSpPr>
          <p:cNvPr id="11" name="Serbest 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spTree>
    <p:extLst>
      <p:ext uri="{BB962C8B-B14F-4D97-AF65-F5344CB8AC3E}">
        <p14:creationId xmlns:p14="http://schemas.microsoft.com/office/powerpoint/2010/main" val="25196249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25" name="Grup 24"/>
          <p:cNvGrpSpPr/>
          <p:nvPr/>
        </p:nvGrpSpPr>
        <p:grpSpPr>
          <a:xfrm>
            <a:off x="-29028" y="-7144"/>
            <a:ext cx="12240731" cy="6879658"/>
            <a:chOff x="0" y="-21658"/>
            <a:chExt cx="12240731" cy="6879658"/>
          </a:xfrm>
        </p:grpSpPr>
        <p:sp>
          <p:nvSpPr>
            <p:cNvPr id="26" name="Dikdörtgen 25"/>
            <p:cNvSpPr/>
            <p:nvPr/>
          </p:nvSpPr>
          <p:spPr>
            <a:xfrm>
              <a:off x="31633" y="0"/>
              <a:ext cx="1218895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tr-TR" noProof="0" dirty="0"/>
            </a:p>
          </p:txBody>
        </p:sp>
        <p:grpSp>
          <p:nvGrpSpPr>
            <p:cNvPr id="27" name="Grup 26"/>
            <p:cNvGrpSpPr/>
            <p:nvPr/>
          </p:nvGrpSpPr>
          <p:grpSpPr>
            <a:xfrm>
              <a:off x="0" y="-21658"/>
              <a:ext cx="12240731" cy="1041400"/>
              <a:chOff x="-25356" y="-7144"/>
              <a:chExt cx="12240731" cy="1041400"/>
            </a:xfrm>
          </p:grpSpPr>
          <p:sp>
            <p:nvSpPr>
              <p:cNvPr id="28" name="Serbest biçim 27"/>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sp>
            <p:nvSpPr>
              <p:cNvPr id="29" name="Serbest Form 28"/>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grpSp>
            <p:nvGrpSpPr>
              <p:cNvPr id="31" name="Grup 30"/>
              <p:cNvGrpSpPr/>
              <p:nvPr/>
            </p:nvGrpSpPr>
            <p:grpSpPr>
              <a:xfrm>
                <a:off x="-25356" y="202408"/>
                <a:ext cx="12240731" cy="649224"/>
                <a:chOff x="-19045" y="216550"/>
                <a:chExt cx="9180548" cy="649224"/>
              </a:xfrm>
            </p:grpSpPr>
            <p:sp>
              <p:nvSpPr>
                <p:cNvPr id="32" name="Serbest Form 3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rtlCol="0" anchor="t" compatLnSpc="1"/>
                <a:lstStyle/>
                <a:p>
                  <a:pPr rtl="0"/>
                  <a:endParaRPr kumimoji="0" lang="tr-TR" sz="1800" noProof="0" dirty="0"/>
                </a:p>
              </p:txBody>
            </p:sp>
            <p:sp>
              <p:nvSpPr>
                <p:cNvPr id="33" name="Serbest Form 3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rtlCol="0" anchor="t" compatLnSpc="1"/>
                <a:lstStyle/>
                <a:p>
                  <a:pPr rtl="0"/>
                  <a:endParaRPr kumimoji="0" lang="tr-TR" sz="1800" noProof="0" dirty="0"/>
                </a:p>
              </p:txBody>
            </p:sp>
          </p:grpSp>
        </p:grpSp>
      </p:grpSp>
      <p:sp>
        <p:nvSpPr>
          <p:cNvPr id="9" name="Başlık Yer Tutucusu 8"/>
          <p:cNvSpPr>
            <a:spLocks noGrp="1"/>
          </p:cNvSpPr>
          <p:nvPr>
            <p:ph type="title"/>
          </p:nvPr>
        </p:nvSpPr>
        <p:spPr>
          <a:xfrm>
            <a:off x="609600" y="662782"/>
            <a:ext cx="10972800" cy="1184306"/>
          </a:xfrm>
          <a:prstGeom prst="rect">
            <a:avLst/>
          </a:prstGeom>
        </p:spPr>
        <p:txBody>
          <a:bodyPr vert="horz" lIns="0" rIns="0" bIns="0" rtlCol="0" anchor="b">
            <a:normAutofit/>
          </a:bodyPr>
          <a:lstStyle/>
          <a:p>
            <a:pPr rtl="0"/>
            <a:r>
              <a:rPr lang="tr-TR" noProof="0" dirty="0"/>
              <a:t>Asıl başlık stilini düzenlemek için tıklayın</a:t>
            </a:r>
            <a:endParaRPr kumimoji="0" lang="tr-TR" noProof="0" dirty="0"/>
          </a:p>
        </p:txBody>
      </p:sp>
      <p:sp>
        <p:nvSpPr>
          <p:cNvPr id="30" name="Metin Yer Tutucusu 29"/>
          <p:cNvSpPr>
            <a:spLocks noGrp="1"/>
          </p:cNvSpPr>
          <p:nvPr>
            <p:ph type="body" idx="1"/>
          </p:nvPr>
        </p:nvSpPr>
        <p:spPr>
          <a:xfrm>
            <a:off x="609600" y="1935480"/>
            <a:ext cx="10972800" cy="4389120"/>
          </a:xfrm>
          <a:prstGeom prst="rect">
            <a:avLst/>
          </a:prstGeom>
        </p:spPr>
        <p:txBody>
          <a:bodyPr vert="horz" rtlCol="0">
            <a:normAutofit/>
          </a:bodyPr>
          <a:lstStyle/>
          <a:p>
            <a:pPr lvl="0" rtl="0" eaLnBrk="1" latinLnBrk="0" hangingPunct="1"/>
            <a:r>
              <a:rPr lang="tr-TR" noProof="0" dirty="0"/>
              <a:t>Asıl metin stillerini düzenlemek için tıklayın</a:t>
            </a:r>
          </a:p>
          <a:p>
            <a:pPr lvl="1" rtl="0" eaLnBrk="1" latinLnBrk="0" hangingPunct="1"/>
            <a:r>
              <a:rPr lang="tr-TR" noProof="0" dirty="0"/>
              <a:t>İkinci düzey</a:t>
            </a:r>
          </a:p>
          <a:p>
            <a:pPr lvl="2" rtl="0" eaLnBrk="1" latinLnBrk="0" hangingPunct="1"/>
            <a:r>
              <a:rPr lang="tr-TR" noProof="0" dirty="0"/>
              <a:t>Üçüncü düzey</a:t>
            </a:r>
          </a:p>
          <a:p>
            <a:pPr lvl="3" rtl="0" eaLnBrk="1" latinLnBrk="0" hangingPunct="1"/>
            <a:r>
              <a:rPr lang="tr-TR" noProof="0" dirty="0"/>
              <a:t>Dördüncü düzey</a:t>
            </a:r>
          </a:p>
          <a:p>
            <a:pPr lvl="4" rtl="0" eaLnBrk="1" latinLnBrk="0" hangingPunct="1"/>
            <a:r>
              <a:rPr lang="tr-TR" noProof="0" dirty="0"/>
              <a:t>Beşinci düzey</a:t>
            </a:r>
          </a:p>
        </p:txBody>
      </p:sp>
      <p:sp>
        <p:nvSpPr>
          <p:cNvPr id="10" name="Tarih Yer Tutucusu 9"/>
          <p:cNvSpPr>
            <a:spLocks noGrp="1"/>
          </p:cNvSpPr>
          <p:nvPr>
            <p:ph type="dt" sz="half" idx="2"/>
          </p:nvPr>
        </p:nvSpPr>
        <p:spPr>
          <a:xfrm>
            <a:off x="609600" y="6356351"/>
            <a:ext cx="2844800" cy="365125"/>
          </a:xfrm>
          <a:prstGeom prst="rect">
            <a:avLst/>
          </a:prstGeom>
        </p:spPr>
        <p:txBody>
          <a:bodyPr vert="horz" lIns="0" tIns="0" rIns="0" bIns="0" rtlCol="0" anchor="b"/>
          <a:lstStyle>
            <a:lvl1pPr algn="l" eaLnBrk="1" latinLnBrk="0" hangingPunct="1">
              <a:defRPr kumimoji="0" sz="1100">
                <a:solidFill>
                  <a:schemeClr val="tx1"/>
                </a:solidFill>
              </a:defRPr>
            </a:lvl1pPr>
          </a:lstStyle>
          <a:p>
            <a:pPr rtl="0"/>
            <a:fld id="{3193FE27-A740-43D0-8304-44C82B551D2A}" type="datetime1">
              <a:rPr lang="tr-TR" noProof="0" smtClean="0"/>
              <a:t>2.05.2019</a:t>
            </a:fld>
            <a:endParaRPr lang="tr-TR" noProof="0" dirty="0"/>
          </a:p>
        </p:txBody>
      </p:sp>
      <p:sp>
        <p:nvSpPr>
          <p:cNvPr id="22" name="Alt Bilgi Yer Tutucusu 21"/>
          <p:cNvSpPr>
            <a:spLocks noGrp="1"/>
          </p:cNvSpPr>
          <p:nvPr>
            <p:ph type="ftr" sz="quarter" idx="3"/>
          </p:nvPr>
        </p:nvSpPr>
        <p:spPr>
          <a:xfrm>
            <a:off x="3556000" y="6356351"/>
            <a:ext cx="4470400" cy="365125"/>
          </a:xfrm>
          <a:prstGeom prst="rect">
            <a:avLst/>
          </a:prstGeom>
        </p:spPr>
        <p:txBody>
          <a:bodyPr vert="horz" lIns="0" tIns="0" rIns="0" bIns="0" rtlCol="0" anchor="b"/>
          <a:lstStyle>
            <a:lvl1pPr algn="l" eaLnBrk="1" latinLnBrk="0" hangingPunct="1">
              <a:defRPr kumimoji="0" sz="1100">
                <a:solidFill>
                  <a:schemeClr val="tx1"/>
                </a:solidFill>
              </a:defRPr>
            </a:lvl1pPr>
          </a:lstStyle>
          <a:p>
            <a:pPr rtl="0"/>
            <a:r>
              <a:rPr lang="tr-TR" noProof="0" dirty="0"/>
              <a:t>Alt bilgi ekle</a:t>
            </a:r>
          </a:p>
        </p:txBody>
      </p:sp>
      <p:sp>
        <p:nvSpPr>
          <p:cNvPr id="18" name="Slayt Numarası Yer Tutucusu 17"/>
          <p:cNvSpPr>
            <a:spLocks noGrp="1"/>
          </p:cNvSpPr>
          <p:nvPr>
            <p:ph type="sldNum" sz="quarter" idx="4"/>
          </p:nvPr>
        </p:nvSpPr>
        <p:spPr>
          <a:xfrm>
            <a:off x="10566400" y="6356351"/>
            <a:ext cx="1016000" cy="365125"/>
          </a:xfrm>
          <a:prstGeom prst="rect">
            <a:avLst/>
          </a:prstGeom>
        </p:spPr>
        <p:txBody>
          <a:bodyPr vert="horz" lIns="0" tIns="0" rIns="0" bIns="0" rtlCol="0" anchor="b"/>
          <a:lstStyle>
            <a:lvl1pPr algn="r" eaLnBrk="1" latinLnBrk="0" hangingPunct="1">
              <a:defRPr kumimoji="0" sz="1100">
                <a:solidFill>
                  <a:schemeClr val="tx1"/>
                </a:solidFill>
              </a:defRPr>
            </a:lvl1pPr>
          </a:lstStyle>
          <a:p>
            <a:pPr rtl="0"/>
            <a:fld id="{401CF334-2D5C-4859-84A6-CA7E6E43FAEB}" type="slidenum">
              <a:rPr lang="tr-TR" noProof="0" smtClean="0"/>
              <a:pPr/>
              <a:t>‹#›</a:t>
            </a:fld>
            <a:endParaRPr lang="tr-TR" noProof="0" dirty="0"/>
          </a:p>
        </p:txBody>
      </p:sp>
    </p:spTree>
    <p:extLst>
      <p:ext uri="{BB962C8B-B14F-4D97-AF65-F5344CB8AC3E}">
        <p14:creationId xmlns:p14="http://schemas.microsoft.com/office/powerpoint/2010/main" val="9428528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rtl="0" eaLnBrk="1" latinLnBrk="0" hangingPunct="1">
        <a:lnSpc>
          <a:spcPct val="80000"/>
        </a:lnSpc>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jpg"/><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ctrTitle"/>
          </p:nvPr>
        </p:nvSpPr>
        <p:spPr>
          <a:xfrm>
            <a:off x="401067" y="304799"/>
            <a:ext cx="5128928" cy="1223819"/>
          </a:xfrm>
        </p:spPr>
        <p:txBody>
          <a:bodyPr rtlCol="0"/>
          <a:lstStyle/>
          <a:p>
            <a:pPr rtl="0"/>
            <a:r>
              <a:rPr lang="tr-TR" dirty="0"/>
              <a:t>GENEL TURİZM</a:t>
            </a:r>
          </a:p>
        </p:txBody>
      </p:sp>
      <p:pic>
        <p:nvPicPr>
          <p:cNvPr id="3" name="Resim 2">
            <a:extLst>
              <a:ext uri="{FF2B5EF4-FFF2-40B4-BE49-F238E27FC236}">
                <a16:creationId xmlns:a16="http://schemas.microsoft.com/office/drawing/2014/main" id="{1D85515D-EB10-4739-9BBC-39381E71001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41895" y="1644074"/>
            <a:ext cx="7625765" cy="4385589"/>
          </a:xfrm>
          <a:prstGeom prst="rect">
            <a:avLst/>
          </a:prstGeom>
        </p:spPr>
      </p:pic>
      <p:pic>
        <p:nvPicPr>
          <p:cNvPr id="7" name="Resim 6">
            <a:extLst>
              <a:ext uri="{FF2B5EF4-FFF2-40B4-BE49-F238E27FC236}">
                <a16:creationId xmlns:a16="http://schemas.microsoft.com/office/drawing/2014/main" id="{91DBB4BA-09F7-44E0-8536-830EFBA03CB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1068" y="3889714"/>
            <a:ext cx="3136459" cy="2139950"/>
          </a:xfrm>
          <a:prstGeom prst="rect">
            <a:avLst/>
          </a:prstGeom>
        </p:spPr>
      </p:pic>
      <p:pic>
        <p:nvPicPr>
          <p:cNvPr id="9" name="Resim 8">
            <a:extLst>
              <a:ext uri="{FF2B5EF4-FFF2-40B4-BE49-F238E27FC236}">
                <a16:creationId xmlns:a16="http://schemas.microsoft.com/office/drawing/2014/main" id="{81BD441F-EBDA-4668-B7B5-821CE1D4B7E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01067" y="1644074"/>
            <a:ext cx="3136460" cy="2245639"/>
          </a:xfrm>
          <a:prstGeom prst="rect">
            <a:avLst/>
          </a:prstGeom>
        </p:spPr>
      </p:pic>
    </p:spTree>
    <p:extLst>
      <p:ext uri="{BB962C8B-B14F-4D97-AF65-F5344CB8AC3E}">
        <p14:creationId xmlns:p14="http://schemas.microsoft.com/office/powerpoint/2010/main" val="3549628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512291" y="644309"/>
            <a:ext cx="7689273" cy="648781"/>
          </a:xfrm>
        </p:spPr>
        <p:txBody>
          <a:bodyPr>
            <a:noAutofit/>
          </a:bodyPr>
          <a:lstStyle/>
          <a:p>
            <a:r>
              <a:rPr lang="tr-TR" sz="2800" b="1" dirty="0">
                <a:latin typeface="Times New Roman" panose="02020603050405020304" pitchFamily="18" charset="0"/>
                <a:cs typeface="Times New Roman" panose="02020603050405020304" pitchFamily="18" charset="0"/>
              </a:rPr>
              <a:t>TURİZM ENDÜSTRİSİNİN ÖZELLİKLERİ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0" y="1586343"/>
            <a:ext cx="12007273" cy="5156202"/>
          </a:xfrm>
        </p:spPr>
        <p:txBody>
          <a:bodyPr>
            <a:noAutofit/>
          </a:bodyPr>
          <a:lstStyle/>
          <a:p>
            <a:pPr lvl="0" algn="just">
              <a:buFont typeface="Wingdings" panose="05000000000000000000" pitchFamily="2" charset="2"/>
              <a:buChar char="Ø"/>
            </a:pPr>
            <a:r>
              <a:rPr lang="tr-TR" sz="2800" b="1" i="1" u="sng" dirty="0">
                <a:latin typeface="Times New Roman" panose="02020603050405020304" pitchFamily="18" charset="0"/>
                <a:cs typeface="Times New Roman" panose="02020603050405020304" pitchFamily="18" charset="0"/>
              </a:rPr>
              <a:t>Dağıtım sistemi tersine işler:</a:t>
            </a:r>
            <a:r>
              <a:rPr lang="tr-TR" sz="2800" dirty="0">
                <a:latin typeface="Times New Roman" panose="02020603050405020304" pitchFamily="18" charset="0"/>
                <a:cs typeface="Times New Roman" panose="02020603050405020304" pitchFamily="18" charset="0"/>
              </a:rPr>
              <a:t> </a:t>
            </a:r>
            <a:r>
              <a:rPr lang="tr-TR" sz="2800" b="1" dirty="0">
                <a:solidFill>
                  <a:srgbClr val="FF0000"/>
                </a:solidFill>
                <a:latin typeface="Times New Roman" panose="02020603050405020304" pitchFamily="18" charset="0"/>
                <a:cs typeface="Times New Roman" panose="02020603050405020304" pitchFamily="18" charset="0"/>
              </a:rPr>
              <a:t>Turizm endüstrisinde, tüketici niteliğindeki turist, ürünü satın almak için üretildiği yere gelmek durumundadır. Bu nedenle, turizm endüstrisinde dağıtım kanalları, mal üreten endüstrilerin kullandıkları dağıtım şeklinin tam tersi bir özellik gösterir.</a:t>
            </a:r>
            <a:r>
              <a:rPr lang="tr-TR" sz="2800" dirty="0">
                <a:latin typeface="Times New Roman" panose="02020603050405020304" pitchFamily="18" charset="0"/>
                <a:cs typeface="Times New Roman" panose="02020603050405020304" pitchFamily="18" charset="0"/>
              </a:rPr>
              <a:t> Ancak, son yıllarda bilgi teknolojisinde kendini gösteren önemli gelişmeler, bu özellik bakımından turizm işletmelerini diğer bazı işletmelerden belirgin bir şekilde ayırmaya başlamıştır. Gelişen teknoloji sayesinde, bir tüketici alışveriş işlemi için süpermarkete gitmek zorunda olmayıp siparişini ve para işlemlerini evindeki bilgisayarından yapabilmektedir. Buna benzer örneklere çok az da olsa turizm sektöründe (Internet üzerinden rezervasyon yapabilme ya da sanal gerçekler vb.) rastlansa bile, söz konusu teknolojik gelişmeler bu sektörün bu özelliğini değiştirebilecek güce henüz sahip değildir.</a:t>
            </a:r>
          </a:p>
          <a:p>
            <a:pPr lvl="0" algn="just"/>
            <a:endParaRPr lang="tr-TR" sz="20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endParaRPr lang="tr-TR" sz="2000" dirty="0">
              <a:latin typeface="Times New Roman" panose="02020603050405020304" pitchFamily="18" charset="0"/>
              <a:cs typeface="Times New Roman" panose="02020603050405020304" pitchFamily="18" charset="0"/>
            </a:endParaRPr>
          </a:p>
          <a:p>
            <a:pPr algn="just"/>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345157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r>
              <a:rPr lang="tr-TR" dirty="0" smtClean="0"/>
              <a:t>Nazmi Kozak, Metin Kozak, Meryem A. Kozak , Genel Turizm, Detay Yayınları</a:t>
            </a:r>
            <a:endParaRPr lang="tr-TR" dirty="0"/>
          </a:p>
        </p:txBody>
      </p:sp>
    </p:spTree>
    <p:extLst>
      <p:ext uri="{BB962C8B-B14F-4D97-AF65-F5344CB8AC3E}">
        <p14:creationId xmlns:p14="http://schemas.microsoft.com/office/powerpoint/2010/main" val="20036098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530763" y="561182"/>
            <a:ext cx="7269020" cy="648781"/>
          </a:xfrm>
        </p:spPr>
        <p:txBody>
          <a:bodyPr>
            <a:noAutofit/>
          </a:bodyPr>
          <a:lstStyle/>
          <a:p>
            <a:r>
              <a:rPr lang="tr-TR" sz="2800" b="1" dirty="0">
                <a:latin typeface="Times New Roman" panose="02020603050405020304" pitchFamily="18" charset="0"/>
                <a:cs typeface="Times New Roman" panose="02020603050405020304" pitchFamily="18" charset="0"/>
              </a:rPr>
              <a:t>TURİZM ENDÜSTRİSİNİN ÖZELLİKLERİ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0" y="1789544"/>
            <a:ext cx="12007273" cy="5068456"/>
          </a:xfrm>
        </p:spPr>
        <p:txBody>
          <a:bodyPr>
            <a:noAutofit/>
          </a:bodyPr>
          <a:lstStyle/>
          <a:p>
            <a:pPr lvl="0" algn="just">
              <a:buFont typeface="Wingdings" panose="05000000000000000000" pitchFamily="2" charset="2"/>
              <a:buChar char="Ø"/>
            </a:pPr>
            <a:r>
              <a:rPr lang="tr-TR" sz="2800" b="1" i="1" u="sng" dirty="0">
                <a:latin typeface="Times New Roman" panose="02020603050405020304" pitchFamily="18" charset="0"/>
                <a:cs typeface="Times New Roman" panose="02020603050405020304" pitchFamily="18" charset="0"/>
              </a:rPr>
              <a:t>Yüksek yatırım gerektirir:</a:t>
            </a:r>
            <a:r>
              <a:rPr lang="tr-TR" sz="2800" u="sng" dirty="0">
                <a:latin typeface="Times New Roman" panose="02020603050405020304" pitchFamily="18" charset="0"/>
                <a:cs typeface="Times New Roman" panose="02020603050405020304" pitchFamily="18" charset="0"/>
              </a:rPr>
              <a:t> </a:t>
            </a:r>
            <a:r>
              <a:rPr lang="tr-TR" sz="2800" dirty="0">
                <a:latin typeface="Times New Roman" panose="02020603050405020304" pitchFamily="18" charset="0"/>
                <a:cs typeface="Times New Roman" panose="02020603050405020304" pitchFamily="18" charset="0"/>
              </a:rPr>
              <a:t>Turizm alanında arzın yaratılması yüksek miktarda sabit sermaye yatırımını gerektirir. Bir otel işletmesinin tamamlanarak hizmete başlaması için belirli bir dönem gerekmekle birlikte </a:t>
            </a:r>
            <a:r>
              <a:rPr lang="tr-TR" sz="2800" b="1" dirty="0">
                <a:solidFill>
                  <a:srgbClr val="FF0000"/>
                </a:solidFill>
                <a:latin typeface="Times New Roman" panose="02020603050405020304" pitchFamily="18" charset="0"/>
                <a:cs typeface="Times New Roman" panose="02020603050405020304" pitchFamily="18" charset="0"/>
              </a:rPr>
              <a:t>sabit üretim faktörleri </a:t>
            </a:r>
            <a:r>
              <a:rPr lang="tr-TR" sz="2800" dirty="0">
                <a:latin typeface="Times New Roman" panose="02020603050405020304" pitchFamily="18" charset="0"/>
                <a:cs typeface="Times New Roman" panose="02020603050405020304" pitchFamily="18" charset="0"/>
              </a:rPr>
              <a:t>için de yüksek miktarda harcama yapılması gerekmektedir.</a:t>
            </a:r>
          </a:p>
          <a:p>
            <a:pPr lvl="0" algn="just">
              <a:buFont typeface="Wingdings" panose="05000000000000000000" pitchFamily="2" charset="2"/>
              <a:buChar char="Ø"/>
            </a:pPr>
            <a:endParaRPr lang="tr-TR" sz="2800" dirty="0">
              <a:latin typeface="Times New Roman" panose="02020603050405020304" pitchFamily="18" charset="0"/>
              <a:cs typeface="Times New Roman" panose="02020603050405020304" pitchFamily="18" charset="0"/>
            </a:endParaRPr>
          </a:p>
          <a:p>
            <a:pPr lvl="0" algn="just">
              <a:buFont typeface="Wingdings" panose="05000000000000000000" pitchFamily="2" charset="2"/>
              <a:buChar char="Ø"/>
            </a:pPr>
            <a:r>
              <a:rPr lang="tr-TR" sz="2800" b="1" i="1" u="sng" dirty="0">
                <a:latin typeface="Times New Roman" panose="02020603050405020304" pitchFamily="18" charset="0"/>
                <a:cs typeface="Times New Roman" panose="02020603050405020304" pitchFamily="18" charset="0"/>
              </a:rPr>
              <a:t>Bütün yıl faaliyet sunulur: </a:t>
            </a:r>
            <a:r>
              <a:rPr lang="tr-TR" sz="2800" dirty="0">
                <a:latin typeface="Times New Roman" panose="02020603050405020304" pitchFamily="18" charset="0"/>
                <a:cs typeface="Times New Roman" panose="02020603050405020304" pitchFamily="18" charset="0"/>
              </a:rPr>
              <a:t>Turizm endüstrisinde hizmet sunan işletmeler yılın </a:t>
            </a:r>
            <a:r>
              <a:rPr lang="tr-TR" sz="2800" b="1" dirty="0">
                <a:solidFill>
                  <a:srgbClr val="FF0000"/>
                </a:solidFill>
                <a:latin typeface="Times New Roman" panose="02020603050405020304" pitchFamily="18" charset="0"/>
                <a:cs typeface="Times New Roman" panose="02020603050405020304" pitchFamily="18" charset="0"/>
              </a:rPr>
              <a:t>365 günü ve günün 24 saati hizmet </a:t>
            </a:r>
            <a:r>
              <a:rPr lang="tr-TR" sz="2800" dirty="0">
                <a:latin typeface="Times New Roman" panose="02020603050405020304" pitchFamily="18" charset="0"/>
                <a:cs typeface="Times New Roman" panose="02020603050405020304" pitchFamily="18" charset="0"/>
              </a:rPr>
              <a:t>veren bir özellik gösterir. Turizme dönük hizmet üreten işletmelerde tatil günü yoktur. Buna karşılık mevsimlik özellikle gösteren turizm işletmeleri, turizm mevsimi dışına kayan dönemlerde hizmet sunmazlar.</a:t>
            </a:r>
          </a:p>
          <a:p>
            <a:pPr algn="just">
              <a:buFont typeface="Wingdings" panose="05000000000000000000" pitchFamily="2" charset="2"/>
              <a:buChar char="Ø"/>
            </a:pPr>
            <a:endParaRPr lang="tr-TR" sz="2800"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0849934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50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530763" y="635073"/>
            <a:ext cx="7232073" cy="648781"/>
          </a:xfrm>
        </p:spPr>
        <p:txBody>
          <a:bodyPr>
            <a:noAutofit/>
          </a:bodyPr>
          <a:lstStyle/>
          <a:p>
            <a:r>
              <a:rPr lang="tr-TR" sz="2800" b="1" dirty="0">
                <a:latin typeface="Times New Roman" panose="02020603050405020304" pitchFamily="18" charset="0"/>
                <a:cs typeface="Times New Roman" panose="02020603050405020304" pitchFamily="18" charset="0"/>
              </a:rPr>
              <a:t>TURİZM ENDÜSTRİSİNİN ÖZELLİKLERİ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0" y="1789544"/>
            <a:ext cx="12007273" cy="5068456"/>
          </a:xfrm>
        </p:spPr>
        <p:txBody>
          <a:bodyPr>
            <a:noAutofit/>
          </a:bodyPr>
          <a:lstStyle/>
          <a:p>
            <a:pPr lvl="0" algn="just">
              <a:buFont typeface="Wingdings" panose="05000000000000000000" pitchFamily="2" charset="2"/>
              <a:buChar char="Ø"/>
            </a:pPr>
            <a:r>
              <a:rPr lang="tr-TR" b="1" i="1" u="sng" dirty="0"/>
              <a:t> </a:t>
            </a:r>
            <a:r>
              <a:rPr lang="tr-TR" sz="2800" b="1" i="1" u="sng" dirty="0">
                <a:latin typeface="Times New Roman" panose="02020603050405020304" pitchFamily="18" charset="0"/>
                <a:cs typeface="Times New Roman" panose="02020603050405020304" pitchFamily="18" charset="0"/>
              </a:rPr>
              <a:t>Genellikle hizmet üretilir ve sunulur:</a:t>
            </a:r>
            <a:r>
              <a:rPr lang="tr-TR" sz="2800" dirty="0">
                <a:latin typeface="Times New Roman" panose="02020603050405020304" pitchFamily="18" charset="0"/>
                <a:cs typeface="Times New Roman" panose="02020603050405020304" pitchFamily="18" charset="0"/>
              </a:rPr>
              <a:t> Turizm endüstrisinde genellikle hizmet üretilir ve sunulur. </a:t>
            </a:r>
            <a:r>
              <a:rPr lang="tr-TR" sz="2800" b="1" dirty="0">
                <a:solidFill>
                  <a:srgbClr val="FF0000"/>
                </a:solidFill>
                <a:latin typeface="Times New Roman" panose="02020603050405020304" pitchFamily="18" charset="0"/>
                <a:cs typeface="Times New Roman" panose="02020603050405020304" pitchFamily="18" charset="0"/>
              </a:rPr>
              <a:t>Hizmet satışı, üretimi, sunumu ve tüketimi içeriğinde soyut özellik gösterir. </a:t>
            </a:r>
            <a:r>
              <a:rPr lang="tr-TR" sz="2800" dirty="0">
                <a:latin typeface="Times New Roman" panose="02020603050405020304" pitchFamily="18" charset="0"/>
                <a:cs typeface="Times New Roman" panose="02020603050405020304" pitchFamily="18" charset="0"/>
              </a:rPr>
              <a:t>Dolayısıyla, bu sektörde </a:t>
            </a:r>
            <a:r>
              <a:rPr lang="tr-TR" sz="2800" b="1" dirty="0">
                <a:latin typeface="Times New Roman" panose="02020603050405020304" pitchFamily="18" charset="0"/>
                <a:cs typeface="Times New Roman" panose="02020603050405020304" pitchFamily="18" charset="0"/>
              </a:rPr>
              <a:t>müşteri tatmini </a:t>
            </a:r>
            <a:r>
              <a:rPr lang="tr-TR" sz="2800" dirty="0">
                <a:latin typeface="Times New Roman" panose="02020603050405020304" pitchFamily="18" charset="0"/>
                <a:cs typeface="Times New Roman" panose="02020603050405020304" pitchFamily="18" charset="0"/>
              </a:rPr>
              <a:t>genel olarak </a:t>
            </a:r>
            <a:r>
              <a:rPr lang="tr-TR" sz="2800" b="1" dirty="0">
                <a:latin typeface="Times New Roman" panose="02020603050405020304" pitchFamily="18" charset="0"/>
                <a:cs typeface="Times New Roman" panose="02020603050405020304" pitchFamily="18" charset="0"/>
              </a:rPr>
              <a:t>soyut bir içerikte </a:t>
            </a:r>
            <a:r>
              <a:rPr lang="tr-TR" sz="2800" dirty="0">
                <a:latin typeface="Times New Roman" panose="02020603050405020304" pitchFamily="18" charset="0"/>
                <a:cs typeface="Times New Roman" panose="02020603050405020304" pitchFamily="18" charset="0"/>
              </a:rPr>
              <a:t>gerçekleşir.</a:t>
            </a:r>
          </a:p>
          <a:p>
            <a:pPr lvl="0" algn="just">
              <a:buFont typeface="Wingdings" panose="05000000000000000000" pitchFamily="2" charset="2"/>
              <a:buChar char="Ø"/>
            </a:pPr>
            <a:endParaRPr lang="tr-TR" sz="2800" dirty="0">
              <a:latin typeface="Times New Roman" panose="02020603050405020304" pitchFamily="18" charset="0"/>
              <a:cs typeface="Times New Roman" panose="02020603050405020304" pitchFamily="18" charset="0"/>
            </a:endParaRPr>
          </a:p>
          <a:p>
            <a:pPr lvl="0" algn="just">
              <a:buFont typeface="Wingdings" panose="05000000000000000000" pitchFamily="2" charset="2"/>
              <a:buChar char="Ø"/>
            </a:pPr>
            <a:r>
              <a:rPr lang="tr-TR" sz="2800" b="1" i="1" u="sng" dirty="0">
                <a:latin typeface="Times New Roman" panose="02020603050405020304" pitchFamily="18" charset="0"/>
                <a:cs typeface="Times New Roman" panose="02020603050405020304" pitchFamily="18" charset="0"/>
              </a:rPr>
              <a:t>Kalite kontrol sorunu vardır:</a:t>
            </a:r>
            <a:r>
              <a:rPr lang="tr-TR" sz="2800" dirty="0">
                <a:latin typeface="Times New Roman" panose="02020603050405020304" pitchFamily="18" charset="0"/>
                <a:cs typeface="Times New Roman" panose="02020603050405020304" pitchFamily="18" charset="0"/>
              </a:rPr>
              <a:t> Hizmetlerin kalite ve içerikleri, hizmeti üreten bir birimden diğerine ya da hizmet talep eden bir tüketiciden diğerine veya bir günden diğerine değişerek farklı ürünlere sahip olabilir. Hizmetlerin bu özelliğine bağlı olarak ortaya çıkan pazarlama sorunu ise, hizmetlerin </a:t>
            </a:r>
            <a:r>
              <a:rPr lang="tr-TR" sz="2800" b="1" dirty="0">
                <a:solidFill>
                  <a:srgbClr val="FF0000"/>
                </a:solidFill>
                <a:latin typeface="Times New Roman" panose="02020603050405020304" pitchFamily="18" charset="0"/>
                <a:cs typeface="Times New Roman" panose="02020603050405020304" pitchFamily="18" charset="0"/>
              </a:rPr>
              <a:t>standardizasyon ve kalite kontrol </a:t>
            </a:r>
            <a:r>
              <a:rPr lang="tr-TR" sz="2800" dirty="0">
                <a:latin typeface="Times New Roman" panose="02020603050405020304" pitchFamily="18" charset="0"/>
                <a:cs typeface="Times New Roman" panose="02020603050405020304" pitchFamily="18" charset="0"/>
              </a:rPr>
              <a:t>konularında önemli sorunlarla karşılaşılmasından kaynaklanır.</a:t>
            </a:r>
          </a:p>
          <a:p>
            <a:pPr algn="just">
              <a:buFont typeface="Wingdings" panose="05000000000000000000" pitchFamily="2" charset="2"/>
              <a:buChar char="Ø"/>
            </a:pPr>
            <a:endParaRPr lang="tr-TR" sz="2800"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7985895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50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558472" y="598128"/>
            <a:ext cx="7167420" cy="648781"/>
          </a:xfrm>
        </p:spPr>
        <p:txBody>
          <a:bodyPr>
            <a:noAutofit/>
          </a:bodyPr>
          <a:lstStyle/>
          <a:p>
            <a:r>
              <a:rPr lang="tr-TR" sz="2800" b="1" dirty="0">
                <a:latin typeface="Times New Roman" panose="02020603050405020304" pitchFamily="18" charset="0"/>
                <a:cs typeface="Times New Roman" panose="02020603050405020304" pitchFamily="18" charset="0"/>
              </a:rPr>
              <a:t>TURİZM ENDÜSTRİSİNİN ÖZELLİKLERİ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0" y="1789544"/>
            <a:ext cx="12007273" cy="5068456"/>
          </a:xfrm>
        </p:spPr>
        <p:txBody>
          <a:bodyPr>
            <a:noAutofit/>
          </a:bodyPr>
          <a:lstStyle/>
          <a:p>
            <a:pPr lvl="0" algn="just">
              <a:buFont typeface="Wingdings" panose="05000000000000000000" pitchFamily="2" charset="2"/>
              <a:buChar char="Ø"/>
            </a:pPr>
            <a:r>
              <a:rPr lang="tr-TR" sz="2800" b="1" i="1" u="sng" dirty="0">
                <a:latin typeface="Times New Roman" panose="02020603050405020304" pitchFamily="18" charset="0"/>
                <a:cs typeface="Times New Roman" panose="02020603050405020304" pitchFamily="18" charset="0"/>
              </a:rPr>
              <a:t>Tüketici tercihleri sürekli değişim gösterir: </a:t>
            </a:r>
            <a:r>
              <a:rPr lang="tr-TR" sz="2800" dirty="0">
                <a:latin typeface="Times New Roman" panose="02020603050405020304" pitchFamily="18" charset="0"/>
                <a:cs typeface="Times New Roman" panose="02020603050405020304" pitchFamily="18" charset="0"/>
              </a:rPr>
              <a:t>Turizm pazarında yer alan turistik tüketicilerin </a:t>
            </a:r>
            <a:r>
              <a:rPr lang="tr-TR" sz="2800" b="1" dirty="0">
                <a:solidFill>
                  <a:srgbClr val="FF0000"/>
                </a:solidFill>
                <a:latin typeface="Times New Roman" panose="02020603050405020304" pitchFamily="18" charset="0"/>
                <a:cs typeface="Times New Roman" panose="02020603050405020304" pitchFamily="18" charset="0"/>
              </a:rPr>
              <a:t>zevk, moda ve alışkanlık düzeylerinin kısa sürelerde </a:t>
            </a:r>
            <a:r>
              <a:rPr lang="tr-TR" sz="2800" dirty="0">
                <a:latin typeface="Times New Roman" panose="02020603050405020304" pitchFamily="18" charset="0"/>
                <a:cs typeface="Times New Roman" panose="02020603050405020304" pitchFamily="18" charset="0"/>
              </a:rPr>
              <a:t>değişmesi turizm işletmelerini, sahip oldukları </a:t>
            </a:r>
            <a:r>
              <a:rPr lang="tr-TR" sz="2800" b="1" dirty="0">
                <a:solidFill>
                  <a:srgbClr val="FF0000"/>
                </a:solidFill>
                <a:latin typeface="Times New Roman" panose="02020603050405020304" pitchFamily="18" charset="0"/>
                <a:cs typeface="Times New Roman" panose="02020603050405020304" pitchFamily="18" charset="0"/>
              </a:rPr>
              <a:t>varlıkları ekonomik ömürleri dolmadan yenileri ile değiştirmek </a:t>
            </a:r>
            <a:r>
              <a:rPr lang="tr-TR" sz="2800" dirty="0">
                <a:latin typeface="Times New Roman" panose="02020603050405020304" pitchFamily="18" charset="0"/>
                <a:cs typeface="Times New Roman" panose="02020603050405020304" pitchFamily="18" charset="0"/>
              </a:rPr>
              <a:t>zorunda bırakmaktadır.</a:t>
            </a:r>
          </a:p>
          <a:p>
            <a:pPr lvl="0" algn="just">
              <a:buFont typeface="Wingdings" panose="05000000000000000000" pitchFamily="2" charset="2"/>
              <a:buChar char="Ø"/>
            </a:pPr>
            <a:endParaRPr lang="tr-TR" sz="28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tr-TR" sz="2800" b="1" i="1" u="sng" dirty="0">
                <a:latin typeface="Times New Roman" panose="02020603050405020304" pitchFamily="18" charset="0"/>
                <a:cs typeface="Times New Roman" panose="02020603050405020304" pitchFamily="18" charset="0"/>
              </a:rPr>
              <a:t>Turizm ürünleri soyuttur:</a:t>
            </a:r>
            <a:r>
              <a:rPr lang="tr-TR" sz="2800" dirty="0">
                <a:latin typeface="Times New Roman" panose="02020603050405020304" pitchFamily="18" charset="0"/>
                <a:cs typeface="Times New Roman" panose="02020603050405020304" pitchFamily="18" charset="0"/>
              </a:rPr>
              <a:t> Turizm endüstrisinin bazı alanlarında (mutfak ve bar) somut ürünlerin üretimi gerçekleştirilse de, genellikle hizmet üretimi esastır. </a:t>
            </a:r>
            <a:r>
              <a:rPr lang="tr-TR" sz="2800" b="1" dirty="0">
                <a:solidFill>
                  <a:srgbClr val="FF0000"/>
                </a:solidFill>
                <a:latin typeface="Times New Roman" panose="02020603050405020304" pitchFamily="18" charset="0"/>
                <a:cs typeface="Times New Roman" panose="02020603050405020304" pitchFamily="18" charset="0"/>
              </a:rPr>
              <a:t>Hizmetlerin elle tutulamaz olması bu ürüne soyut özellik katar. </a:t>
            </a:r>
            <a:r>
              <a:rPr lang="tr-TR" sz="2800" dirty="0">
                <a:latin typeface="Times New Roman" panose="02020603050405020304" pitchFamily="18" charset="0"/>
                <a:cs typeface="Times New Roman" panose="02020603050405020304" pitchFamily="18" charset="0"/>
              </a:rPr>
              <a:t>Bu soyut özellik, </a:t>
            </a:r>
            <a:r>
              <a:rPr lang="tr-TR" sz="2800" b="1" dirty="0">
                <a:latin typeface="Times New Roman" panose="02020603050405020304" pitchFamily="18" charset="0"/>
                <a:cs typeface="Times New Roman" panose="02020603050405020304" pitchFamily="18" charset="0"/>
              </a:rPr>
              <a:t>ürünün standartlaştırılmasında, sunumunda, pazarlanmasında ve müşteri tatmininde önemli farklılıklar yaratır.</a:t>
            </a:r>
          </a:p>
          <a:p>
            <a:pPr lvl="0"/>
            <a:endParaRPr lang="tr-TR" dirty="0"/>
          </a:p>
          <a:p>
            <a:pPr algn="just">
              <a:buFont typeface="Wingdings" panose="05000000000000000000" pitchFamily="2" charset="2"/>
              <a:buChar char="Ø"/>
            </a:pPr>
            <a:endParaRPr lang="tr-TR" sz="2800"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6291684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50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503056" y="635073"/>
            <a:ext cx="8303490" cy="648781"/>
          </a:xfrm>
        </p:spPr>
        <p:txBody>
          <a:bodyPr>
            <a:noAutofit/>
          </a:bodyPr>
          <a:lstStyle/>
          <a:p>
            <a:r>
              <a:rPr lang="tr-TR" sz="2800" b="1" dirty="0">
                <a:latin typeface="Times New Roman" panose="02020603050405020304" pitchFamily="18" charset="0"/>
                <a:cs typeface="Times New Roman" panose="02020603050405020304" pitchFamily="18" charset="0"/>
              </a:rPr>
              <a:t>TURİZM ENDÜSTRİSİNİN ÖZELLİKLERİ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0" y="1697180"/>
            <a:ext cx="12007273" cy="4916056"/>
          </a:xfrm>
        </p:spPr>
        <p:txBody>
          <a:bodyPr>
            <a:noAutofit/>
          </a:bodyPr>
          <a:lstStyle/>
          <a:p>
            <a:pPr lvl="0" algn="just"/>
            <a:r>
              <a:rPr lang="tr-TR" sz="2000" b="1" i="1" u="sng" dirty="0">
                <a:latin typeface="Times New Roman" panose="02020603050405020304" pitchFamily="18" charset="0"/>
                <a:cs typeface="Times New Roman" panose="02020603050405020304" pitchFamily="18" charset="0"/>
              </a:rPr>
              <a:t>Turizm ürünü heterojen özelliğe sahiptir:</a:t>
            </a:r>
            <a:r>
              <a:rPr lang="tr-TR" sz="2000" dirty="0">
                <a:latin typeface="Times New Roman" panose="02020603050405020304" pitchFamily="18" charset="0"/>
                <a:cs typeface="Times New Roman" panose="02020603050405020304" pitchFamily="18" charset="0"/>
              </a:rPr>
              <a:t> Turizm sektöründe üretilen ve pazarlanan ürün heterojen bir özelliğe sahiptir . Bir bölgedeki fiziksel, doğal, kültürel ve beşeri  değerler bu bölgeyi ziyaret eden turistin zihninde bir bütün olarak yer almakta ve turistin tatil deneyiminin oluşmasına bir bütün olarak katkıda bulunmaktadır. </a:t>
            </a:r>
            <a:r>
              <a:rPr lang="tr-TR" sz="2000" b="1" dirty="0">
                <a:solidFill>
                  <a:srgbClr val="FF0000"/>
                </a:solidFill>
                <a:latin typeface="Times New Roman" panose="02020603050405020304" pitchFamily="18" charset="0"/>
                <a:cs typeface="Times New Roman" panose="02020603050405020304" pitchFamily="18" charset="0"/>
              </a:rPr>
              <a:t>Diğer bir anlatımla, bütün unsurlar zincirin bir halkasını oluşturmaktadır. Bir yerde oluşan olumsuz bir deneyim, turistlerin tatil konusundaki bütün izlenimlerini olumsuz yönde etkileyebilir.</a:t>
            </a:r>
            <a:r>
              <a:rPr lang="tr-TR" sz="2000" dirty="0">
                <a:latin typeface="Times New Roman" panose="02020603050405020304" pitchFamily="18" charset="0"/>
                <a:cs typeface="Times New Roman" panose="02020603050405020304" pitchFamily="18" charset="0"/>
              </a:rPr>
              <a:t> Bir kıyı turizm bölgesindeki otel işletmesi, deniz ve kumsaldan ya da hizmeti sunmakla görevli personelden ayrı düşünülemez. Bu nedenle, </a:t>
            </a:r>
            <a:r>
              <a:rPr lang="tr-TR" sz="2000" b="1" dirty="0">
                <a:solidFill>
                  <a:srgbClr val="FF0000"/>
                </a:solidFill>
                <a:latin typeface="Times New Roman" panose="02020603050405020304" pitchFamily="18" charset="0"/>
                <a:cs typeface="Times New Roman" panose="02020603050405020304" pitchFamily="18" charset="0"/>
              </a:rPr>
              <a:t>bir turizm bölgesinde faaliyet gösteren bütün işletmeler, hizmetlerin niteliği gereği birbirleriyle uyumlu olma, yakın bir işbirliği ve karşılıklı yardımlaşma içinde bulunma zorunluluğu </a:t>
            </a:r>
            <a:r>
              <a:rPr lang="tr-TR" sz="2000" dirty="0">
                <a:latin typeface="Times New Roman" panose="02020603050405020304" pitchFamily="18" charset="0"/>
                <a:cs typeface="Times New Roman" panose="02020603050405020304" pitchFamily="18" charset="0"/>
              </a:rPr>
              <a:t>duyarlar. Bir bölgedeki otel işletmesinin kötü hizmet sunması ya da bölge halkının olumsuz davranışları, turistlerin bölgedeki diğer işletmeleri de olumsuz algılamalarına yol açabilir. Benzer bir şekilde, satın aldığı bir paket turda kendisine sunulan hizmetlerin niteliğinden memnun olmayan bir turist, gelecek dönemlerde tur operatörünü değiştirebileceği gibi tatil bölgesini de değiştirebilir. Bütün bu örnekler, </a:t>
            </a:r>
            <a:r>
              <a:rPr lang="tr-TR" sz="2000" b="1" dirty="0">
                <a:solidFill>
                  <a:srgbClr val="FF0000"/>
                </a:solidFill>
                <a:latin typeface="Times New Roman" panose="02020603050405020304" pitchFamily="18" charset="0"/>
                <a:cs typeface="Times New Roman" panose="02020603050405020304" pitchFamily="18" charset="0"/>
              </a:rPr>
              <a:t>turist deneyimlerinin, gelecek dönemlerde ortaya çıkacağı varsayılan diğer insanlara da tavsiye etme/etmeme ya da tekrar gelme/gelmeme eğilimleri ile çok yakından ilgili </a:t>
            </a:r>
            <a:r>
              <a:rPr lang="tr-TR" sz="2000" dirty="0">
                <a:latin typeface="Times New Roman" panose="02020603050405020304" pitchFamily="18" charset="0"/>
                <a:cs typeface="Times New Roman" panose="02020603050405020304" pitchFamily="18" charset="0"/>
              </a:rPr>
              <a:t>olduğunu göstermektedir.</a:t>
            </a:r>
          </a:p>
          <a:p>
            <a:pPr lvl="0" algn="just"/>
            <a:endParaRPr lang="tr-TR" sz="20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endParaRPr lang="tr-TR" sz="2000" dirty="0">
              <a:latin typeface="Times New Roman" panose="02020603050405020304" pitchFamily="18" charset="0"/>
              <a:cs typeface="Times New Roman" panose="02020603050405020304" pitchFamily="18" charset="0"/>
            </a:endParaRPr>
          </a:p>
          <a:p>
            <a:pPr algn="just"/>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346836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503055" y="635073"/>
            <a:ext cx="8950035" cy="648781"/>
          </a:xfrm>
        </p:spPr>
        <p:txBody>
          <a:bodyPr>
            <a:noAutofit/>
          </a:bodyPr>
          <a:lstStyle/>
          <a:p>
            <a:r>
              <a:rPr lang="tr-TR" sz="2800" b="1" dirty="0">
                <a:latin typeface="Times New Roman" panose="02020603050405020304" pitchFamily="18" charset="0"/>
                <a:cs typeface="Times New Roman" panose="02020603050405020304" pitchFamily="18" charset="0"/>
              </a:rPr>
              <a:t>TURİZM ENDÜSTRİSİNİN ÖZELLİKLERİ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0" y="1586343"/>
            <a:ext cx="12007273" cy="5137730"/>
          </a:xfrm>
        </p:spPr>
        <p:txBody>
          <a:bodyPr>
            <a:noAutofit/>
          </a:bodyPr>
          <a:lstStyle/>
          <a:p>
            <a:pPr lvl="0" algn="just"/>
            <a:r>
              <a:rPr lang="tr-TR" sz="2700" b="1" i="1" u="sng" dirty="0">
                <a:latin typeface="Times New Roman" panose="02020603050405020304" pitchFamily="18" charset="0"/>
                <a:cs typeface="Times New Roman" panose="02020603050405020304" pitchFamily="18" charset="0"/>
              </a:rPr>
              <a:t>Turizm arzı çok değişkenlik gösterir:</a:t>
            </a:r>
            <a:r>
              <a:rPr lang="tr-TR" sz="2700" dirty="0">
                <a:latin typeface="Times New Roman" panose="02020603050405020304" pitchFamily="18" charset="0"/>
                <a:cs typeface="Times New Roman" panose="02020603050405020304" pitchFamily="18" charset="0"/>
              </a:rPr>
              <a:t> Turizm arzı, diğer turizm merkezlerindeki </a:t>
            </a:r>
            <a:r>
              <a:rPr lang="tr-TR" sz="2700" b="1" dirty="0">
                <a:solidFill>
                  <a:srgbClr val="FF0000"/>
                </a:solidFill>
                <a:latin typeface="Times New Roman" panose="02020603050405020304" pitchFamily="18" charset="0"/>
                <a:cs typeface="Times New Roman" panose="02020603050405020304" pitchFamily="18" charset="0"/>
              </a:rPr>
              <a:t>fiyatların etkisi ve tüketici eğilimleri ve gereksinimlerindeki farklılıklar </a:t>
            </a:r>
            <a:r>
              <a:rPr lang="tr-TR" sz="2700" dirty="0">
                <a:latin typeface="Times New Roman" panose="02020603050405020304" pitchFamily="18" charset="0"/>
                <a:cs typeface="Times New Roman" panose="02020603050405020304" pitchFamily="18" charset="0"/>
              </a:rPr>
              <a:t>gibi dış unsurların etkisi ile ayrılıklar gösterir. Diğer bir deyişle, </a:t>
            </a:r>
            <a:r>
              <a:rPr lang="tr-TR" sz="2700" b="1" dirty="0">
                <a:solidFill>
                  <a:srgbClr val="FF0000"/>
                </a:solidFill>
                <a:latin typeface="Times New Roman" panose="02020603050405020304" pitchFamily="18" charset="0"/>
                <a:cs typeface="Times New Roman" panose="02020603050405020304" pitchFamily="18" charset="0"/>
              </a:rPr>
              <a:t>turizm sektörü, her turist tipinin </a:t>
            </a:r>
            <a:r>
              <a:rPr lang="tr-TR" sz="2700" b="1" dirty="0" err="1">
                <a:solidFill>
                  <a:srgbClr val="FF0000"/>
                </a:solidFill>
                <a:latin typeface="Times New Roman" panose="02020603050405020304" pitchFamily="18" charset="0"/>
                <a:cs typeface="Times New Roman" panose="02020603050405020304" pitchFamily="18" charset="0"/>
              </a:rPr>
              <a:t>sosyo</a:t>
            </a:r>
            <a:r>
              <a:rPr lang="tr-TR" sz="2700" b="1" dirty="0">
                <a:solidFill>
                  <a:srgbClr val="FF0000"/>
                </a:solidFill>
                <a:latin typeface="Times New Roman" panose="02020603050405020304" pitchFamily="18" charset="0"/>
                <a:cs typeface="Times New Roman" panose="02020603050405020304" pitchFamily="18" charset="0"/>
              </a:rPr>
              <a:t>-ekonomik, </a:t>
            </a:r>
            <a:r>
              <a:rPr lang="tr-TR" sz="2700" b="1" dirty="0" err="1">
                <a:solidFill>
                  <a:srgbClr val="FF0000"/>
                </a:solidFill>
                <a:latin typeface="Times New Roman" panose="02020603050405020304" pitchFamily="18" charset="0"/>
                <a:cs typeface="Times New Roman" panose="02020603050405020304" pitchFamily="18" charset="0"/>
              </a:rPr>
              <a:t>sosyo</a:t>
            </a:r>
            <a:r>
              <a:rPr lang="tr-TR" sz="2700" b="1" dirty="0">
                <a:solidFill>
                  <a:srgbClr val="FF0000"/>
                </a:solidFill>
                <a:latin typeface="Times New Roman" panose="02020603050405020304" pitchFamily="18" charset="0"/>
                <a:cs typeface="Times New Roman" panose="02020603050405020304" pitchFamily="18" charset="0"/>
              </a:rPr>
              <a:t>-demografik ve </a:t>
            </a:r>
            <a:r>
              <a:rPr lang="tr-TR" sz="2700" b="1" dirty="0" err="1">
                <a:solidFill>
                  <a:srgbClr val="FF0000"/>
                </a:solidFill>
                <a:latin typeface="Times New Roman" panose="02020603050405020304" pitchFamily="18" charset="0"/>
                <a:cs typeface="Times New Roman" panose="02020603050405020304" pitchFamily="18" charset="0"/>
              </a:rPr>
              <a:t>sosyo</a:t>
            </a:r>
            <a:r>
              <a:rPr lang="tr-TR" sz="2700" b="1" dirty="0">
                <a:solidFill>
                  <a:srgbClr val="FF0000"/>
                </a:solidFill>
                <a:latin typeface="Times New Roman" panose="02020603050405020304" pitchFamily="18" charset="0"/>
                <a:cs typeface="Times New Roman" panose="02020603050405020304" pitchFamily="18" charset="0"/>
              </a:rPr>
              <a:t>-psikolojik </a:t>
            </a:r>
            <a:r>
              <a:rPr lang="tr-TR" sz="2700" dirty="0">
                <a:latin typeface="Times New Roman" panose="02020603050405020304" pitchFamily="18" charset="0"/>
                <a:cs typeface="Times New Roman" panose="02020603050405020304" pitchFamily="18" charset="0"/>
              </a:rPr>
              <a:t>özelliklerine uygun olarak mal ve hizmetlerin sunumunu gerektirir.</a:t>
            </a:r>
          </a:p>
          <a:p>
            <a:pPr lvl="0" algn="just"/>
            <a:r>
              <a:rPr lang="tr-TR" sz="2700" b="1" i="1" u="sng" dirty="0">
                <a:latin typeface="Times New Roman" panose="02020603050405020304" pitchFamily="18" charset="0"/>
                <a:cs typeface="Times New Roman" panose="02020603050405020304" pitchFamily="18" charset="0"/>
              </a:rPr>
              <a:t>Turizm arzı kısa dönemde artırılamaz</a:t>
            </a:r>
            <a:r>
              <a:rPr lang="tr-TR" sz="2700" dirty="0">
                <a:latin typeface="Times New Roman" panose="02020603050405020304" pitchFamily="18" charset="0"/>
                <a:cs typeface="Times New Roman" panose="02020603050405020304" pitchFamily="18" charset="0"/>
              </a:rPr>
              <a:t>: Turizm endüstrisinde arz kısa dönemde ekonomik değişkenler karşısında </a:t>
            </a:r>
            <a:r>
              <a:rPr lang="tr-TR" sz="2700" b="1" dirty="0" err="1">
                <a:solidFill>
                  <a:srgbClr val="FF0000"/>
                </a:solidFill>
                <a:latin typeface="Times New Roman" panose="02020603050405020304" pitchFamily="18" charset="0"/>
                <a:cs typeface="Times New Roman" panose="02020603050405020304" pitchFamily="18" charset="0"/>
              </a:rPr>
              <a:t>inelastik</a:t>
            </a:r>
            <a:r>
              <a:rPr lang="tr-TR" sz="2700" b="1" dirty="0">
                <a:solidFill>
                  <a:srgbClr val="FF0000"/>
                </a:solidFill>
                <a:latin typeface="Times New Roman" panose="02020603050405020304" pitchFamily="18" charset="0"/>
                <a:cs typeface="Times New Roman" panose="02020603050405020304" pitchFamily="18" charset="0"/>
              </a:rPr>
              <a:t> </a:t>
            </a:r>
            <a:r>
              <a:rPr lang="tr-TR" sz="2700" dirty="0">
                <a:latin typeface="Times New Roman" panose="02020603050405020304" pitchFamily="18" charset="0"/>
                <a:cs typeface="Times New Roman" panose="02020603050405020304" pitchFamily="18" charset="0"/>
              </a:rPr>
              <a:t>(esnek olmayan) bir özellik gösterir . Örneğin, yeni yatak odalarının yapılması ile bir bölgenin turistik yatak kapasitesinin arttırılmasına katkıda bulunmasında olduğu gibi. Öte yandan, bazı arz kaynaklarının (Aspendos Antik Tiyatro, Pamukkale, Efes harabeleri ve Topkapı Sarayı vb. tarihe öneme sahip değerlerde olduğu gibi) miktarlarının azaltılıp çoğaltılması hiçbir zaman mümkün olmaz.</a:t>
            </a:r>
          </a:p>
          <a:p>
            <a:pPr lvl="0" algn="just"/>
            <a:endParaRPr lang="tr-TR" sz="27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endParaRPr lang="tr-TR" sz="2700" dirty="0">
              <a:latin typeface="Times New Roman" panose="02020603050405020304" pitchFamily="18" charset="0"/>
              <a:cs typeface="Times New Roman" panose="02020603050405020304" pitchFamily="18" charset="0"/>
            </a:endParaRPr>
          </a:p>
          <a:p>
            <a:pPr algn="just"/>
            <a:endParaRPr lang="tr-TR" sz="27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162551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50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503055" y="635073"/>
            <a:ext cx="8950035" cy="648781"/>
          </a:xfrm>
        </p:spPr>
        <p:txBody>
          <a:bodyPr>
            <a:noAutofit/>
          </a:bodyPr>
          <a:lstStyle/>
          <a:p>
            <a:r>
              <a:rPr lang="tr-TR" sz="2800" b="1" dirty="0">
                <a:latin typeface="Times New Roman" panose="02020603050405020304" pitchFamily="18" charset="0"/>
                <a:cs typeface="Times New Roman" panose="02020603050405020304" pitchFamily="18" charset="0"/>
              </a:rPr>
              <a:t>TURİZM ENDÜSTRİSİNİN ÖZELLİKLERİ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0" y="1586343"/>
            <a:ext cx="12007273" cy="4916056"/>
          </a:xfrm>
        </p:spPr>
        <p:txBody>
          <a:bodyPr>
            <a:noAutofit/>
          </a:bodyPr>
          <a:lstStyle/>
          <a:p>
            <a:pPr lvl="0" algn="just">
              <a:buFont typeface="Wingdings" panose="05000000000000000000" pitchFamily="2" charset="2"/>
              <a:buChar char="Ø"/>
            </a:pPr>
            <a:r>
              <a:rPr lang="tr-TR" b="1" i="1" u="sng" dirty="0">
                <a:latin typeface="Times New Roman" panose="02020603050405020304" pitchFamily="18" charset="0"/>
                <a:cs typeface="Times New Roman" panose="02020603050405020304" pitchFamily="18" charset="0"/>
              </a:rPr>
              <a:t>Eşzamanlı üretim ve tüketim vardır:</a:t>
            </a:r>
            <a:r>
              <a:rPr lang="tr-TR" dirty="0">
                <a:latin typeface="Times New Roman" panose="02020603050405020304" pitchFamily="18" charset="0"/>
                <a:cs typeface="Times New Roman" panose="02020603050405020304" pitchFamily="18" charset="0"/>
              </a:rPr>
              <a:t> </a:t>
            </a:r>
            <a:r>
              <a:rPr lang="tr-TR" b="1" dirty="0">
                <a:solidFill>
                  <a:srgbClr val="FF0000"/>
                </a:solidFill>
                <a:latin typeface="Times New Roman" panose="02020603050405020304" pitchFamily="18" charset="0"/>
                <a:cs typeface="Times New Roman" panose="02020603050405020304" pitchFamily="18" charset="0"/>
              </a:rPr>
              <a:t>Fiziksel ürünlerin tüketilebilmesi için önce üretilmesi sonra da pazarlanması gerekir. </a:t>
            </a:r>
            <a:r>
              <a:rPr lang="tr-TR" dirty="0">
                <a:latin typeface="Times New Roman" panose="02020603050405020304" pitchFamily="18" charset="0"/>
                <a:cs typeface="Times New Roman" panose="02020603050405020304" pitchFamily="18" charset="0"/>
              </a:rPr>
              <a:t>Ancak, bu işlem hizmetler için söz konusu olmayabilir. Çünkü, </a:t>
            </a:r>
            <a:r>
              <a:rPr lang="tr-TR" b="1" dirty="0">
                <a:solidFill>
                  <a:srgbClr val="FF0000"/>
                </a:solidFill>
                <a:latin typeface="Times New Roman" panose="02020603050405020304" pitchFamily="18" charset="0"/>
                <a:cs typeface="Times New Roman" panose="02020603050405020304" pitchFamily="18" charset="0"/>
              </a:rPr>
              <a:t>hizmetler çoğu kez önce pazarlanmakta, daha sonra da tüketimin gerçekleştirilmesi için üretimin yapılması gerekmektedir.</a:t>
            </a:r>
            <a:r>
              <a:rPr lang="tr-TR" dirty="0">
                <a:latin typeface="Times New Roman" panose="02020603050405020304" pitchFamily="18" charset="0"/>
                <a:cs typeface="Times New Roman" panose="02020603050405020304" pitchFamily="18" charset="0"/>
              </a:rPr>
              <a:t> Bir başka deyişle, turizm işletmelerinde üretim ile tüketim “eşzamanlı” olarak kendini göstermektedir. </a:t>
            </a:r>
            <a:r>
              <a:rPr lang="tr-TR" b="1" dirty="0">
                <a:latin typeface="Times New Roman" panose="02020603050405020304" pitchFamily="18" charset="0"/>
                <a:cs typeface="Times New Roman" panose="02020603050405020304" pitchFamily="18" charset="0"/>
              </a:rPr>
              <a:t>Turizm sektöründe hizmeti üreten ve sunan aynı kişi ya da işletme olmaktadır. Hizmeti talep eden kişi ise, alıcısı olduğu hizmetin üretim sürecinde doğrudan bulunma ve bazı durumlarda da hizmetin üretimini kendi isteği doğrultusunda yönlendirebilme şansına sahiptir. </a:t>
            </a:r>
            <a:r>
              <a:rPr lang="tr-TR" dirty="0">
                <a:latin typeface="Times New Roman" panose="02020603050405020304" pitchFamily="18" charset="0"/>
                <a:cs typeface="Times New Roman" panose="02020603050405020304" pitchFamily="18" charset="0"/>
              </a:rPr>
              <a:t>Örneğin, müşterinin bir barmenden özel bir içki karışımını hazırlamasını istemesinde olduğu gibi. Bu özellik nedeniyle, bir turistin aynı mal ya da hizmetin bir benzerini bir başka yerde incelemesi, tatması ya da denemesi mümkün olmayabilir </a:t>
            </a:r>
          </a:p>
          <a:p>
            <a:pPr lvl="0" algn="just"/>
            <a:endParaRPr lang="tr-TR" sz="20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endParaRPr lang="tr-TR" sz="2000" dirty="0">
              <a:latin typeface="Times New Roman" panose="02020603050405020304" pitchFamily="18" charset="0"/>
              <a:cs typeface="Times New Roman" panose="02020603050405020304" pitchFamily="18" charset="0"/>
            </a:endParaRPr>
          </a:p>
          <a:p>
            <a:pPr algn="just"/>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023707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512291" y="635073"/>
            <a:ext cx="8940799" cy="648781"/>
          </a:xfrm>
        </p:spPr>
        <p:txBody>
          <a:bodyPr>
            <a:noAutofit/>
          </a:bodyPr>
          <a:lstStyle/>
          <a:p>
            <a:r>
              <a:rPr lang="tr-TR" sz="2800" b="1" dirty="0">
                <a:latin typeface="Times New Roman" panose="02020603050405020304" pitchFamily="18" charset="0"/>
                <a:cs typeface="Times New Roman" panose="02020603050405020304" pitchFamily="18" charset="0"/>
              </a:rPr>
              <a:t>TURİZM ENDÜSTRİSİNİN ÖZELLİKLERİ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0" y="1586343"/>
            <a:ext cx="12007273" cy="4916056"/>
          </a:xfrm>
        </p:spPr>
        <p:txBody>
          <a:bodyPr>
            <a:noAutofit/>
          </a:bodyPr>
          <a:lstStyle/>
          <a:p>
            <a:pPr lvl="0" algn="just">
              <a:buFont typeface="Wingdings" panose="05000000000000000000" pitchFamily="2" charset="2"/>
              <a:buChar char="Ø"/>
            </a:pPr>
            <a:r>
              <a:rPr lang="tr-TR" sz="2800" b="1" i="1" u="sng" dirty="0">
                <a:latin typeface="Times New Roman" panose="02020603050405020304" pitchFamily="18" charset="0"/>
                <a:cs typeface="Times New Roman" panose="02020603050405020304" pitchFamily="18" charset="0"/>
              </a:rPr>
              <a:t>Turizm ürünlerinin pazarlanması fiziksel ürünlerden farklıdır:</a:t>
            </a:r>
            <a:r>
              <a:rPr lang="tr-TR" sz="2800" dirty="0">
                <a:latin typeface="Times New Roman" panose="02020603050405020304" pitchFamily="18" charset="0"/>
                <a:cs typeface="Times New Roman" panose="02020603050405020304" pitchFamily="18" charset="0"/>
              </a:rPr>
              <a:t> </a:t>
            </a:r>
            <a:r>
              <a:rPr lang="tr-TR" sz="2800" b="1" dirty="0">
                <a:solidFill>
                  <a:srgbClr val="FF0000"/>
                </a:solidFill>
                <a:latin typeface="Times New Roman" panose="02020603050405020304" pitchFamily="18" charset="0"/>
                <a:cs typeface="Times New Roman" panose="02020603050405020304" pitchFamily="18" charset="0"/>
              </a:rPr>
              <a:t>Hizmetlerin görünme, hissedilme, dokunma ve benzeri şekillerde </a:t>
            </a:r>
            <a:r>
              <a:rPr lang="tr-TR" sz="2800" dirty="0">
                <a:latin typeface="Times New Roman" panose="02020603050405020304" pitchFamily="18" charset="0"/>
                <a:cs typeface="Times New Roman" panose="02020603050405020304" pitchFamily="18" charset="0"/>
              </a:rPr>
              <a:t>değerlendirilememesi nedeniyle turizm ürünlerinin pazarlaması fiziksel ürün pazarlamasından ayrılmaktadır. Bu önemli özellik, aşağıda belirtilen pazarlama sorunlarını da beraberinde getirmektedir.</a:t>
            </a:r>
          </a:p>
          <a:p>
            <a:pPr marL="895350" lvl="0" indent="0" algn="just">
              <a:buFont typeface="Wingdings" panose="05000000000000000000" pitchFamily="2" charset="2"/>
              <a:buChar char="Ø"/>
            </a:pPr>
            <a:r>
              <a:rPr lang="tr-TR" sz="2800" dirty="0">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Hizmetlerin merkezi şekilde kitlesel üretimi ve dağıtımı zor ve çoğu kez de olanaksız olduğundan depolama özelliği yoktur.</a:t>
            </a:r>
          </a:p>
          <a:p>
            <a:pPr marL="895350" lvl="0" indent="0" algn="just">
              <a:buFont typeface="Wingdings" panose="05000000000000000000" pitchFamily="2" charset="2"/>
              <a:buChar char="Ø"/>
            </a:pPr>
            <a:r>
              <a:rPr lang="tr-TR" sz="2400" dirty="0">
                <a:latin typeface="Times New Roman" panose="02020603050405020304" pitchFamily="18" charset="0"/>
                <a:cs typeface="Times New Roman" panose="02020603050405020304" pitchFamily="18" charset="0"/>
              </a:rPr>
              <a:t> Hizmetlerin patent vb. hukuki yaptırımlarla korunma olanağı yoktur. Bu nedenle benzer ya da farklı nitelikteki hizmet anlayışını değişik işletmelerde bulmak söz konusudur. Odalarda TV bulunması, uyandırma ya da oda servisi gibi.</a:t>
            </a:r>
          </a:p>
          <a:p>
            <a:pPr marL="895350" lvl="0" indent="0" algn="just">
              <a:buFont typeface="Wingdings" panose="05000000000000000000" pitchFamily="2" charset="2"/>
              <a:buChar char="Ø"/>
            </a:pPr>
            <a:r>
              <a:rPr lang="tr-TR" sz="2400" dirty="0">
                <a:latin typeface="Times New Roman" panose="02020603050405020304" pitchFamily="18" charset="0"/>
                <a:cs typeface="Times New Roman" panose="02020603050405020304" pitchFamily="18" charset="0"/>
              </a:rPr>
              <a:t>Hizmetlerin fiyatlandırılması zor ve karmaşık bir özelliğe sahiptir.</a:t>
            </a:r>
          </a:p>
          <a:p>
            <a:pPr lvl="0" algn="just"/>
            <a:endParaRPr lang="tr-TR" sz="20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endParaRPr lang="tr-TR" sz="2000" dirty="0">
              <a:latin typeface="Times New Roman" panose="02020603050405020304" pitchFamily="18" charset="0"/>
              <a:cs typeface="Times New Roman" panose="02020603050405020304" pitchFamily="18" charset="0"/>
            </a:endParaRPr>
          </a:p>
          <a:p>
            <a:pPr algn="just"/>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835615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50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50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50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1000"/>
                                        <p:tgtEl>
                                          <p:spTgt spid="3">
                                            <p:txEl>
                                              <p:pRg st="3" end="3"/>
                                            </p:txEl>
                                          </p:spTgt>
                                        </p:tgtEl>
                                      </p:cBhvr>
                                    </p:animEffect>
                                    <p:anim calcmode="lin" valueType="num">
                                      <p:cBhvr>
                                        <p:cTn id="1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521527" y="635073"/>
            <a:ext cx="8931563" cy="648781"/>
          </a:xfrm>
        </p:spPr>
        <p:txBody>
          <a:bodyPr>
            <a:noAutofit/>
          </a:bodyPr>
          <a:lstStyle/>
          <a:p>
            <a:r>
              <a:rPr lang="tr-TR" sz="2800" b="1" dirty="0">
                <a:latin typeface="Times New Roman" panose="02020603050405020304" pitchFamily="18" charset="0"/>
                <a:cs typeface="Times New Roman" panose="02020603050405020304" pitchFamily="18" charset="0"/>
              </a:rPr>
              <a:t>TURİZM ENDÜSTRİSİNİN ÖZELLİKLERİ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0" y="1586343"/>
            <a:ext cx="12007273" cy="4916056"/>
          </a:xfrm>
        </p:spPr>
        <p:txBody>
          <a:bodyPr>
            <a:noAutofit/>
          </a:bodyPr>
          <a:lstStyle/>
          <a:p>
            <a:pPr lvl="0" algn="just">
              <a:buFont typeface="Wingdings" panose="05000000000000000000" pitchFamily="2" charset="2"/>
              <a:buChar char="Ø"/>
            </a:pPr>
            <a:r>
              <a:rPr lang="tr-TR" sz="2800" b="1" i="1" u="sng" dirty="0">
                <a:latin typeface="Times New Roman" panose="02020603050405020304" pitchFamily="18" charset="0"/>
                <a:cs typeface="Times New Roman" panose="02020603050405020304" pitchFamily="18" charset="0"/>
              </a:rPr>
              <a:t>Emek yoğundur: </a:t>
            </a:r>
            <a:r>
              <a:rPr lang="tr-TR" sz="2800" dirty="0">
                <a:latin typeface="Times New Roman" panose="02020603050405020304" pitchFamily="18" charset="0"/>
                <a:cs typeface="Times New Roman" panose="02020603050405020304" pitchFamily="18" charset="0"/>
              </a:rPr>
              <a:t>Turizm endüstrisi büyük ölçüde insan gücüne dayanır. Diğer bir deyişle, emek- yoğun bir özellik gösterir. Özellikle, konaklama ve yeme-içme işletmelerinde hizmeti üreten ve sunan temel unsur, insandır. Bu özelliği nedeniyle </a:t>
            </a:r>
            <a:r>
              <a:rPr lang="tr-TR" sz="2800" b="1" dirty="0">
                <a:solidFill>
                  <a:srgbClr val="FF0000"/>
                </a:solidFill>
                <a:latin typeface="Times New Roman" panose="02020603050405020304" pitchFamily="18" charset="0"/>
                <a:cs typeface="Times New Roman" panose="02020603050405020304" pitchFamily="18" charset="0"/>
              </a:rPr>
              <a:t>turizm işletmelerinde üretim ve pazarlama etkinliklerinde mekanizasyon ve otomasyona belirli düzeye kadar izin </a:t>
            </a:r>
            <a:r>
              <a:rPr lang="tr-TR" sz="2800" dirty="0">
                <a:latin typeface="Times New Roman" panose="02020603050405020304" pitchFamily="18" charset="0"/>
                <a:cs typeface="Times New Roman" panose="02020603050405020304" pitchFamily="18" charset="0"/>
              </a:rPr>
              <a:t>verilebilir. Örneğin, bir akşam yemeğinin servisinde, bir yatağın hazırlanmasında insan gücüne gerek duyulmaktadır.</a:t>
            </a:r>
          </a:p>
          <a:p>
            <a:pPr lvl="0" algn="just">
              <a:buFont typeface="Wingdings" panose="05000000000000000000" pitchFamily="2" charset="2"/>
              <a:buChar char="Ø"/>
            </a:pPr>
            <a:r>
              <a:rPr lang="tr-TR" sz="2800" b="1" i="1" u="sng" dirty="0">
                <a:latin typeface="Times New Roman" panose="02020603050405020304" pitchFamily="18" charset="0"/>
                <a:cs typeface="Times New Roman" panose="02020603050405020304" pitchFamily="18" charset="0"/>
              </a:rPr>
              <a:t>Turizm talebi pek çok gelişmeden etkilenebilir:</a:t>
            </a:r>
            <a:r>
              <a:rPr lang="tr-TR" sz="2800" dirty="0">
                <a:latin typeface="Times New Roman" panose="02020603050405020304" pitchFamily="18" charset="0"/>
                <a:cs typeface="Times New Roman" panose="02020603050405020304" pitchFamily="18" charset="0"/>
              </a:rPr>
              <a:t> Turizm talebi, önceden kesin bir biçimde öngörülmesi güç olan </a:t>
            </a:r>
            <a:r>
              <a:rPr lang="tr-TR" sz="2800" b="1" dirty="0">
                <a:solidFill>
                  <a:srgbClr val="FF0000"/>
                </a:solidFill>
                <a:latin typeface="Times New Roman" panose="02020603050405020304" pitchFamily="18" charset="0"/>
                <a:cs typeface="Times New Roman" panose="02020603050405020304" pitchFamily="18" charset="0"/>
              </a:rPr>
              <a:t>ekonomik ve politik </a:t>
            </a:r>
            <a:r>
              <a:rPr lang="tr-TR" sz="2800" dirty="0">
                <a:latin typeface="Times New Roman" panose="02020603050405020304" pitchFamily="18" charset="0"/>
                <a:cs typeface="Times New Roman" panose="02020603050405020304" pitchFamily="18" charset="0"/>
              </a:rPr>
              <a:t>koşullara bağlı olduğundan, turizm endüstrisi talep dalgalanmalarından anında etkilenir. Bu özellik de endüstrinin riskini oldukça yükseltmektedir.</a:t>
            </a:r>
          </a:p>
          <a:p>
            <a:pPr lvl="0" algn="just"/>
            <a:endParaRPr lang="tr-TR" sz="20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endParaRPr lang="tr-TR" sz="2000" dirty="0">
              <a:latin typeface="Times New Roman" panose="02020603050405020304" pitchFamily="18" charset="0"/>
              <a:cs typeface="Times New Roman" panose="02020603050405020304" pitchFamily="18" charset="0"/>
            </a:endParaRPr>
          </a:p>
          <a:p>
            <a:pPr algn="just"/>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859330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50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eyin fırtınası hakkında sunu">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Century Gothic-Palatino Linotyp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panose="0204050205050503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bodyPr rtlCol="0" anchor="ctr"/>
      <a:lstStyle>
        <a:defPPr algn="ctr">
          <a:defRPr/>
        </a:defPPr>
      </a:lstStyle>
      <a:style>
        <a:lnRef idx="1">
          <a:schemeClr val="accent3"/>
        </a:lnRef>
        <a:fillRef idx="2">
          <a:schemeClr val="accent3"/>
        </a:fillRef>
        <a:effectRef idx="1">
          <a:schemeClr val="accent3"/>
        </a:effectRef>
        <a:fontRef idx="minor">
          <a:schemeClr val="dk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none" rtlCol="0">
        <a:spAutoFit/>
      </a:bodyPr>
      <a:lstStyle>
        <a:defPPr>
          <a:defRPr dirty="0" err="1" smtClean="0"/>
        </a:defPPr>
      </a:lstStyle>
    </a:txDef>
  </a:objectDefaults>
  <a:extraClrSchemeLst/>
  <a:extLst>
    <a:ext uri="{05A4C25C-085E-4340-85A3-A5531E510DB2}">
      <thm15:themeFamily xmlns:thm15="http://schemas.microsoft.com/office/thememl/2012/main" name="Office_15870852_TF03460637" id="{0832DA4E-A202-43F2-A5EE-27E99C173A88}" vid="{7A43FF2D-0693-42F6-A231-BFAA64C80588}"/>
    </a:ext>
  </a:extLst>
</a:theme>
</file>

<file path=ppt/theme/theme2.xml><?xml version="1.0" encoding="utf-8"?>
<a:theme xmlns:a="http://schemas.openxmlformats.org/drawingml/2006/main" name="Ofis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Profesyonel beyin fırtınası sunusu</Template>
  <TotalTime>664</TotalTime>
  <Words>1123</Words>
  <Application>Microsoft Office PowerPoint</Application>
  <PresentationFormat>Geniş ekran</PresentationFormat>
  <Paragraphs>40</Paragraphs>
  <Slides>11</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11</vt:i4>
      </vt:variant>
    </vt:vector>
  </HeadingPairs>
  <TitlesOfParts>
    <vt:vector size="18" baseType="lpstr">
      <vt:lpstr>Calibri</vt:lpstr>
      <vt:lpstr>Century Gothic</vt:lpstr>
      <vt:lpstr>Palatino Linotype</vt:lpstr>
      <vt:lpstr>Times New Roman</vt:lpstr>
      <vt:lpstr>Wingdings</vt:lpstr>
      <vt:lpstr>Wingdings 2</vt:lpstr>
      <vt:lpstr>Beyin fırtınası hakkında sunu</vt:lpstr>
      <vt:lpstr>GENEL TURİZM</vt:lpstr>
      <vt:lpstr>TURİZM ENDÜSTRİSİNİN ÖZELLİKLERİ</vt:lpstr>
      <vt:lpstr>TURİZM ENDÜSTRİSİNİN ÖZELLİKLERİ</vt:lpstr>
      <vt:lpstr>TURİZM ENDÜSTRİSİNİN ÖZELLİKLERİ</vt:lpstr>
      <vt:lpstr>TURİZM ENDÜSTRİSİNİN ÖZELLİKLERİ</vt:lpstr>
      <vt:lpstr>TURİZM ENDÜSTRİSİNİN ÖZELLİKLERİ</vt:lpstr>
      <vt:lpstr>TURİZM ENDÜSTRİSİNİN ÖZELLİKLERİ</vt:lpstr>
      <vt:lpstr>TURİZM ENDÜSTRİSİNİN ÖZELLİKLERİ</vt:lpstr>
      <vt:lpstr>TURİZM ENDÜSTRİSİNİN ÖZELLİKLERİ</vt:lpstr>
      <vt:lpstr>TURİZM ENDÜSTRİSİNİN ÖZELLİKLERİ</vt:lpstr>
      <vt:lpstr>KAYNAKÇA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GENEL TURİZM</dc:title>
  <dc:creator>Fuat Atasoy</dc:creator>
  <cp:lastModifiedBy>Fuat Atasoy</cp:lastModifiedBy>
  <cp:revision>76</cp:revision>
  <dcterms:created xsi:type="dcterms:W3CDTF">2018-09-03T20:09:10Z</dcterms:created>
  <dcterms:modified xsi:type="dcterms:W3CDTF">2019-05-02T14:28:57Z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74069100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