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1" r:id="rId2"/>
  </p:sldMasterIdLst>
  <p:notesMasterIdLst>
    <p:notesMasterId r:id="rId11"/>
  </p:notesMasterIdLst>
  <p:sldIdLst>
    <p:sldId id="256" r:id="rId3"/>
    <p:sldId id="296" r:id="rId4"/>
    <p:sldId id="301" r:id="rId5"/>
    <p:sldId id="300" r:id="rId6"/>
    <p:sldId id="299" r:id="rId7"/>
    <p:sldId id="298" r:id="rId8"/>
    <p:sldId id="297" r:id="rId9"/>
    <p:sldId id="302" r:id="rId10"/>
  </p:sldIdLst>
  <p:sldSz cx="9144000" cy="6858000" type="screen4x3"/>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91" autoAdjust="0"/>
    <p:restoredTop sz="94675" autoAdjust="0"/>
  </p:normalViewPr>
  <p:slideViewPr>
    <p:cSldViewPr>
      <p:cViewPr>
        <p:scale>
          <a:sx n="114" d="100"/>
          <a:sy n="114" d="100"/>
        </p:scale>
        <p:origin x="-918" y="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dirty="0"/>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C8A289D-16B0-4FE4-8F92-7E7629926742}" type="datetimeFigureOut">
              <a:rPr lang="tr-TR" smtClean="0"/>
              <a:pPr/>
              <a:t>08.02.2018</a:t>
            </a:fld>
            <a:endParaRPr lang="tr-TR" dirty="0"/>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dirty="0"/>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dirty="0"/>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8B7060B-B066-489A-B483-F802301B2F65}" type="slidenum">
              <a:rPr lang="tr-TR" smtClean="0"/>
              <a:pPr/>
              <a:t>‹#›</a:t>
            </a:fld>
            <a:endParaRPr lang="tr-TR" dirty="0"/>
          </a:p>
        </p:txBody>
      </p:sp>
    </p:spTree>
    <p:extLst>
      <p:ext uri="{BB962C8B-B14F-4D97-AF65-F5344CB8AC3E}">
        <p14:creationId xmlns:p14="http://schemas.microsoft.com/office/powerpoint/2010/main" val="28749467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98B7060B-B066-489A-B483-F802301B2F65}" type="slidenum">
              <a:rPr lang="tr-TR" smtClean="0"/>
              <a:pPr/>
              <a:t>6</a:t>
            </a:fld>
            <a:endParaRPr lang="tr-TR" dirty="0"/>
          </a:p>
        </p:txBody>
      </p:sp>
    </p:spTree>
    <p:extLst>
      <p:ext uri="{BB962C8B-B14F-4D97-AF65-F5344CB8AC3E}">
        <p14:creationId xmlns:p14="http://schemas.microsoft.com/office/powerpoint/2010/main" val="377576644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0324166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DCCD61-643D-44A5-A450-3A42A50CBC1E}" type="datetimeFigureOut">
              <a:rPr lang="en-US" smtClean="0"/>
              <a:pPr/>
              <a:t>2/8/2018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2F0832-F084-422D-97D1-AF848F4F2C34}" type="slidenum">
              <a:rPr lang="en-US" smtClean="0"/>
              <a:pPr/>
              <a:t>‹#›</a:t>
            </a:fld>
            <a:endParaRPr lang="en-US" dirty="0"/>
          </a:p>
        </p:txBody>
      </p:sp>
    </p:spTree>
    <p:extLst>
      <p:ext uri="{BB962C8B-B14F-4D97-AF65-F5344CB8AC3E}">
        <p14:creationId xmlns:p14="http://schemas.microsoft.com/office/powerpoint/2010/main" val="962918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DCCD61-643D-44A5-A450-3A42A50CBC1E}" type="datetimeFigureOut">
              <a:rPr lang="en-US" smtClean="0"/>
              <a:pPr/>
              <a:t>2/8/2018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2F0832-F084-422D-97D1-AF848F4F2C34}" type="slidenum">
              <a:rPr lang="en-US" smtClean="0"/>
              <a:pPr/>
              <a:t>‹#›</a:t>
            </a:fld>
            <a:endParaRPr lang="en-US" dirty="0"/>
          </a:p>
        </p:txBody>
      </p:sp>
    </p:spTree>
    <p:extLst>
      <p:ext uri="{BB962C8B-B14F-4D97-AF65-F5344CB8AC3E}">
        <p14:creationId xmlns:p14="http://schemas.microsoft.com/office/powerpoint/2010/main" val="1296884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DCCD61-643D-44A5-A450-3A42A50CBC1E}" type="datetimeFigureOut">
              <a:rPr lang="en-US" smtClean="0"/>
              <a:pPr/>
              <a:t>2/8/2018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2F0832-F084-422D-97D1-AF848F4F2C34}" type="slidenum">
              <a:rPr lang="en-US" smtClean="0"/>
              <a:pPr/>
              <a:t>‹#›</a:t>
            </a:fld>
            <a:endParaRPr lang="en-US" dirty="0"/>
          </a:p>
        </p:txBody>
      </p:sp>
    </p:spTree>
    <p:extLst>
      <p:ext uri="{BB962C8B-B14F-4D97-AF65-F5344CB8AC3E}">
        <p14:creationId xmlns:p14="http://schemas.microsoft.com/office/powerpoint/2010/main" val="29870350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DCCD61-643D-44A5-A450-3A42A50CBC1E}" type="datetimeFigureOut">
              <a:rPr lang="en-US" smtClean="0"/>
              <a:pPr/>
              <a:t>2/8/2018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2F0832-F084-422D-97D1-AF848F4F2C34}" type="slidenum">
              <a:rPr lang="en-US" smtClean="0"/>
              <a:pPr/>
              <a:t>‹#›</a:t>
            </a:fld>
            <a:endParaRPr lang="en-US" dirty="0"/>
          </a:p>
        </p:txBody>
      </p:sp>
    </p:spTree>
    <p:extLst>
      <p:ext uri="{BB962C8B-B14F-4D97-AF65-F5344CB8AC3E}">
        <p14:creationId xmlns:p14="http://schemas.microsoft.com/office/powerpoint/2010/main" val="1792374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DCCD61-643D-44A5-A450-3A42A50CBC1E}" type="datetimeFigureOut">
              <a:rPr lang="en-US" smtClean="0"/>
              <a:pPr/>
              <a:t>2/8/2018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2F0832-F084-422D-97D1-AF848F4F2C34}" type="slidenum">
              <a:rPr lang="en-US" smtClean="0"/>
              <a:pPr/>
              <a:t>‹#›</a:t>
            </a:fld>
            <a:endParaRPr lang="en-US" dirty="0"/>
          </a:p>
        </p:txBody>
      </p:sp>
    </p:spTree>
    <p:extLst>
      <p:ext uri="{BB962C8B-B14F-4D97-AF65-F5344CB8AC3E}">
        <p14:creationId xmlns:p14="http://schemas.microsoft.com/office/powerpoint/2010/main" val="39628572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0" y="16779"/>
            <a:ext cx="9144000" cy="1069514"/>
          </a:xfrm>
          <a:prstGeom prst="rect">
            <a:avLst/>
          </a:prstGeom>
        </p:spPr>
        <p:txBody>
          <a:bodyPr anchor="ctr"/>
          <a:lstStyle>
            <a:lvl1pPr>
              <a:defRPr b="1" baseline="0">
                <a:solidFill>
                  <a:schemeClr val="tx1">
                    <a:lumMod val="75000"/>
                    <a:lumOff val="25000"/>
                  </a:schemeClr>
                </a:solidFill>
                <a:latin typeface="Arial" pitchFamily="34" charset="0"/>
                <a:cs typeface="Arial" pitchFamily="34" charset="0"/>
              </a:defRPr>
            </a:lvl1pPr>
          </a:lstStyle>
          <a:p>
            <a:r>
              <a:rPr lang="en-US" altLang="ko-KR" dirty="0" smtClean="0"/>
              <a:t> Click to add title</a:t>
            </a:r>
            <a:endParaRPr lang="ko-KR" altLang="en-US" dirty="0"/>
          </a:p>
        </p:txBody>
      </p:sp>
      <p:sp>
        <p:nvSpPr>
          <p:cNvPr id="3" name="Content Placeholder 2"/>
          <p:cNvSpPr>
            <a:spLocks noGrp="1"/>
          </p:cNvSpPr>
          <p:nvPr>
            <p:ph idx="1"/>
          </p:nvPr>
        </p:nvSpPr>
        <p:spPr>
          <a:xfrm>
            <a:off x="457200" y="1600202"/>
            <a:ext cx="8229600" cy="460648"/>
          </a:xfrm>
          <a:prstGeom prst="rect">
            <a:avLst/>
          </a:prstGeom>
        </p:spPr>
        <p:txBody>
          <a:bodyPr anchor="ctr"/>
          <a:lstStyle>
            <a:lvl1pPr marL="0" indent="0">
              <a:buNone/>
              <a:defRPr sz="2000">
                <a:solidFill>
                  <a:schemeClr val="tx1">
                    <a:lumMod val="75000"/>
                    <a:lumOff val="25000"/>
                  </a:schemeClr>
                </a:solidFill>
              </a:defRPr>
            </a:lvl1pPr>
          </a:lstStyle>
          <a:p>
            <a:pPr lvl="0"/>
            <a:r>
              <a:rPr lang="en-US" altLang="ko-KR" dirty="0" smtClean="0"/>
              <a:t>Click to edit Master text styles</a:t>
            </a:r>
          </a:p>
        </p:txBody>
      </p:sp>
      <p:sp>
        <p:nvSpPr>
          <p:cNvPr id="4" name="Content Placeholder 2"/>
          <p:cNvSpPr>
            <a:spLocks noGrp="1"/>
          </p:cNvSpPr>
          <p:nvPr>
            <p:ph idx="10"/>
          </p:nvPr>
        </p:nvSpPr>
        <p:spPr>
          <a:xfrm>
            <a:off x="467544" y="2276873"/>
            <a:ext cx="8229600" cy="3600400"/>
          </a:xfrm>
          <a:prstGeom prst="rect">
            <a:avLst/>
          </a:prstGeom>
        </p:spPr>
        <p:txBody>
          <a:bodyPr lIns="396000" anchor="t"/>
          <a:lstStyle>
            <a:lvl1pPr marL="0" indent="0">
              <a:buNone/>
              <a:defRPr sz="1400">
                <a:solidFill>
                  <a:schemeClr val="tx1">
                    <a:lumMod val="75000"/>
                    <a:lumOff val="25000"/>
                  </a:schemeClr>
                </a:solidFill>
              </a:defRPr>
            </a:lvl1pPr>
          </a:lstStyle>
          <a:p>
            <a:pPr lvl="0"/>
            <a:r>
              <a:rPr lang="en-US" altLang="ko-KR" dirty="0" smtClean="0"/>
              <a:t>Click to edit Master text styles</a:t>
            </a:r>
          </a:p>
        </p:txBody>
      </p:sp>
    </p:spTree>
    <p:extLst>
      <p:ext uri="{BB962C8B-B14F-4D97-AF65-F5344CB8AC3E}">
        <p14:creationId xmlns:p14="http://schemas.microsoft.com/office/powerpoint/2010/main" val="36940157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619672" y="1"/>
            <a:ext cx="7524328" cy="1069514"/>
          </a:xfrm>
          <a:prstGeom prst="rect">
            <a:avLst/>
          </a:prstGeom>
        </p:spPr>
        <p:txBody>
          <a:bodyPr anchor="ctr"/>
          <a:lstStyle>
            <a:lvl1pPr>
              <a:defRPr b="1" baseline="0">
                <a:solidFill>
                  <a:schemeClr val="tx1">
                    <a:lumMod val="75000"/>
                    <a:lumOff val="25000"/>
                  </a:schemeClr>
                </a:solidFill>
                <a:latin typeface="Arial" pitchFamily="34" charset="0"/>
                <a:cs typeface="Arial" pitchFamily="34" charset="0"/>
              </a:defRPr>
            </a:lvl1pPr>
          </a:lstStyle>
          <a:p>
            <a:r>
              <a:rPr lang="en-US" altLang="ko-KR" dirty="0" smtClean="0"/>
              <a:t> Click to add title</a:t>
            </a:r>
            <a:endParaRPr lang="ko-KR" altLang="en-US" dirty="0"/>
          </a:p>
        </p:txBody>
      </p:sp>
      <p:sp>
        <p:nvSpPr>
          <p:cNvPr id="4" name="Content Placeholder 2"/>
          <p:cNvSpPr>
            <a:spLocks noGrp="1"/>
          </p:cNvSpPr>
          <p:nvPr>
            <p:ph idx="1"/>
          </p:nvPr>
        </p:nvSpPr>
        <p:spPr>
          <a:xfrm>
            <a:off x="2123728" y="1268760"/>
            <a:ext cx="6563072" cy="460648"/>
          </a:xfrm>
          <a:prstGeom prst="rect">
            <a:avLst/>
          </a:prstGeom>
        </p:spPr>
        <p:txBody>
          <a:bodyPr anchor="ctr"/>
          <a:lstStyle>
            <a:lvl1pPr marL="0" indent="0">
              <a:buNone/>
              <a:defRPr sz="2000">
                <a:solidFill>
                  <a:schemeClr val="tx1">
                    <a:lumMod val="75000"/>
                    <a:lumOff val="25000"/>
                  </a:schemeClr>
                </a:solidFill>
              </a:defRPr>
            </a:lvl1pPr>
          </a:lstStyle>
          <a:p>
            <a:pPr lvl="0"/>
            <a:r>
              <a:rPr lang="en-US" altLang="ko-KR" dirty="0" smtClean="0"/>
              <a:t>Click to edit Master text styles</a:t>
            </a:r>
          </a:p>
        </p:txBody>
      </p:sp>
      <p:sp>
        <p:nvSpPr>
          <p:cNvPr id="5" name="Content Placeholder 2"/>
          <p:cNvSpPr>
            <a:spLocks noGrp="1"/>
          </p:cNvSpPr>
          <p:nvPr>
            <p:ph idx="10"/>
          </p:nvPr>
        </p:nvSpPr>
        <p:spPr>
          <a:xfrm>
            <a:off x="2134072" y="1844825"/>
            <a:ext cx="6563072" cy="4147865"/>
          </a:xfrm>
          <a:prstGeom prst="rect">
            <a:avLst/>
          </a:prstGeom>
        </p:spPr>
        <p:txBody>
          <a:bodyPr lIns="396000" anchor="t"/>
          <a:lstStyle>
            <a:lvl1pPr marL="0" indent="0">
              <a:buNone/>
              <a:defRPr sz="1400">
                <a:solidFill>
                  <a:schemeClr val="tx1">
                    <a:lumMod val="75000"/>
                    <a:lumOff val="25000"/>
                  </a:schemeClr>
                </a:solidFill>
              </a:defRPr>
            </a:lvl1pPr>
          </a:lstStyle>
          <a:p>
            <a:pPr lvl="0"/>
            <a:r>
              <a:rPr lang="en-US" altLang="ko-KR" dirty="0" smtClean="0"/>
              <a:t>Click to edit Master text styles</a:t>
            </a:r>
          </a:p>
        </p:txBody>
      </p:sp>
    </p:spTree>
    <p:extLst>
      <p:ext uri="{BB962C8B-B14F-4D97-AF65-F5344CB8AC3E}">
        <p14:creationId xmlns:p14="http://schemas.microsoft.com/office/powerpoint/2010/main" val="23268185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8DCCD61-643D-44A5-A450-3A42A50CBC1E}" type="datetimeFigureOut">
              <a:rPr lang="en-US" smtClean="0"/>
              <a:pPr/>
              <a:t>2/8/2018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2F0832-F084-422D-97D1-AF848F4F2C34}" type="slidenum">
              <a:rPr lang="en-US" smtClean="0"/>
              <a:pPr/>
              <a:t>‹#›</a:t>
            </a:fld>
            <a:endParaRPr lang="en-US" dirty="0"/>
          </a:p>
        </p:txBody>
      </p:sp>
    </p:spTree>
    <p:extLst>
      <p:ext uri="{BB962C8B-B14F-4D97-AF65-F5344CB8AC3E}">
        <p14:creationId xmlns:p14="http://schemas.microsoft.com/office/powerpoint/2010/main" val="16560869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DCCD61-643D-44A5-A450-3A42A50CBC1E}" type="datetimeFigureOut">
              <a:rPr lang="en-US" smtClean="0"/>
              <a:pPr/>
              <a:t>2/8/2018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2F0832-F084-422D-97D1-AF848F4F2C34}" type="slidenum">
              <a:rPr lang="en-US" smtClean="0"/>
              <a:pPr/>
              <a:t>‹#›</a:t>
            </a:fld>
            <a:endParaRPr lang="en-US" dirty="0"/>
          </a:p>
        </p:txBody>
      </p:sp>
    </p:spTree>
    <p:extLst>
      <p:ext uri="{BB962C8B-B14F-4D97-AF65-F5344CB8AC3E}">
        <p14:creationId xmlns:p14="http://schemas.microsoft.com/office/powerpoint/2010/main" val="9242866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8DCCD61-643D-44A5-A450-3A42A50CBC1E}" type="datetimeFigureOut">
              <a:rPr lang="en-US" smtClean="0"/>
              <a:pPr/>
              <a:t>2/8/2018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2F0832-F084-422D-97D1-AF848F4F2C34}" type="slidenum">
              <a:rPr lang="en-US" smtClean="0"/>
              <a:pPr/>
              <a:t>‹#›</a:t>
            </a:fld>
            <a:endParaRPr lang="en-US" dirty="0"/>
          </a:p>
        </p:txBody>
      </p:sp>
    </p:spTree>
    <p:extLst>
      <p:ext uri="{BB962C8B-B14F-4D97-AF65-F5344CB8AC3E}">
        <p14:creationId xmlns:p14="http://schemas.microsoft.com/office/powerpoint/2010/main" val="32779332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8DCCD61-643D-44A5-A450-3A42A50CBC1E}" type="datetimeFigureOut">
              <a:rPr lang="en-US" smtClean="0"/>
              <a:pPr/>
              <a:t>2/8/2018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2F0832-F084-422D-97D1-AF848F4F2C34}" type="slidenum">
              <a:rPr lang="en-US" smtClean="0"/>
              <a:pPr/>
              <a:t>‹#›</a:t>
            </a:fld>
            <a:endParaRPr lang="en-US" dirty="0"/>
          </a:p>
        </p:txBody>
      </p:sp>
    </p:spTree>
    <p:extLst>
      <p:ext uri="{BB962C8B-B14F-4D97-AF65-F5344CB8AC3E}">
        <p14:creationId xmlns:p14="http://schemas.microsoft.com/office/powerpoint/2010/main" val="7787904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8DCCD61-643D-44A5-A450-3A42A50CBC1E}" type="datetimeFigureOut">
              <a:rPr lang="en-US" smtClean="0"/>
              <a:pPr/>
              <a:t>2/8/2018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A2F0832-F084-422D-97D1-AF848F4F2C34}" type="slidenum">
              <a:rPr lang="en-US" smtClean="0"/>
              <a:pPr/>
              <a:t>‹#›</a:t>
            </a:fld>
            <a:endParaRPr lang="en-US" dirty="0"/>
          </a:p>
        </p:txBody>
      </p:sp>
    </p:spTree>
    <p:extLst>
      <p:ext uri="{BB962C8B-B14F-4D97-AF65-F5344CB8AC3E}">
        <p14:creationId xmlns:p14="http://schemas.microsoft.com/office/powerpoint/2010/main" val="29198114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8DCCD61-643D-44A5-A450-3A42A50CBC1E}" type="datetimeFigureOut">
              <a:rPr lang="en-US" smtClean="0"/>
              <a:pPr/>
              <a:t>2/8/2018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2F0832-F084-422D-97D1-AF848F4F2C34}" type="slidenum">
              <a:rPr lang="en-US" smtClean="0"/>
              <a:pPr/>
              <a:t>‹#›</a:t>
            </a:fld>
            <a:endParaRPr lang="en-US" dirty="0"/>
          </a:p>
        </p:txBody>
      </p:sp>
    </p:spTree>
    <p:extLst>
      <p:ext uri="{BB962C8B-B14F-4D97-AF65-F5344CB8AC3E}">
        <p14:creationId xmlns:p14="http://schemas.microsoft.com/office/powerpoint/2010/main" val="181811987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theme" Target="../theme/theme2.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373382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Lst>
  <p:txStyles>
    <p:titleStyle>
      <a:lvl1pPr algn="l" defTabSz="914400" rtl="0" eaLnBrk="1" latinLnBrk="1" hangingPunct="1">
        <a:spcBef>
          <a:spcPct val="0"/>
        </a:spcBef>
        <a:buNone/>
        <a:defRPr sz="4000" b="1" kern="1200">
          <a:solidFill>
            <a:schemeClr val="tx1"/>
          </a:solidFill>
          <a:latin typeface="Arial" pitchFamily="34" charset="0"/>
          <a:ea typeface="+mj-ea"/>
          <a:cs typeface="Arial" pitchFamily="34" charset="0"/>
        </a:defRPr>
      </a:lvl1pPr>
    </p:titleStyle>
    <p:body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DCCD61-643D-44A5-A450-3A42A50CBC1E}" type="datetimeFigureOut">
              <a:rPr lang="en-US" smtClean="0"/>
              <a:pPr/>
              <a:t>2/8/2018</a:t>
            </a:fld>
            <a:endParaRPr lang="en-US" dirty="0"/>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2F0832-F084-422D-97D1-AF848F4F2C34}" type="slidenum">
              <a:rPr lang="en-US" smtClean="0"/>
              <a:pPr/>
              <a:t>‹#›</a:t>
            </a:fld>
            <a:endParaRPr lang="en-US" dirty="0"/>
          </a:p>
        </p:txBody>
      </p:sp>
    </p:spTree>
    <p:extLst>
      <p:ext uri="{BB962C8B-B14F-4D97-AF65-F5344CB8AC3E}">
        <p14:creationId xmlns:p14="http://schemas.microsoft.com/office/powerpoint/2010/main" val="3286357357"/>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hyperlink" Target="http://www.kazanci.com/kho2/ibb/files/tc4857.htm#6" TargetMode="Externa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2636913"/>
            <a:ext cx="9108504" cy="3168352"/>
          </a:xfrm>
          <a:prstGeom prst="rect">
            <a:avLst/>
          </a:prstGeom>
          <a:gradFill flip="none" rotWithShape="1">
            <a:gsLst>
              <a:gs pos="0">
                <a:schemeClr val="bg1">
                  <a:lumMod val="98000"/>
                  <a:lumOff val="2000"/>
                  <a:alpha val="0"/>
                </a:schemeClr>
              </a:gs>
              <a:gs pos="50000">
                <a:schemeClr val="bg1">
                  <a:alpha val="48000"/>
                </a:schemeClr>
              </a:gs>
              <a:gs pos="100000">
                <a:schemeClr val="bg1">
                  <a:alpha val="7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5" name="TextBox 1"/>
          <p:cNvSpPr txBox="1">
            <a:spLocks noChangeArrowheads="1"/>
          </p:cNvSpPr>
          <p:nvPr/>
        </p:nvSpPr>
        <p:spPr bwMode="auto">
          <a:xfrm>
            <a:off x="323528" y="2924944"/>
            <a:ext cx="8460432" cy="2308324"/>
          </a:xfrm>
          <a:prstGeom prst="rect">
            <a:avLst/>
          </a:prstGeom>
          <a:noFill/>
          <a:ln w="9525">
            <a:noFill/>
            <a:miter lim="800000"/>
            <a:headEnd/>
            <a:tailEnd/>
          </a:ln>
        </p:spPr>
        <p:txBody>
          <a:bodyPr wrap="square">
            <a:spAutoFit/>
          </a:bodyPr>
          <a:lstStyle/>
          <a:p>
            <a:pPr algn="r"/>
            <a:r>
              <a:rPr lang="tr-TR" altLang="ko-KR" sz="3600" b="1" dirty="0">
                <a:latin typeface="Arial" pitchFamily="34" charset="0"/>
                <a:ea typeface="맑은 고딕" pitchFamily="50" charset="-127"/>
                <a:cs typeface="Arial" pitchFamily="34" charset="0"/>
              </a:rPr>
              <a:t>İşyeri devri kavramı ve işyeri devrinden söz edebilmenin koşulları, işyeri devriyle ilgili yasal düzenlemelerin ele alınması </a:t>
            </a:r>
            <a:endParaRPr lang="tr-TR" altLang="ko-KR" sz="3600" b="1" dirty="0" smtClean="0">
              <a:latin typeface="Arial" pitchFamily="34" charset="0"/>
              <a:ea typeface="맑은 고딕" pitchFamily="50" charset="-127"/>
              <a:cs typeface="Arial" pitchFamily="34" charset="0"/>
            </a:endParaRPr>
          </a:p>
        </p:txBody>
      </p:sp>
    </p:spTree>
    <p:extLst>
      <p:ext uri="{BB962C8B-B14F-4D97-AF65-F5344CB8AC3E}">
        <p14:creationId xmlns:p14="http://schemas.microsoft.com/office/powerpoint/2010/main" val="194122179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çerik Yer Tutucusu 3"/>
          <p:cNvSpPr>
            <a:spLocks noGrp="1"/>
          </p:cNvSpPr>
          <p:nvPr>
            <p:ph idx="10"/>
          </p:nvPr>
        </p:nvSpPr>
        <p:spPr>
          <a:xfrm>
            <a:off x="1619672" y="332656"/>
            <a:ext cx="7488832" cy="6408711"/>
          </a:xfrm>
        </p:spPr>
        <p:txBody>
          <a:bodyPr/>
          <a:lstStyle/>
          <a:p>
            <a:r>
              <a:rPr lang="tr-TR" sz="2200" b="1" i="1" dirty="0">
                <a:solidFill>
                  <a:schemeClr val="tx1"/>
                </a:solidFill>
                <a:latin typeface="Times New Roman" pitchFamily="18" charset="0"/>
                <a:cs typeface="Times New Roman" pitchFamily="18" charset="0"/>
              </a:rPr>
              <a:t>4857 sayılı İş Kanunu </a:t>
            </a:r>
          </a:p>
          <a:p>
            <a:r>
              <a:rPr lang="tr-TR" sz="2200" b="1" i="1" dirty="0">
                <a:solidFill>
                  <a:schemeClr val="tx1"/>
                </a:solidFill>
                <a:latin typeface="Times New Roman" pitchFamily="18" charset="0"/>
                <a:cs typeface="Times New Roman" pitchFamily="18" charset="0"/>
              </a:rPr>
              <a:t>Tanımlar</a:t>
            </a:r>
          </a:p>
          <a:p>
            <a:r>
              <a:rPr lang="tr-TR" sz="2200" b="1" i="1" dirty="0">
                <a:solidFill>
                  <a:schemeClr val="tx1"/>
                </a:solidFill>
                <a:latin typeface="Times New Roman" pitchFamily="18" charset="0"/>
                <a:cs typeface="Times New Roman" pitchFamily="18" charset="0"/>
              </a:rPr>
              <a:t>Madde 2 –</a:t>
            </a:r>
            <a:r>
              <a:rPr lang="tr-TR" sz="2200" dirty="0">
                <a:solidFill>
                  <a:schemeClr val="tx1"/>
                </a:solidFill>
                <a:latin typeface="Times New Roman" pitchFamily="18" charset="0"/>
                <a:cs typeface="Times New Roman" pitchFamily="18" charset="0"/>
              </a:rPr>
              <a:t> </a:t>
            </a:r>
            <a:r>
              <a:rPr lang="tr-TR" sz="2200" dirty="0" smtClean="0">
                <a:solidFill>
                  <a:schemeClr val="tx1"/>
                </a:solidFill>
                <a:latin typeface="Times New Roman" pitchFamily="18" charset="0"/>
                <a:cs typeface="Times New Roman" pitchFamily="18" charset="0"/>
              </a:rPr>
              <a:t>(…) İşveren </a:t>
            </a:r>
            <a:r>
              <a:rPr lang="tr-TR" sz="2200" dirty="0">
                <a:solidFill>
                  <a:schemeClr val="tx1"/>
                </a:solidFill>
                <a:latin typeface="Times New Roman" pitchFamily="18" charset="0"/>
                <a:cs typeface="Times New Roman" pitchFamily="18" charset="0"/>
              </a:rPr>
              <a:t>tarafından mal veya hizmet üretmek </a:t>
            </a:r>
            <a:br>
              <a:rPr lang="tr-TR" sz="2200" dirty="0">
                <a:solidFill>
                  <a:schemeClr val="tx1"/>
                </a:solidFill>
                <a:latin typeface="Times New Roman" pitchFamily="18" charset="0"/>
                <a:cs typeface="Times New Roman" pitchFamily="18" charset="0"/>
              </a:rPr>
            </a:br>
            <a:r>
              <a:rPr lang="tr-TR" sz="2200" dirty="0">
                <a:solidFill>
                  <a:schemeClr val="tx1"/>
                </a:solidFill>
                <a:latin typeface="Times New Roman" pitchFamily="18" charset="0"/>
                <a:cs typeface="Times New Roman" pitchFamily="18" charset="0"/>
              </a:rPr>
              <a:t>amacıyla maddî olan ve olmayan unsurlar ile işçinin birlikte </a:t>
            </a:r>
            <a:br>
              <a:rPr lang="tr-TR" sz="2200" dirty="0">
                <a:solidFill>
                  <a:schemeClr val="tx1"/>
                </a:solidFill>
                <a:latin typeface="Times New Roman" pitchFamily="18" charset="0"/>
                <a:cs typeface="Times New Roman" pitchFamily="18" charset="0"/>
              </a:rPr>
            </a:br>
            <a:r>
              <a:rPr lang="tr-TR" sz="2200" dirty="0">
                <a:solidFill>
                  <a:schemeClr val="tx1"/>
                </a:solidFill>
                <a:latin typeface="Times New Roman" pitchFamily="18" charset="0"/>
                <a:cs typeface="Times New Roman" pitchFamily="18" charset="0"/>
              </a:rPr>
              <a:t>örgütlendiği birime </a:t>
            </a:r>
            <a:r>
              <a:rPr lang="tr-TR" sz="2200" b="1" u="sng" dirty="0">
                <a:solidFill>
                  <a:schemeClr val="tx1"/>
                </a:solidFill>
                <a:latin typeface="Times New Roman" pitchFamily="18" charset="0"/>
                <a:cs typeface="Times New Roman" pitchFamily="18" charset="0"/>
              </a:rPr>
              <a:t>işyeri</a:t>
            </a:r>
            <a:r>
              <a:rPr lang="tr-TR" sz="2200" dirty="0">
                <a:solidFill>
                  <a:schemeClr val="tx1"/>
                </a:solidFill>
                <a:latin typeface="Times New Roman" pitchFamily="18" charset="0"/>
                <a:cs typeface="Times New Roman" pitchFamily="18" charset="0"/>
              </a:rPr>
              <a:t> denir.</a:t>
            </a:r>
          </a:p>
          <a:p>
            <a:r>
              <a:rPr lang="tr-TR" sz="2200" dirty="0" smtClean="0">
                <a:solidFill>
                  <a:schemeClr val="tx1"/>
                </a:solidFill>
                <a:latin typeface="Times New Roman" pitchFamily="18" charset="0"/>
                <a:cs typeface="Times New Roman" pitchFamily="18" charset="0"/>
              </a:rPr>
              <a:t>İşverenin </a:t>
            </a:r>
            <a:r>
              <a:rPr lang="tr-TR" sz="2200" dirty="0">
                <a:solidFill>
                  <a:schemeClr val="tx1"/>
                </a:solidFill>
                <a:latin typeface="Times New Roman" pitchFamily="18" charset="0"/>
                <a:cs typeface="Times New Roman" pitchFamily="18" charset="0"/>
              </a:rPr>
              <a:t>işyerinde ürettiği mal veya hizmet ile nitelik </a:t>
            </a:r>
            <a:br>
              <a:rPr lang="tr-TR" sz="2200" dirty="0">
                <a:solidFill>
                  <a:schemeClr val="tx1"/>
                </a:solidFill>
                <a:latin typeface="Times New Roman" pitchFamily="18" charset="0"/>
                <a:cs typeface="Times New Roman" pitchFamily="18" charset="0"/>
              </a:rPr>
            </a:br>
            <a:r>
              <a:rPr lang="tr-TR" sz="2200" dirty="0">
                <a:solidFill>
                  <a:schemeClr val="tx1"/>
                </a:solidFill>
                <a:latin typeface="Times New Roman" pitchFamily="18" charset="0"/>
                <a:cs typeface="Times New Roman" pitchFamily="18" charset="0"/>
              </a:rPr>
              <a:t>yönünden bağlılığı bulunan ve aynı yönetim altında </a:t>
            </a:r>
            <a:r>
              <a:rPr lang="tr-TR" sz="2200" dirty="0" smtClean="0">
                <a:solidFill>
                  <a:schemeClr val="tx1"/>
                </a:solidFill>
                <a:latin typeface="Times New Roman" pitchFamily="18" charset="0"/>
                <a:cs typeface="Times New Roman" pitchFamily="18" charset="0"/>
              </a:rPr>
              <a:t/>
            </a:r>
            <a:br>
              <a:rPr lang="tr-TR" sz="2200" dirty="0" smtClean="0">
                <a:solidFill>
                  <a:schemeClr val="tx1"/>
                </a:solidFill>
                <a:latin typeface="Times New Roman" pitchFamily="18" charset="0"/>
                <a:cs typeface="Times New Roman" pitchFamily="18" charset="0"/>
              </a:rPr>
            </a:br>
            <a:r>
              <a:rPr lang="tr-TR" sz="2200" dirty="0" smtClean="0">
                <a:solidFill>
                  <a:schemeClr val="tx1"/>
                </a:solidFill>
                <a:latin typeface="Times New Roman" pitchFamily="18" charset="0"/>
                <a:cs typeface="Times New Roman" pitchFamily="18" charset="0"/>
              </a:rPr>
              <a:t>örgütlenen yerler </a:t>
            </a:r>
            <a:r>
              <a:rPr lang="tr-TR" sz="2200" dirty="0">
                <a:solidFill>
                  <a:schemeClr val="tx1"/>
                </a:solidFill>
                <a:latin typeface="Times New Roman" pitchFamily="18" charset="0"/>
                <a:cs typeface="Times New Roman" pitchFamily="18" charset="0"/>
              </a:rPr>
              <a:t>(işyerine bağlı yerler) ile dinlenme, çocuk </a:t>
            </a:r>
            <a:r>
              <a:rPr lang="tr-TR" sz="2200" dirty="0" smtClean="0">
                <a:solidFill>
                  <a:schemeClr val="tx1"/>
                </a:solidFill>
                <a:latin typeface="Times New Roman" pitchFamily="18" charset="0"/>
                <a:cs typeface="Times New Roman" pitchFamily="18" charset="0"/>
              </a:rPr>
              <a:t/>
            </a:r>
            <a:br>
              <a:rPr lang="tr-TR" sz="2200" dirty="0" smtClean="0">
                <a:solidFill>
                  <a:schemeClr val="tx1"/>
                </a:solidFill>
                <a:latin typeface="Times New Roman" pitchFamily="18" charset="0"/>
                <a:cs typeface="Times New Roman" pitchFamily="18" charset="0"/>
              </a:rPr>
            </a:br>
            <a:r>
              <a:rPr lang="tr-TR" sz="2200" dirty="0" smtClean="0">
                <a:solidFill>
                  <a:schemeClr val="tx1"/>
                </a:solidFill>
                <a:latin typeface="Times New Roman" pitchFamily="18" charset="0"/>
                <a:cs typeface="Times New Roman" pitchFamily="18" charset="0"/>
              </a:rPr>
              <a:t>emzirme</a:t>
            </a:r>
            <a:r>
              <a:rPr lang="tr-TR" sz="2200" dirty="0">
                <a:solidFill>
                  <a:schemeClr val="tx1"/>
                </a:solidFill>
                <a:latin typeface="Times New Roman" pitchFamily="18" charset="0"/>
                <a:cs typeface="Times New Roman" pitchFamily="18" charset="0"/>
              </a:rPr>
              <a:t>, </a:t>
            </a:r>
            <a:r>
              <a:rPr lang="tr-TR" sz="2200" dirty="0" smtClean="0">
                <a:solidFill>
                  <a:schemeClr val="tx1"/>
                </a:solidFill>
                <a:latin typeface="Times New Roman" pitchFamily="18" charset="0"/>
                <a:cs typeface="Times New Roman" pitchFamily="18" charset="0"/>
              </a:rPr>
              <a:t>yemek</a:t>
            </a:r>
            <a:r>
              <a:rPr lang="tr-TR" sz="2200" dirty="0">
                <a:solidFill>
                  <a:schemeClr val="tx1"/>
                </a:solidFill>
                <a:latin typeface="Times New Roman" pitchFamily="18" charset="0"/>
                <a:cs typeface="Times New Roman" pitchFamily="18" charset="0"/>
              </a:rPr>
              <a:t>, uyku, yıkanma, muayene ve bakım, beden </a:t>
            </a:r>
            <a:r>
              <a:rPr lang="tr-TR" sz="2200" dirty="0" smtClean="0">
                <a:solidFill>
                  <a:schemeClr val="tx1"/>
                </a:solidFill>
                <a:latin typeface="Times New Roman" pitchFamily="18" charset="0"/>
                <a:cs typeface="Times New Roman" pitchFamily="18" charset="0"/>
              </a:rPr>
              <a:t/>
            </a:r>
            <a:br>
              <a:rPr lang="tr-TR" sz="2200" dirty="0" smtClean="0">
                <a:solidFill>
                  <a:schemeClr val="tx1"/>
                </a:solidFill>
                <a:latin typeface="Times New Roman" pitchFamily="18" charset="0"/>
                <a:cs typeface="Times New Roman" pitchFamily="18" charset="0"/>
              </a:rPr>
            </a:br>
            <a:r>
              <a:rPr lang="tr-TR" sz="2200" dirty="0" smtClean="0">
                <a:solidFill>
                  <a:schemeClr val="tx1"/>
                </a:solidFill>
                <a:latin typeface="Times New Roman" pitchFamily="18" charset="0"/>
                <a:cs typeface="Times New Roman" pitchFamily="18" charset="0"/>
              </a:rPr>
              <a:t>ve </a:t>
            </a:r>
            <a:r>
              <a:rPr lang="tr-TR" sz="2200" dirty="0">
                <a:solidFill>
                  <a:schemeClr val="tx1"/>
                </a:solidFill>
                <a:latin typeface="Times New Roman" pitchFamily="18" charset="0"/>
                <a:cs typeface="Times New Roman" pitchFamily="18" charset="0"/>
              </a:rPr>
              <a:t>meslekî </a:t>
            </a:r>
            <a:r>
              <a:rPr lang="tr-TR" sz="2200" dirty="0" smtClean="0">
                <a:solidFill>
                  <a:schemeClr val="tx1"/>
                </a:solidFill>
                <a:latin typeface="Times New Roman" pitchFamily="18" charset="0"/>
                <a:cs typeface="Times New Roman" pitchFamily="18" charset="0"/>
              </a:rPr>
              <a:t>eğitim </a:t>
            </a:r>
            <a:r>
              <a:rPr lang="tr-TR" sz="2200" dirty="0">
                <a:solidFill>
                  <a:schemeClr val="tx1"/>
                </a:solidFill>
                <a:latin typeface="Times New Roman" pitchFamily="18" charset="0"/>
                <a:cs typeface="Times New Roman" pitchFamily="18" charset="0"/>
              </a:rPr>
              <a:t>ve avlu gibi diğer eklentiler ve araçlar da </a:t>
            </a:r>
            <a:r>
              <a:rPr lang="tr-TR" sz="2200" dirty="0" smtClean="0">
                <a:solidFill>
                  <a:schemeClr val="tx1"/>
                </a:solidFill>
                <a:latin typeface="Times New Roman" pitchFamily="18" charset="0"/>
                <a:cs typeface="Times New Roman" pitchFamily="18" charset="0"/>
              </a:rPr>
              <a:t/>
            </a:r>
            <a:br>
              <a:rPr lang="tr-TR" sz="2200" dirty="0" smtClean="0">
                <a:solidFill>
                  <a:schemeClr val="tx1"/>
                </a:solidFill>
                <a:latin typeface="Times New Roman" pitchFamily="18" charset="0"/>
                <a:cs typeface="Times New Roman" pitchFamily="18" charset="0"/>
              </a:rPr>
            </a:br>
            <a:r>
              <a:rPr lang="tr-TR" sz="2200" dirty="0" smtClean="0">
                <a:solidFill>
                  <a:schemeClr val="tx1"/>
                </a:solidFill>
                <a:latin typeface="Times New Roman" pitchFamily="18" charset="0"/>
                <a:cs typeface="Times New Roman" pitchFamily="18" charset="0"/>
              </a:rPr>
              <a:t>işyerinden sayılır</a:t>
            </a:r>
            <a:r>
              <a:rPr lang="tr-TR" sz="2200" dirty="0">
                <a:solidFill>
                  <a:schemeClr val="tx1"/>
                </a:solidFill>
                <a:latin typeface="Times New Roman" pitchFamily="18" charset="0"/>
                <a:cs typeface="Times New Roman" pitchFamily="18" charset="0"/>
              </a:rPr>
              <a:t>.</a:t>
            </a:r>
          </a:p>
          <a:p>
            <a:r>
              <a:rPr lang="tr-TR" sz="2200" dirty="0" smtClean="0">
                <a:solidFill>
                  <a:srgbClr val="FF0000"/>
                </a:solidFill>
                <a:latin typeface="Times New Roman" pitchFamily="18" charset="0"/>
                <a:cs typeface="Times New Roman" pitchFamily="18" charset="0"/>
              </a:rPr>
              <a:t>İşyeri</a:t>
            </a:r>
            <a:r>
              <a:rPr lang="tr-TR" sz="2200" dirty="0">
                <a:solidFill>
                  <a:schemeClr val="tx1"/>
                </a:solidFill>
                <a:latin typeface="Times New Roman" pitchFamily="18" charset="0"/>
                <a:cs typeface="Times New Roman" pitchFamily="18" charset="0"/>
              </a:rPr>
              <a:t>, </a:t>
            </a:r>
            <a:r>
              <a:rPr lang="tr-TR" sz="2200" dirty="0">
                <a:solidFill>
                  <a:srgbClr val="FF0000"/>
                </a:solidFill>
                <a:latin typeface="Times New Roman" pitchFamily="18" charset="0"/>
                <a:cs typeface="Times New Roman" pitchFamily="18" charset="0"/>
              </a:rPr>
              <a:t>işyerine bağlı yerler</a:t>
            </a:r>
            <a:r>
              <a:rPr lang="tr-TR" sz="2200" dirty="0">
                <a:solidFill>
                  <a:schemeClr val="tx1"/>
                </a:solidFill>
                <a:latin typeface="Times New Roman" pitchFamily="18" charset="0"/>
                <a:cs typeface="Times New Roman" pitchFamily="18" charset="0"/>
              </a:rPr>
              <a:t>, </a:t>
            </a:r>
            <a:r>
              <a:rPr lang="tr-TR" sz="2200" dirty="0">
                <a:solidFill>
                  <a:srgbClr val="FF0000"/>
                </a:solidFill>
                <a:latin typeface="Times New Roman" pitchFamily="18" charset="0"/>
                <a:cs typeface="Times New Roman" pitchFamily="18" charset="0"/>
              </a:rPr>
              <a:t>eklentiler</a:t>
            </a:r>
            <a:r>
              <a:rPr lang="tr-TR" sz="2200" dirty="0">
                <a:solidFill>
                  <a:schemeClr val="tx1"/>
                </a:solidFill>
                <a:latin typeface="Times New Roman" pitchFamily="18" charset="0"/>
                <a:cs typeface="Times New Roman" pitchFamily="18" charset="0"/>
              </a:rPr>
              <a:t> ve </a:t>
            </a:r>
            <a:r>
              <a:rPr lang="tr-TR" sz="2200" dirty="0">
                <a:solidFill>
                  <a:srgbClr val="FF0000"/>
                </a:solidFill>
                <a:latin typeface="Times New Roman" pitchFamily="18" charset="0"/>
                <a:cs typeface="Times New Roman" pitchFamily="18" charset="0"/>
              </a:rPr>
              <a:t>araçlar</a:t>
            </a:r>
            <a:r>
              <a:rPr lang="tr-TR" sz="2200" dirty="0">
                <a:solidFill>
                  <a:schemeClr val="tx1"/>
                </a:solidFill>
                <a:latin typeface="Times New Roman" pitchFamily="18" charset="0"/>
                <a:cs typeface="Times New Roman" pitchFamily="18" charset="0"/>
              </a:rPr>
              <a:t> ile </a:t>
            </a:r>
            <a:br>
              <a:rPr lang="tr-TR" sz="2200" dirty="0">
                <a:solidFill>
                  <a:schemeClr val="tx1"/>
                </a:solidFill>
                <a:latin typeface="Times New Roman" pitchFamily="18" charset="0"/>
                <a:cs typeface="Times New Roman" pitchFamily="18" charset="0"/>
              </a:rPr>
            </a:br>
            <a:r>
              <a:rPr lang="tr-TR" sz="2200" dirty="0">
                <a:solidFill>
                  <a:schemeClr val="tx1"/>
                </a:solidFill>
                <a:latin typeface="Times New Roman" pitchFamily="18" charset="0"/>
                <a:cs typeface="Times New Roman" pitchFamily="18" charset="0"/>
              </a:rPr>
              <a:t>oluşturulan iş organizasyonu kapsamında bir bütündür.</a:t>
            </a:r>
          </a:p>
          <a:p>
            <a:endParaRPr lang="tr-TR" dirty="0"/>
          </a:p>
        </p:txBody>
      </p:sp>
    </p:spTree>
    <p:extLst>
      <p:ext uri="{BB962C8B-B14F-4D97-AF65-F5344CB8AC3E}">
        <p14:creationId xmlns:p14="http://schemas.microsoft.com/office/powerpoint/2010/main" val="34179469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çerik Yer Tutucusu 3"/>
          <p:cNvSpPr>
            <a:spLocks noGrp="1"/>
          </p:cNvSpPr>
          <p:nvPr>
            <p:ph idx="10"/>
          </p:nvPr>
        </p:nvSpPr>
        <p:spPr>
          <a:xfrm>
            <a:off x="1619672" y="116632"/>
            <a:ext cx="7488832" cy="6741367"/>
          </a:xfrm>
        </p:spPr>
        <p:txBody>
          <a:bodyPr/>
          <a:lstStyle/>
          <a:p>
            <a:endParaRPr lang="tr-TR" sz="2200" dirty="0" smtClean="0">
              <a:solidFill>
                <a:schemeClr val="tx1"/>
              </a:solidFill>
              <a:latin typeface="Times New Roman" pitchFamily="18" charset="0"/>
              <a:cs typeface="Times New Roman" pitchFamily="18" charset="0"/>
            </a:endParaRPr>
          </a:p>
          <a:p>
            <a:r>
              <a:rPr lang="tr-TR" sz="2200" dirty="0" smtClean="0">
                <a:solidFill>
                  <a:schemeClr val="tx1"/>
                </a:solidFill>
                <a:latin typeface="Times New Roman" pitchFamily="18" charset="0"/>
                <a:cs typeface="Times New Roman" pitchFamily="18" charset="0"/>
              </a:rPr>
              <a:t>İşyeri </a:t>
            </a:r>
            <a:r>
              <a:rPr lang="tr-TR" sz="2200" dirty="0">
                <a:solidFill>
                  <a:schemeClr val="tx1"/>
                </a:solidFill>
                <a:latin typeface="Times New Roman" pitchFamily="18" charset="0"/>
                <a:cs typeface="Times New Roman" pitchFamily="18" charset="0"/>
              </a:rPr>
              <a:t>devrinin yasal düzenlemeye kavuşturulması bir </a:t>
            </a:r>
            <a:r>
              <a:rPr lang="tr-TR" sz="2200" dirty="0" smtClean="0">
                <a:solidFill>
                  <a:schemeClr val="tx1"/>
                </a:solidFill>
                <a:latin typeface="Times New Roman" pitchFamily="18" charset="0"/>
                <a:cs typeface="Times New Roman" pitchFamily="18" charset="0"/>
              </a:rPr>
              <a:t/>
            </a:r>
            <a:br>
              <a:rPr lang="tr-TR" sz="2200" dirty="0" smtClean="0">
                <a:solidFill>
                  <a:schemeClr val="tx1"/>
                </a:solidFill>
                <a:latin typeface="Times New Roman" pitchFamily="18" charset="0"/>
                <a:cs typeface="Times New Roman" pitchFamily="18" charset="0"/>
              </a:rPr>
            </a:br>
            <a:r>
              <a:rPr lang="tr-TR" sz="2200" dirty="0" smtClean="0">
                <a:solidFill>
                  <a:schemeClr val="tx1"/>
                </a:solidFill>
                <a:latin typeface="Times New Roman" pitchFamily="18" charset="0"/>
                <a:cs typeface="Times New Roman" pitchFamily="18" charset="0"/>
              </a:rPr>
              <a:t>ihtiyaçtan </a:t>
            </a:r>
            <a:r>
              <a:rPr lang="tr-TR" sz="2200" dirty="0">
                <a:solidFill>
                  <a:schemeClr val="tx1"/>
                </a:solidFill>
                <a:latin typeface="Times New Roman" pitchFamily="18" charset="0"/>
                <a:cs typeface="Times New Roman" pitchFamily="18" charset="0"/>
              </a:rPr>
              <a:t>kaynaklanmıştır. Bu temel ihtiyaç işçilere iş </a:t>
            </a:r>
            <a:r>
              <a:rPr lang="tr-TR" sz="2200" dirty="0" smtClean="0">
                <a:solidFill>
                  <a:schemeClr val="tx1"/>
                </a:solidFill>
                <a:latin typeface="Times New Roman" pitchFamily="18" charset="0"/>
                <a:cs typeface="Times New Roman" pitchFamily="18" charset="0"/>
              </a:rPr>
              <a:t/>
            </a:r>
            <a:br>
              <a:rPr lang="tr-TR" sz="2200" dirty="0" smtClean="0">
                <a:solidFill>
                  <a:schemeClr val="tx1"/>
                </a:solidFill>
                <a:latin typeface="Times New Roman" pitchFamily="18" charset="0"/>
                <a:cs typeface="Times New Roman" pitchFamily="18" charset="0"/>
              </a:rPr>
            </a:br>
            <a:r>
              <a:rPr lang="tr-TR" sz="2200" dirty="0" smtClean="0">
                <a:solidFill>
                  <a:schemeClr val="tx1"/>
                </a:solidFill>
                <a:latin typeface="Times New Roman" pitchFamily="18" charset="0"/>
                <a:cs typeface="Times New Roman" pitchFamily="18" charset="0"/>
              </a:rPr>
              <a:t>güvencesi </a:t>
            </a:r>
            <a:r>
              <a:rPr lang="tr-TR" sz="2200" dirty="0">
                <a:solidFill>
                  <a:schemeClr val="tx1"/>
                </a:solidFill>
                <a:latin typeface="Times New Roman" pitchFamily="18" charset="0"/>
                <a:cs typeface="Times New Roman" pitchFamily="18" charset="0"/>
              </a:rPr>
              <a:t>sağlayabilmek ve iş sözleşmesinin kırılgan </a:t>
            </a:r>
            <a:r>
              <a:rPr lang="tr-TR" sz="2200" dirty="0" smtClean="0">
                <a:solidFill>
                  <a:schemeClr val="tx1"/>
                </a:solidFill>
                <a:latin typeface="Times New Roman" pitchFamily="18" charset="0"/>
                <a:cs typeface="Times New Roman" pitchFamily="18" charset="0"/>
              </a:rPr>
              <a:t/>
            </a:r>
            <a:br>
              <a:rPr lang="tr-TR" sz="2200" dirty="0" smtClean="0">
                <a:solidFill>
                  <a:schemeClr val="tx1"/>
                </a:solidFill>
                <a:latin typeface="Times New Roman" pitchFamily="18" charset="0"/>
                <a:cs typeface="Times New Roman" pitchFamily="18" charset="0"/>
              </a:rPr>
            </a:br>
            <a:r>
              <a:rPr lang="tr-TR" sz="2200" dirty="0" smtClean="0">
                <a:solidFill>
                  <a:schemeClr val="tx1"/>
                </a:solidFill>
                <a:latin typeface="Times New Roman" pitchFamily="18" charset="0"/>
                <a:cs typeface="Times New Roman" pitchFamily="18" charset="0"/>
              </a:rPr>
              <a:t>yapısını </a:t>
            </a:r>
            <a:r>
              <a:rPr lang="tr-TR" sz="2200" dirty="0">
                <a:solidFill>
                  <a:schemeClr val="tx1"/>
                </a:solidFill>
                <a:latin typeface="Times New Roman" pitchFamily="18" charset="0"/>
                <a:cs typeface="Times New Roman" pitchFamily="18" charset="0"/>
              </a:rPr>
              <a:t>azaltmaktır. </a:t>
            </a:r>
          </a:p>
          <a:p>
            <a:endParaRPr lang="tr-TR" sz="2200" dirty="0">
              <a:solidFill>
                <a:schemeClr val="tx1"/>
              </a:solidFill>
              <a:latin typeface="Times New Roman" pitchFamily="18" charset="0"/>
              <a:cs typeface="Times New Roman" pitchFamily="18" charset="0"/>
            </a:endParaRPr>
          </a:p>
          <a:p>
            <a:r>
              <a:rPr lang="tr-TR" sz="2200" dirty="0">
                <a:solidFill>
                  <a:schemeClr val="tx1"/>
                </a:solidFill>
                <a:latin typeface="Times New Roman" pitchFamily="18" charset="0"/>
                <a:cs typeface="Times New Roman" pitchFamily="18" charset="0"/>
              </a:rPr>
              <a:t>İşyeri devri; </a:t>
            </a:r>
          </a:p>
          <a:p>
            <a:pPr marL="285750" indent="-285750">
              <a:buFont typeface="Arial" pitchFamily="34" charset="0"/>
              <a:buChar char="•"/>
            </a:pPr>
            <a:r>
              <a:rPr lang="tr-TR" sz="2200" dirty="0">
                <a:solidFill>
                  <a:schemeClr val="tx1"/>
                </a:solidFill>
                <a:latin typeface="Times New Roman" pitchFamily="18" charset="0"/>
                <a:cs typeface="Times New Roman" pitchFamily="18" charset="0"/>
              </a:rPr>
              <a:t>4857 sayılı İş Kanunu, </a:t>
            </a:r>
          </a:p>
          <a:p>
            <a:pPr marL="285750" indent="-285750">
              <a:buFont typeface="Arial" pitchFamily="34" charset="0"/>
              <a:buChar char="•"/>
            </a:pPr>
            <a:r>
              <a:rPr lang="tr-TR" sz="2200" dirty="0">
                <a:solidFill>
                  <a:schemeClr val="tx1"/>
                </a:solidFill>
                <a:latin typeface="Times New Roman" pitchFamily="18" charset="0"/>
                <a:cs typeface="Times New Roman" pitchFamily="18" charset="0"/>
              </a:rPr>
              <a:t>eski 1475 sayılı İş Kanununun halen yürürlükte olan 14. </a:t>
            </a:r>
            <a:r>
              <a:rPr lang="tr-TR" sz="2200" dirty="0" smtClean="0">
                <a:solidFill>
                  <a:schemeClr val="tx1"/>
                </a:solidFill>
                <a:latin typeface="Times New Roman" pitchFamily="18" charset="0"/>
                <a:cs typeface="Times New Roman" pitchFamily="18" charset="0"/>
              </a:rPr>
              <a:t/>
            </a:r>
            <a:br>
              <a:rPr lang="tr-TR" sz="2200" dirty="0" smtClean="0">
                <a:solidFill>
                  <a:schemeClr val="tx1"/>
                </a:solidFill>
                <a:latin typeface="Times New Roman" pitchFamily="18" charset="0"/>
                <a:cs typeface="Times New Roman" pitchFamily="18" charset="0"/>
              </a:rPr>
            </a:br>
            <a:r>
              <a:rPr lang="tr-TR" sz="2200" dirty="0" smtClean="0">
                <a:solidFill>
                  <a:schemeClr val="tx1"/>
                </a:solidFill>
                <a:latin typeface="Times New Roman" pitchFamily="18" charset="0"/>
                <a:cs typeface="Times New Roman" pitchFamily="18" charset="0"/>
              </a:rPr>
              <a:t>maddesi</a:t>
            </a:r>
            <a:r>
              <a:rPr lang="tr-TR" sz="2200" dirty="0">
                <a:solidFill>
                  <a:schemeClr val="tx1"/>
                </a:solidFill>
                <a:latin typeface="Times New Roman" pitchFamily="18" charset="0"/>
                <a:cs typeface="Times New Roman" pitchFamily="18" charset="0"/>
              </a:rPr>
              <a:t>,</a:t>
            </a:r>
          </a:p>
          <a:p>
            <a:pPr marL="285750" indent="-285750">
              <a:buFont typeface="Arial" pitchFamily="34" charset="0"/>
              <a:buChar char="•"/>
            </a:pPr>
            <a:r>
              <a:rPr lang="tr-TR" sz="2200" dirty="0">
                <a:solidFill>
                  <a:schemeClr val="tx1"/>
                </a:solidFill>
                <a:latin typeface="Times New Roman" pitchFamily="18" charset="0"/>
                <a:cs typeface="Times New Roman" pitchFamily="18" charset="0"/>
              </a:rPr>
              <a:t>6356 sayılı Sendikalar ve Toplu İş Sözleşmesi Kanunu,</a:t>
            </a:r>
          </a:p>
          <a:p>
            <a:pPr marL="285750" indent="-285750">
              <a:buFont typeface="Arial" pitchFamily="34" charset="0"/>
              <a:buChar char="•"/>
            </a:pPr>
            <a:r>
              <a:rPr lang="tr-TR" sz="2200" dirty="0">
                <a:solidFill>
                  <a:schemeClr val="tx1"/>
                </a:solidFill>
                <a:latin typeface="Times New Roman" pitchFamily="18" charset="0"/>
                <a:cs typeface="Times New Roman" pitchFamily="18" charset="0"/>
              </a:rPr>
              <a:t>Türk Borçlar Kanunu, </a:t>
            </a:r>
          </a:p>
          <a:p>
            <a:pPr marL="285750" indent="-285750">
              <a:buFont typeface="Arial" pitchFamily="34" charset="0"/>
              <a:buChar char="•"/>
            </a:pPr>
            <a:r>
              <a:rPr lang="tr-TR" sz="2200" dirty="0">
                <a:solidFill>
                  <a:schemeClr val="tx1"/>
                </a:solidFill>
                <a:latin typeface="Times New Roman" pitchFamily="18" charset="0"/>
                <a:cs typeface="Times New Roman" pitchFamily="18" charset="0"/>
              </a:rPr>
              <a:t>Türk Ticaret Kanunu,</a:t>
            </a:r>
          </a:p>
          <a:p>
            <a:r>
              <a:rPr lang="tr-TR" sz="2200" dirty="0" smtClean="0">
                <a:solidFill>
                  <a:schemeClr val="tx1"/>
                </a:solidFill>
                <a:latin typeface="Times New Roman" pitchFamily="18" charset="0"/>
                <a:cs typeface="Times New Roman" pitchFamily="18" charset="0"/>
              </a:rPr>
              <a:t>gibi </a:t>
            </a:r>
            <a:r>
              <a:rPr lang="tr-TR" sz="2200" dirty="0">
                <a:solidFill>
                  <a:schemeClr val="tx1"/>
                </a:solidFill>
                <a:latin typeface="Times New Roman" pitchFamily="18" charset="0"/>
                <a:cs typeface="Times New Roman" pitchFamily="18" charset="0"/>
              </a:rPr>
              <a:t>çeşitli kanunlarda düzenle konusunu oluşturmaktadır.  </a:t>
            </a:r>
          </a:p>
        </p:txBody>
      </p:sp>
    </p:spTree>
    <p:extLst>
      <p:ext uri="{BB962C8B-B14F-4D97-AF65-F5344CB8AC3E}">
        <p14:creationId xmlns:p14="http://schemas.microsoft.com/office/powerpoint/2010/main" val="4728794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çerik Yer Tutucusu 3"/>
          <p:cNvSpPr>
            <a:spLocks noGrp="1"/>
          </p:cNvSpPr>
          <p:nvPr>
            <p:ph idx="10"/>
          </p:nvPr>
        </p:nvSpPr>
        <p:spPr>
          <a:xfrm>
            <a:off x="1691680" y="116632"/>
            <a:ext cx="7272808" cy="6741367"/>
          </a:xfrm>
        </p:spPr>
        <p:txBody>
          <a:bodyPr/>
          <a:lstStyle/>
          <a:p>
            <a:r>
              <a:rPr lang="tr-TR" sz="2200" dirty="0">
                <a:solidFill>
                  <a:schemeClr val="tx1"/>
                </a:solidFill>
                <a:latin typeface="Times New Roman" pitchFamily="18" charset="0"/>
                <a:cs typeface="Times New Roman" pitchFamily="18" charset="0"/>
              </a:rPr>
              <a:t>İş Kanununda işyeri devri 6. maddede düzenlenmiş olup, </a:t>
            </a:r>
            <a:r>
              <a:rPr lang="tr-TR" sz="2200" dirty="0" smtClean="0">
                <a:solidFill>
                  <a:schemeClr val="tx1"/>
                </a:solidFill>
                <a:latin typeface="Times New Roman" pitchFamily="18" charset="0"/>
                <a:cs typeface="Times New Roman" pitchFamily="18" charset="0"/>
              </a:rPr>
              <a:t/>
            </a:r>
            <a:br>
              <a:rPr lang="tr-TR" sz="2200" dirty="0" smtClean="0">
                <a:solidFill>
                  <a:schemeClr val="tx1"/>
                </a:solidFill>
                <a:latin typeface="Times New Roman" pitchFamily="18" charset="0"/>
                <a:cs typeface="Times New Roman" pitchFamily="18" charset="0"/>
              </a:rPr>
            </a:br>
            <a:r>
              <a:rPr lang="tr-TR" sz="2200" dirty="0" smtClean="0">
                <a:solidFill>
                  <a:schemeClr val="tx1"/>
                </a:solidFill>
                <a:latin typeface="Times New Roman" pitchFamily="18" charset="0"/>
                <a:cs typeface="Times New Roman" pitchFamily="18" charset="0"/>
              </a:rPr>
              <a:t>hukuki </a:t>
            </a:r>
            <a:r>
              <a:rPr lang="tr-TR" sz="2200" dirty="0">
                <a:solidFill>
                  <a:schemeClr val="tx1"/>
                </a:solidFill>
                <a:latin typeface="Times New Roman" pitchFamily="18" charset="0"/>
                <a:cs typeface="Times New Roman" pitchFamily="18" charset="0"/>
              </a:rPr>
              <a:t>bir işleme dayalı olarak yapılan devirler halinde </a:t>
            </a:r>
            <a:r>
              <a:rPr lang="tr-TR" sz="2200" dirty="0" smtClean="0">
                <a:solidFill>
                  <a:schemeClr val="tx1"/>
                </a:solidFill>
                <a:latin typeface="Times New Roman" pitchFamily="18" charset="0"/>
                <a:cs typeface="Times New Roman" pitchFamily="18" charset="0"/>
              </a:rPr>
              <a:t/>
            </a:r>
            <a:br>
              <a:rPr lang="tr-TR" sz="2200" dirty="0" smtClean="0">
                <a:solidFill>
                  <a:schemeClr val="tx1"/>
                </a:solidFill>
                <a:latin typeface="Times New Roman" pitchFamily="18" charset="0"/>
                <a:cs typeface="Times New Roman" pitchFamily="18" charset="0"/>
              </a:rPr>
            </a:br>
            <a:r>
              <a:rPr lang="tr-TR" sz="2200" dirty="0" smtClean="0">
                <a:solidFill>
                  <a:schemeClr val="tx1"/>
                </a:solidFill>
                <a:latin typeface="Times New Roman" pitchFamily="18" charset="0"/>
                <a:cs typeface="Times New Roman" pitchFamily="18" charset="0"/>
              </a:rPr>
              <a:t>madde </a:t>
            </a:r>
            <a:r>
              <a:rPr lang="tr-TR" sz="2200" dirty="0">
                <a:solidFill>
                  <a:schemeClr val="tx1"/>
                </a:solidFill>
                <a:latin typeface="Times New Roman" pitchFamily="18" charset="0"/>
                <a:cs typeface="Times New Roman" pitchFamily="18" charset="0"/>
              </a:rPr>
              <a:t>uygulama alanı bulacaktır. </a:t>
            </a:r>
          </a:p>
          <a:p>
            <a:endParaRPr lang="tr-TR" sz="2200" dirty="0">
              <a:solidFill>
                <a:schemeClr val="tx1"/>
              </a:solidFill>
              <a:latin typeface="Times New Roman" pitchFamily="18" charset="0"/>
              <a:cs typeface="Times New Roman" pitchFamily="18" charset="0"/>
            </a:endParaRPr>
          </a:p>
          <a:p>
            <a:r>
              <a:rPr lang="tr-TR" sz="2200" u="sng" dirty="0">
                <a:solidFill>
                  <a:schemeClr val="tx1"/>
                </a:solidFill>
                <a:latin typeface="Times New Roman" pitchFamily="18" charset="0"/>
                <a:cs typeface="Times New Roman" pitchFamily="18" charset="0"/>
              </a:rPr>
              <a:t>Hukuki işleme bağlı devir sayılabilecek haller;</a:t>
            </a:r>
          </a:p>
          <a:p>
            <a:pPr marL="285750" indent="-285750">
              <a:buFont typeface="Wingdings" pitchFamily="2" charset="2"/>
              <a:buChar char="Ø"/>
            </a:pPr>
            <a:r>
              <a:rPr lang="tr-TR" sz="2200" dirty="0" smtClean="0">
                <a:solidFill>
                  <a:schemeClr val="tx1"/>
                </a:solidFill>
                <a:latin typeface="Times New Roman" pitchFamily="18" charset="0"/>
                <a:cs typeface="Times New Roman" pitchFamily="18" charset="0"/>
              </a:rPr>
              <a:t>Satım</a:t>
            </a:r>
            <a:r>
              <a:rPr lang="tr-TR" sz="2200" dirty="0">
                <a:solidFill>
                  <a:schemeClr val="tx1"/>
                </a:solidFill>
                <a:latin typeface="Times New Roman" pitchFamily="18" charset="0"/>
                <a:cs typeface="Times New Roman" pitchFamily="18" charset="0"/>
              </a:rPr>
              <a:t>, </a:t>
            </a:r>
          </a:p>
          <a:p>
            <a:pPr marL="285750" indent="-285750">
              <a:buFont typeface="Wingdings" pitchFamily="2" charset="2"/>
              <a:buChar char="Ø"/>
            </a:pPr>
            <a:r>
              <a:rPr lang="tr-TR" sz="2200" dirty="0">
                <a:solidFill>
                  <a:schemeClr val="tx1"/>
                </a:solidFill>
                <a:latin typeface="Times New Roman" pitchFamily="18" charset="0"/>
                <a:cs typeface="Times New Roman" pitchFamily="18" charset="0"/>
              </a:rPr>
              <a:t>Kira, </a:t>
            </a:r>
          </a:p>
          <a:p>
            <a:pPr marL="285750" indent="-285750">
              <a:buFont typeface="Wingdings" pitchFamily="2" charset="2"/>
              <a:buChar char="Ø"/>
            </a:pPr>
            <a:r>
              <a:rPr lang="tr-TR" sz="2200" dirty="0">
                <a:solidFill>
                  <a:schemeClr val="tx1"/>
                </a:solidFill>
                <a:latin typeface="Times New Roman" pitchFamily="18" charset="0"/>
                <a:cs typeface="Times New Roman" pitchFamily="18" charset="0"/>
              </a:rPr>
              <a:t>Özelleştirme,</a:t>
            </a:r>
          </a:p>
          <a:p>
            <a:pPr marL="285750" indent="-285750">
              <a:buFont typeface="Wingdings" pitchFamily="2" charset="2"/>
              <a:buChar char="Ø"/>
            </a:pPr>
            <a:r>
              <a:rPr lang="tr-TR" sz="2200" dirty="0">
                <a:solidFill>
                  <a:schemeClr val="tx1"/>
                </a:solidFill>
                <a:latin typeface="Times New Roman" pitchFamily="18" charset="0"/>
                <a:cs typeface="Times New Roman" pitchFamily="18" charset="0"/>
              </a:rPr>
              <a:t>Kamulaştırma</a:t>
            </a:r>
          </a:p>
          <a:p>
            <a:endParaRPr lang="tr-TR" sz="2200" dirty="0" smtClean="0">
              <a:solidFill>
                <a:schemeClr val="tx1"/>
              </a:solidFill>
              <a:latin typeface="Times New Roman" pitchFamily="18" charset="0"/>
              <a:cs typeface="Times New Roman" pitchFamily="18" charset="0"/>
            </a:endParaRPr>
          </a:p>
          <a:p>
            <a:r>
              <a:rPr lang="tr-TR" sz="2200" dirty="0" smtClean="0">
                <a:solidFill>
                  <a:schemeClr val="tx1"/>
                </a:solidFill>
                <a:latin typeface="Times New Roman" pitchFamily="18" charset="0"/>
                <a:cs typeface="Times New Roman" pitchFamily="18" charset="0"/>
              </a:rPr>
              <a:t>!! </a:t>
            </a:r>
            <a:r>
              <a:rPr lang="tr-TR" sz="2200" dirty="0">
                <a:solidFill>
                  <a:schemeClr val="tx1"/>
                </a:solidFill>
                <a:latin typeface="Times New Roman" pitchFamily="18" charset="0"/>
                <a:cs typeface="Times New Roman" pitchFamily="18" charset="0"/>
              </a:rPr>
              <a:t>İşverenin </a:t>
            </a:r>
            <a:r>
              <a:rPr lang="tr-TR" sz="2200" dirty="0">
                <a:solidFill>
                  <a:srgbClr val="FF0000"/>
                </a:solidFill>
                <a:latin typeface="Times New Roman" pitchFamily="18" charset="0"/>
                <a:cs typeface="Times New Roman" pitchFamily="18" charset="0"/>
              </a:rPr>
              <a:t>iflası nedeniyle işyerinin devredildiği hallerde </a:t>
            </a:r>
            <a:r>
              <a:rPr lang="tr-TR" sz="2200" dirty="0" smtClean="0">
                <a:solidFill>
                  <a:schemeClr val="tx1"/>
                </a:solidFill>
                <a:latin typeface="Times New Roman" pitchFamily="18" charset="0"/>
                <a:cs typeface="Times New Roman" pitchFamily="18" charset="0"/>
              </a:rPr>
              <a:t/>
            </a:r>
            <a:br>
              <a:rPr lang="tr-TR" sz="2200" dirty="0" smtClean="0">
                <a:solidFill>
                  <a:schemeClr val="tx1"/>
                </a:solidFill>
                <a:latin typeface="Times New Roman" pitchFamily="18" charset="0"/>
                <a:cs typeface="Times New Roman" pitchFamily="18" charset="0"/>
              </a:rPr>
            </a:br>
            <a:r>
              <a:rPr lang="tr-TR" sz="2200" u="sng" dirty="0" smtClean="0">
                <a:solidFill>
                  <a:schemeClr val="tx1"/>
                </a:solidFill>
                <a:latin typeface="Times New Roman" pitchFamily="18" charset="0"/>
                <a:cs typeface="Times New Roman" pitchFamily="18" charset="0"/>
              </a:rPr>
              <a:t>İş </a:t>
            </a:r>
            <a:r>
              <a:rPr lang="tr-TR" sz="2200" u="sng" dirty="0">
                <a:solidFill>
                  <a:schemeClr val="tx1"/>
                </a:solidFill>
                <a:latin typeface="Times New Roman" pitchFamily="18" charset="0"/>
                <a:cs typeface="Times New Roman" pitchFamily="18" charset="0"/>
              </a:rPr>
              <a:t>Kanunu md.6 uygulama alanı bulmaz</a:t>
            </a:r>
            <a:r>
              <a:rPr lang="tr-TR" sz="2200" dirty="0">
                <a:solidFill>
                  <a:schemeClr val="tx1"/>
                </a:solidFill>
                <a:latin typeface="Times New Roman" pitchFamily="18" charset="0"/>
                <a:cs typeface="Times New Roman" pitchFamily="18" charset="0"/>
              </a:rPr>
              <a:t>. </a:t>
            </a:r>
          </a:p>
          <a:p>
            <a:endParaRPr lang="tr-TR" sz="2200" dirty="0" smtClean="0">
              <a:solidFill>
                <a:schemeClr val="tx1"/>
              </a:solidFill>
              <a:latin typeface="Times New Roman" pitchFamily="18" charset="0"/>
              <a:cs typeface="Times New Roman" pitchFamily="18" charset="0"/>
            </a:endParaRPr>
          </a:p>
          <a:p>
            <a:r>
              <a:rPr lang="tr-TR" sz="2200" dirty="0" smtClean="0">
                <a:solidFill>
                  <a:schemeClr val="tx1"/>
                </a:solidFill>
                <a:latin typeface="Times New Roman" pitchFamily="18" charset="0"/>
                <a:cs typeface="Times New Roman" pitchFamily="18" charset="0"/>
              </a:rPr>
              <a:t>!! </a:t>
            </a:r>
            <a:r>
              <a:rPr lang="tr-TR" sz="2200" dirty="0">
                <a:solidFill>
                  <a:srgbClr val="0070C0"/>
                </a:solidFill>
                <a:latin typeface="Times New Roman" pitchFamily="18" charset="0"/>
                <a:cs typeface="Times New Roman" pitchFamily="18" charset="0"/>
              </a:rPr>
              <a:t>Ölüme bağlı devirlerde İş Kanunu md.6 uygulanmaz</a:t>
            </a:r>
            <a:r>
              <a:rPr lang="tr-TR" sz="2200" dirty="0">
                <a:solidFill>
                  <a:schemeClr val="tx1"/>
                </a:solidFill>
                <a:latin typeface="Times New Roman" pitchFamily="18" charset="0"/>
                <a:cs typeface="Times New Roman" pitchFamily="18" charset="0"/>
              </a:rPr>
              <a:t>. </a:t>
            </a:r>
            <a:r>
              <a:rPr lang="tr-TR" sz="2200" dirty="0" smtClean="0">
                <a:solidFill>
                  <a:schemeClr val="tx1"/>
                </a:solidFill>
                <a:latin typeface="Times New Roman" pitchFamily="18" charset="0"/>
                <a:cs typeface="Times New Roman" pitchFamily="18" charset="0"/>
              </a:rPr>
              <a:t/>
            </a:r>
            <a:br>
              <a:rPr lang="tr-TR" sz="2200" dirty="0" smtClean="0">
                <a:solidFill>
                  <a:schemeClr val="tx1"/>
                </a:solidFill>
                <a:latin typeface="Times New Roman" pitchFamily="18" charset="0"/>
                <a:cs typeface="Times New Roman" pitchFamily="18" charset="0"/>
              </a:rPr>
            </a:br>
            <a:r>
              <a:rPr lang="tr-TR" sz="2200" dirty="0" smtClean="0">
                <a:solidFill>
                  <a:schemeClr val="tx1"/>
                </a:solidFill>
                <a:latin typeface="Times New Roman" pitchFamily="18" charset="0"/>
                <a:cs typeface="Times New Roman" pitchFamily="18" charset="0"/>
              </a:rPr>
              <a:t>Külli </a:t>
            </a:r>
            <a:r>
              <a:rPr lang="tr-TR" sz="2200" dirty="0" err="1">
                <a:solidFill>
                  <a:schemeClr val="tx1"/>
                </a:solidFill>
                <a:latin typeface="Times New Roman" pitchFamily="18" charset="0"/>
                <a:cs typeface="Times New Roman" pitchFamily="18" charset="0"/>
              </a:rPr>
              <a:t>halefiyet</a:t>
            </a:r>
            <a:r>
              <a:rPr lang="tr-TR" sz="2200" dirty="0">
                <a:solidFill>
                  <a:schemeClr val="tx1"/>
                </a:solidFill>
                <a:latin typeface="Times New Roman" pitchFamily="18" charset="0"/>
                <a:cs typeface="Times New Roman" pitchFamily="18" charset="0"/>
              </a:rPr>
              <a:t> yoluyla devirlerde başka bir işleme </a:t>
            </a:r>
            <a:r>
              <a:rPr lang="tr-TR" sz="2200">
                <a:solidFill>
                  <a:schemeClr val="tx1"/>
                </a:solidFill>
                <a:latin typeface="Times New Roman" pitchFamily="18" charset="0"/>
                <a:cs typeface="Times New Roman" pitchFamily="18" charset="0"/>
              </a:rPr>
              <a:t>gerek </a:t>
            </a:r>
            <a:r>
              <a:rPr lang="tr-TR" sz="2200" smtClean="0">
                <a:solidFill>
                  <a:schemeClr val="tx1"/>
                </a:solidFill>
                <a:latin typeface="Times New Roman" pitchFamily="18" charset="0"/>
                <a:cs typeface="Times New Roman" pitchFamily="18" charset="0"/>
              </a:rPr>
              <a:t/>
            </a:r>
            <a:br>
              <a:rPr lang="tr-TR" sz="2200" smtClean="0">
                <a:solidFill>
                  <a:schemeClr val="tx1"/>
                </a:solidFill>
                <a:latin typeface="Times New Roman" pitchFamily="18" charset="0"/>
                <a:cs typeface="Times New Roman" pitchFamily="18" charset="0"/>
              </a:rPr>
            </a:br>
            <a:r>
              <a:rPr lang="tr-TR" sz="2200" smtClean="0">
                <a:solidFill>
                  <a:schemeClr val="tx1"/>
                </a:solidFill>
                <a:latin typeface="Times New Roman" pitchFamily="18" charset="0"/>
                <a:cs typeface="Times New Roman" pitchFamily="18" charset="0"/>
              </a:rPr>
              <a:t>kalmaksızın </a:t>
            </a:r>
            <a:r>
              <a:rPr lang="tr-TR" sz="2200" dirty="0">
                <a:solidFill>
                  <a:schemeClr val="tx1"/>
                </a:solidFill>
                <a:latin typeface="Times New Roman" pitchFamily="18" charset="0"/>
                <a:cs typeface="Times New Roman" pitchFamily="18" charset="0"/>
              </a:rPr>
              <a:t>mirasçılara işyeri intikal ettiğinden, İş Kanunu md.6’nın uygulanmasına ihtiyaç doğmamaktadır. </a:t>
            </a:r>
          </a:p>
        </p:txBody>
      </p:sp>
    </p:spTree>
    <p:extLst>
      <p:ext uri="{BB962C8B-B14F-4D97-AF65-F5344CB8AC3E}">
        <p14:creationId xmlns:p14="http://schemas.microsoft.com/office/powerpoint/2010/main" val="39016920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chemeClr val="tx1"/>
                </a:solidFill>
              </a:rPr>
              <a:t>İşyeri Devrinin Koşulu</a:t>
            </a:r>
            <a:endParaRPr lang="tr-TR" dirty="0">
              <a:solidFill>
                <a:schemeClr val="tx1"/>
              </a:solidFill>
            </a:endParaRPr>
          </a:p>
        </p:txBody>
      </p:sp>
      <p:sp>
        <p:nvSpPr>
          <p:cNvPr id="4" name="İçerik Yer Tutucusu 3"/>
          <p:cNvSpPr>
            <a:spLocks noGrp="1"/>
          </p:cNvSpPr>
          <p:nvPr>
            <p:ph idx="10"/>
          </p:nvPr>
        </p:nvSpPr>
        <p:spPr>
          <a:xfrm>
            <a:off x="1619672" y="836713"/>
            <a:ext cx="7524328" cy="5760639"/>
          </a:xfrm>
        </p:spPr>
        <p:txBody>
          <a:bodyPr/>
          <a:lstStyle/>
          <a:p>
            <a:r>
              <a:rPr lang="tr-TR" sz="2200" dirty="0">
                <a:solidFill>
                  <a:schemeClr val="tx1"/>
                </a:solidFill>
                <a:latin typeface="Times New Roman" pitchFamily="18" charset="0"/>
                <a:cs typeface="Times New Roman" pitchFamily="18" charset="0"/>
              </a:rPr>
              <a:t>!! İşyerini karakterize eden ekonomik birliğin devri…</a:t>
            </a:r>
          </a:p>
          <a:p>
            <a:endParaRPr lang="tr-TR" sz="2200" dirty="0" smtClean="0">
              <a:solidFill>
                <a:schemeClr val="tx1"/>
              </a:solidFill>
              <a:latin typeface="Times New Roman" pitchFamily="18" charset="0"/>
              <a:cs typeface="Times New Roman" pitchFamily="18" charset="0"/>
            </a:endParaRPr>
          </a:p>
          <a:p>
            <a:r>
              <a:rPr lang="tr-TR" sz="2200" dirty="0" smtClean="0">
                <a:solidFill>
                  <a:schemeClr val="tx1"/>
                </a:solidFill>
                <a:latin typeface="Times New Roman" pitchFamily="18" charset="0"/>
                <a:cs typeface="Times New Roman" pitchFamily="18" charset="0"/>
              </a:rPr>
              <a:t>YARGITAY KARARI;</a:t>
            </a:r>
            <a:endParaRPr lang="tr-TR" sz="2200" dirty="0">
              <a:solidFill>
                <a:schemeClr val="tx1"/>
              </a:solidFill>
              <a:latin typeface="Times New Roman" pitchFamily="18" charset="0"/>
              <a:cs typeface="Times New Roman" pitchFamily="18" charset="0"/>
            </a:endParaRPr>
          </a:p>
          <a:p>
            <a:r>
              <a:rPr lang="tr-TR" sz="2200" dirty="0" smtClean="0">
                <a:solidFill>
                  <a:schemeClr val="tx1"/>
                </a:solidFill>
                <a:latin typeface="Times New Roman" pitchFamily="18" charset="0"/>
                <a:cs typeface="Times New Roman" pitchFamily="18" charset="0"/>
              </a:rPr>
              <a:t>«4857 </a:t>
            </a:r>
            <a:r>
              <a:rPr lang="tr-TR" sz="2200" dirty="0">
                <a:solidFill>
                  <a:schemeClr val="tx1"/>
                </a:solidFill>
                <a:latin typeface="Times New Roman" pitchFamily="18" charset="0"/>
                <a:cs typeface="Times New Roman" pitchFamily="18" charset="0"/>
              </a:rPr>
              <a:t>sayılı İş Kanunu'nun </a:t>
            </a:r>
            <a:r>
              <a:rPr lang="tr-TR" sz="2200" dirty="0">
                <a:solidFill>
                  <a:schemeClr val="tx1"/>
                </a:solidFill>
                <a:latin typeface="Times New Roman" pitchFamily="18" charset="0"/>
                <a:cs typeface="Times New Roman" pitchFamily="18" charset="0"/>
                <a:hlinkClick r:id="rId2" tooltip="İlgili maddeyi görmek için tıklayınız"/>
              </a:rPr>
              <a:t>6</a:t>
            </a:r>
            <a:r>
              <a:rPr lang="tr-TR" sz="2200" dirty="0">
                <a:solidFill>
                  <a:schemeClr val="tx1"/>
                </a:solidFill>
                <a:latin typeface="Times New Roman" pitchFamily="18" charset="0"/>
                <a:cs typeface="Times New Roman" pitchFamily="18" charset="0"/>
              </a:rPr>
              <a:t>. maddesinin 1. fıkrasında göre </a:t>
            </a:r>
            <a:r>
              <a:rPr lang="tr-TR" sz="2200" dirty="0" smtClean="0">
                <a:solidFill>
                  <a:schemeClr val="tx1"/>
                </a:solidFill>
                <a:latin typeface="Times New Roman" pitchFamily="18" charset="0"/>
                <a:cs typeface="Times New Roman" pitchFamily="18" charset="0"/>
              </a:rPr>
              <a:t/>
            </a:r>
            <a:br>
              <a:rPr lang="tr-TR" sz="2200" dirty="0" smtClean="0">
                <a:solidFill>
                  <a:schemeClr val="tx1"/>
                </a:solidFill>
                <a:latin typeface="Times New Roman" pitchFamily="18" charset="0"/>
                <a:cs typeface="Times New Roman" pitchFamily="18" charset="0"/>
              </a:rPr>
            </a:br>
            <a:r>
              <a:rPr lang="tr-TR" sz="2200" dirty="0" smtClean="0">
                <a:solidFill>
                  <a:schemeClr val="tx1"/>
                </a:solidFill>
                <a:latin typeface="Times New Roman" pitchFamily="18" charset="0"/>
                <a:cs typeface="Times New Roman" pitchFamily="18" charset="0"/>
              </a:rPr>
              <a:t>“</a:t>
            </a:r>
            <a:r>
              <a:rPr lang="tr-TR" sz="2200" dirty="0">
                <a:solidFill>
                  <a:schemeClr val="tx1"/>
                </a:solidFill>
                <a:latin typeface="Times New Roman" pitchFamily="18" charset="0"/>
                <a:cs typeface="Times New Roman" pitchFamily="18" charset="0"/>
              </a:rPr>
              <a:t>işyeri veya işyerinin bir bölümü hukuki bir işleme dayalı </a:t>
            </a:r>
            <a:r>
              <a:rPr lang="tr-TR" sz="2200" dirty="0" smtClean="0">
                <a:solidFill>
                  <a:schemeClr val="tx1"/>
                </a:solidFill>
                <a:latin typeface="Times New Roman" pitchFamily="18" charset="0"/>
                <a:cs typeface="Times New Roman" pitchFamily="18" charset="0"/>
              </a:rPr>
              <a:t/>
            </a:r>
            <a:br>
              <a:rPr lang="tr-TR" sz="2200" dirty="0" smtClean="0">
                <a:solidFill>
                  <a:schemeClr val="tx1"/>
                </a:solidFill>
                <a:latin typeface="Times New Roman" pitchFamily="18" charset="0"/>
                <a:cs typeface="Times New Roman" pitchFamily="18" charset="0"/>
              </a:rPr>
            </a:br>
            <a:r>
              <a:rPr lang="tr-TR" sz="2200" dirty="0" smtClean="0">
                <a:solidFill>
                  <a:schemeClr val="tx1"/>
                </a:solidFill>
                <a:latin typeface="Times New Roman" pitchFamily="18" charset="0"/>
                <a:cs typeface="Times New Roman" pitchFamily="18" charset="0"/>
              </a:rPr>
              <a:t>olarak </a:t>
            </a:r>
            <a:r>
              <a:rPr lang="tr-TR" sz="2200" dirty="0">
                <a:solidFill>
                  <a:schemeClr val="tx1"/>
                </a:solidFill>
                <a:latin typeface="Times New Roman" pitchFamily="18" charset="0"/>
                <a:cs typeface="Times New Roman" pitchFamily="18" charset="0"/>
              </a:rPr>
              <a:t>başka birine devredildiğinde, devir tarihinde işyerinde </a:t>
            </a:r>
            <a:r>
              <a:rPr lang="tr-TR" sz="2200" dirty="0" smtClean="0">
                <a:solidFill>
                  <a:schemeClr val="tx1"/>
                </a:solidFill>
                <a:latin typeface="Times New Roman" pitchFamily="18" charset="0"/>
                <a:cs typeface="Times New Roman" pitchFamily="18" charset="0"/>
              </a:rPr>
              <a:t/>
            </a:r>
            <a:br>
              <a:rPr lang="tr-TR" sz="2200" dirty="0" smtClean="0">
                <a:solidFill>
                  <a:schemeClr val="tx1"/>
                </a:solidFill>
                <a:latin typeface="Times New Roman" pitchFamily="18" charset="0"/>
                <a:cs typeface="Times New Roman" pitchFamily="18" charset="0"/>
              </a:rPr>
            </a:br>
            <a:r>
              <a:rPr lang="tr-TR" sz="2200" dirty="0" smtClean="0">
                <a:solidFill>
                  <a:schemeClr val="tx1"/>
                </a:solidFill>
                <a:latin typeface="Times New Roman" pitchFamily="18" charset="0"/>
                <a:cs typeface="Times New Roman" pitchFamily="18" charset="0"/>
              </a:rPr>
              <a:t>veya </a:t>
            </a:r>
            <a:r>
              <a:rPr lang="tr-TR" sz="2200" dirty="0">
                <a:solidFill>
                  <a:schemeClr val="tx1"/>
                </a:solidFill>
                <a:latin typeface="Times New Roman" pitchFamily="18" charset="0"/>
                <a:cs typeface="Times New Roman" pitchFamily="18" charset="0"/>
              </a:rPr>
              <a:t>bir bölümünde mevcut olan iş sözleşmeleri bütün hak ve borçları ile birlikte devralana geçer”. Aynı maddenin 2. fıkrası uyarınca, “yukarıdaki hükümlere göre devir halinde, devirden önce doğmuş olan ve devir tarihinde ödenmesi gereken </a:t>
            </a:r>
            <a:r>
              <a:rPr lang="tr-TR" sz="2200" dirty="0" smtClean="0">
                <a:solidFill>
                  <a:schemeClr val="tx1"/>
                </a:solidFill>
                <a:latin typeface="Times New Roman" pitchFamily="18" charset="0"/>
                <a:cs typeface="Times New Roman" pitchFamily="18" charset="0"/>
              </a:rPr>
              <a:t/>
            </a:r>
            <a:br>
              <a:rPr lang="tr-TR" sz="2200" dirty="0" smtClean="0">
                <a:solidFill>
                  <a:schemeClr val="tx1"/>
                </a:solidFill>
                <a:latin typeface="Times New Roman" pitchFamily="18" charset="0"/>
                <a:cs typeface="Times New Roman" pitchFamily="18" charset="0"/>
              </a:rPr>
            </a:br>
            <a:r>
              <a:rPr lang="tr-TR" sz="2200" dirty="0" smtClean="0">
                <a:solidFill>
                  <a:schemeClr val="tx1"/>
                </a:solidFill>
                <a:latin typeface="Times New Roman" pitchFamily="18" charset="0"/>
                <a:cs typeface="Times New Roman" pitchFamily="18" charset="0"/>
              </a:rPr>
              <a:t>borçlardan </a:t>
            </a:r>
            <a:r>
              <a:rPr lang="tr-TR" sz="2200" dirty="0">
                <a:solidFill>
                  <a:schemeClr val="tx1"/>
                </a:solidFill>
                <a:latin typeface="Times New Roman" pitchFamily="18" charset="0"/>
                <a:cs typeface="Times New Roman" pitchFamily="18" charset="0"/>
              </a:rPr>
              <a:t>devreden ve devralan işveren birlikte </a:t>
            </a:r>
            <a:r>
              <a:rPr lang="tr-TR" sz="2200" dirty="0" smtClean="0">
                <a:solidFill>
                  <a:schemeClr val="tx1"/>
                </a:solidFill>
                <a:latin typeface="Times New Roman" pitchFamily="18" charset="0"/>
                <a:cs typeface="Times New Roman" pitchFamily="18" charset="0"/>
              </a:rPr>
              <a:t/>
            </a:r>
            <a:br>
              <a:rPr lang="tr-TR" sz="2200" dirty="0" smtClean="0">
                <a:solidFill>
                  <a:schemeClr val="tx1"/>
                </a:solidFill>
                <a:latin typeface="Times New Roman" pitchFamily="18" charset="0"/>
                <a:cs typeface="Times New Roman" pitchFamily="18" charset="0"/>
              </a:rPr>
            </a:br>
            <a:r>
              <a:rPr lang="tr-TR" sz="2200" dirty="0" smtClean="0">
                <a:solidFill>
                  <a:schemeClr val="tx1"/>
                </a:solidFill>
                <a:latin typeface="Times New Roman" pitchFamily="18" charset="0"/>
                <a:cs typeface="Times New Roman" pitchFamily="18" charset="0"/>
              </a:rPr>
              <a:t>sorumludurlar</a:t>
            </a:r>
            <a:r>
              <a:rPr lang="tr-TR" sz="2200" dirty="0">
                <a:solidFill>
                  <a:schemeClr val="tx1"/>
                </a:solidFill>
                <a:latin typeface="Times New Roman" pitchFamily="18" charset="0"/>
                <a:cs typeface="Times New Roman" pitchFamily="18" charset="0"/>
              </a:rPr>
              <a:t>. Ancak bu yükümlülüklerden devreden </a:t>
            </a:r>
            <a:r>
              <a:rPr lang="tr-TR" sz="2200" dirty="0" smtClean="0">
                <a:solidFill>
                  <a:schemeClr val="tx1"/>
                </a:solidFill>
                <a:latin typeface="Times New Roman" pitchFamily="18" charset="0"/>
                <a:cs typeface="Times New Roman" pitchFamily="18" charset="0"/>
              </a:rPr>
              <a:t/>
            </a:r>
            <a:br>
              <a:rPr lang="tr-TR" sz="2200" dirty="0" smtClean="0">
                <a:solidFill>
                  <a:schemeClr val="tx1"/>
                </a:solidFill>
                <a:latin typeface="Times New Roman" pitchFamily="18" charset="0"/>
                <a:cs typeface="Times New Roman" pitchFamily="18" charset="0"/>
              </a:rPr>
            </a:br>
            <a:r>
              <a:rPr lang="tr-TR" sz="2200" dirty="0" smtClean="0">
                <a:solidFill>
                  <a:schemeClr val="tx1"/>
                </a:solidFill>
                <a:latin typeface="Times New Roman" pitchFamily="18" charset="0"/>
                <a:cs typeface="Times New Roman" pitchFamily="18" charset="0"/>
              </a:rPr>
              <a:t>işverenin </a:t>
            </a:r>
            <a:r>
              <a:rPr lang="tr-TR" sz="2200" dirty="0">
                <a:solidFill>
                  <a:schemeClr val="tx1"/>
                </a:solidFill>
                <a:latin typeface="Times New Roman" pitchFamily="18" charset="0"/>
                <a:cs typeface="Times New Roman" pitchFamily="18" charset="0"/>
              </a:rPr>
              <a:t>sorumluluğu devir tarihinden itibaren iki yıl ile </a:t>
            </a:r>
            <a:r>
              <a:rPr lang="tr-TR" sz="2200" dirty="0" smtClean="0">
                <a:solidFill>
                  <a:schemeClr val="tx1"/>
                </a:solidFill>
                <a:latin typeface="Times New Roman" pitchFamily="18" charset="0"/>
                <a:cs typeface="Times New Roman" pitchFamily="18" charset="0"/>
              </a:rPr>
              <a:t/>
            </a:r>
            <a:br>
              <a:rPr lang="tr-TR" sz="2200" dirty="0" smtClean="0">
                <a:solidFill>
                  <a:schemeClr val="tx1"/>
                </a:solidFill>
                <a:latin typeface="Times New Roman" pitchFamily="18" charset="0"/>
                <a:cs typeface="Times New Roman" pitchFamily="18" charset="0"/>
              </a:rPr>
            </a:br>
            <a:r>
              <a:rPr lang="tr-TR" sz="2200" dirty="0" smtClean="0">
                <a:solidFill>
                  <a:schemeClr val="tx1"/>
                </a:solidFill>
                <a:latin typeface="Times New Roman" pitchFamily="18" charset="0"/>
                <a:cs typeface="Times New Roman" pitchFamily="18" charset="0"/>
              </a:rPr>
              <a:t>sınırlıdır</a:t>
            </a:r>
            <a:r>
              <a:rPr lang="tr-TR" sz="2200" dirty="0">
                <a:solidFill>
                  <a:schemeClr val="tx1"/>
                </a:solidFill>
                <a:latin typeface="Times New Roman" pitchFamily="18" charset="0"/>
                <a:cs typeface="Times New Roman" pitchFamily="18" charset="0"/>
              </a:rPr>
              <a:t>” ve 4. fıkrasına göre de “Devreden veya devralan </a:t>
            </a:r>
            <a:r>
              <a:rPr lang="tr-TR" sz="2200" dirty="0" smtClean="0">
                <a:solidFill>
                  <a:schemeClr val="tx1"/>
                </a:solidFill>
                <a:latin typeface="Times New Roman" pitchFamily="18" charset="0"/>
                <a:cs typeface="Times New Roman" pitchFamily="18" charset="0"/>
              </a:rPr>
              <a:t/>
            </a:r>
            <a:br>
              <a:rPr lang="tr-TR" sz="2200" dirty="0" smtClean="0">
                <a:solidFill>
                  <a:schemeClr val="tx1"/>
                </a:solidFill>
                <a:latin typeface="Times New Roman" pitchFamily="18" charset="0"/>
                <a:cs typeface="Times New Roman" pitchFamily="18" charset="0"/>
              </a:rPr>
            </a:br>
            <a:r>
              <a:rPr lang="tr-TR" sz="2200" dirty="0" smtClean="0">
                <a:solidFill>
                  <a:schemeClr val="tx1"/>
                </a:solidFill>
                <a:latin typeface="Times New Roman" pitchFamily="18" charset="0"/>
                <a:cs typeface="Times New Roman" pitchFamily="18" charset="0"/>
              </a:rPr>
              <a:t>işveren </a:t>
            </a:r>
            <a:r>
              <a:rPr lang="tr-TR" sz="2200" dirty="0">
                <a:solidFill>
                  <a:schemeClr val="tx1"/>
                </a:solidFill>
                <a:latin typeface="Times New Roman" pitchFamily="18" charset="0"/>
                <a:cs typeface="Times New Roman" pitchFamily="18" charset="0"/>
              </a:rPr>
              <a:t>iş sözleşmesini sırf işyerinin veya işyerinin bir </a:t>
            </a:r>
            <a:r>
              <a:rPr lang="tr-TR" sz="2200" dirty="0" smtClean="0">
                <a:solidFill>
                  <a:schemeClr val="tx1"/>
                </a:solidFill>
                <a:latin typeface="Times New Roman" pitchFamily="18" charset="0"/>
                <a:cs typeface="Times New Roman" pitchFamily="18" charset="0"/>
              </a:rPr>
              <a:t/>
            </a:r>
            <a:br>
              <a:rPr lang="tr-TR" sz="2200" dirty="0" smtClean="0">
                <a:solidFill>
                  <a:schemeClr val="tx1"/>
                </a:solidFill>
                <a:latin typeface="Times New Roman" pitchFamily="18" charset="0"/>
                <a:cs typeface="Times New Roman" pitchFamily="18" charset="0"/>
              </a:rPr>
            </a:br>
            <a:r>
              <a:rPr lang="tr-TR" sz="2200" dirty="0" smtClean="0">
                <a:solidFill>
                  <a:schemeClr val="tx1"/>
                </a:solidFill>
                <a:latin typeface="Times New Roman" pitchFamily="18" charset="0"/>
                <a:cs typeface="Times New Roman" pitchFamily="18" charset="0"/>
              </a:rPr>
              <a:t>bölümünün </a:t>
            </a:r>
            <a:r>
              <a:rPr lang="tr-TR" sz="2200" dirty="0">
                <a:solidFill>
                  <a:schemeClr val="tx1"/>
                </a:solidFill>
                <a:latin typeface="Times New Roman" pitchFamily="18" charset="0"/>
                <a:cs typeface="Times New Roman" pitchFamily="18" charset="0"/>
              </a:rPr>
              <a:t>devrinden dolayı feshedemez ve devir işçi </a:t>
            </a:r>
            <a:r>
              <a:rPr lang="tr-TR" sz="2200" dirty="0" smtClean="0">
                <a:solidFill>
                  <a:schemeClr val="tx1"/>
                </a:solidFill>
                <a:latin typeface="Times New Roman" pitchFamily="18" charset="0"/>
                <a:cs typeface="Times New Roman" pitchFamily="18" charset="0"/>
              </a:rPr>
              <a:t/>
            </a:r>
            <a:br>
              <a:rPr lang="tr-TR" sz="2200" dirty="0" smtClean="0">
                <a:solidFill>
                  <a:schemeClr val="tx1"/>
                </a:solidFill>
                <a:latin typeface="Times New Roman" pitchFamily="18" charset="0"/>
                <a:cs typeface="Times New Roman" pitchFamily="18" charset="0"/>
              </a:rPr>
            </a:br>
            <a:r>
              <a:rPr lang="tr-TR" sz="2200" dirty="0" smtClean="0">
                <a:solidFill>
                  <a:schemeClr val="tx1"/>
                </a:solidFill>
                <a:latin typeface="Times New Roman" pitchFamily="18" charset="0"/>
                <a:cs typeface="Times New Roman" pitchFamily="18" charset="0"/>
              </a:rPr>
              <a:t>yönünden </a:t>
            </a:r>
            <a:r>
              <a:rPr lang="tr-TR" sz="2200" dirty="0">
                <a:solidFill>
                  <a:schemeClr val="tx1"/>
                </a:solidFill>
                <a:latin typeface="Times New Roman" pitchFamily="18" charset="0"/>
                <a:cs typeface="Times New Roman" pitchFamily="18" charset="0"/>
              </a:rPr>
              <a:t>fesih için haklı sebep oluşturmaz. </a:t>
            </a:r>
          </a:p>
        </p:txBody>
      </p:sp>
    </p:spTree>
    <p:extLst>
      <p:ext uri="{BB962C8B-B14F-4D97-AF65-F5344CB8AC3E}">
        <p14:creationId xmlns:p14="http://schemas.microsoft.com/office/powerpoint/2010/main" val="154388802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           </a:t>
            </a:r>
            <a:endParaRPr lang="tr-TR" dirty="0"/>
          </a:p>
        </p:txBody>
      </p:sp>
      <p:sp>
        <p:nvSpPr>
          <p:cNvPr id="4" name="İçerik Yer Tutucusu 3"/>
          <p:cNvSpPr>
            <a:spLocks noGrp="1"/>
          </p:cNvSpPr>
          <p:nvPr>
            <p:ph idx="10"/>
          </p:nvPr>
        </p:nvSpPr>
        <p:spPr>
          <a:xfrm>
            <a:off x="1619672" y="116632"/>
            <a:ext cx="7416824" cy="6264695"/>
          </a:xfrm>
        </p:spPr>
        <p:txBody>
          <a:bodyPr/>
          <a:lstStyle/>
          <a:p>
            <a:r>
              <a:rPr lang="tr-TR" sz="2200" dirty="0" smtClean="0">
                <a:solidFill>
                  <a:schemeClr val="tx1"/>
                </a:solidFill>
                <a:latin typeface="Times New Roman" pitchFamily="18" charset="0"/>
                <a:cs typeface="Times New Roman" pitchFamily="18" charset="0"/>
              </a:rPr>
              <a:t>(KARARIN DEVAMI) Devreden </a:t>
            </a:r>
            <a:r>
              <a:rPr lang="tr-TR" sz="2200" dirty="0">
                <a:solidFill>
                  <a:schemeClr val="tx1"/>
                </a:solidFill>
                <a:latin typeface="Times New Roman" pitchFamily="18" charset="0"/>
                <a:cs typeface="Times New Roman" pitchFamily="18" charset="0"/>
              </a:rPr>
              <a:t>veya devralan işverenin </a:t>
            </a:r>
            <a:r>
              <a:rPr lang="tr-TR" sz="2200" dirty="0" smtClean="0">
                <a:solidFill>
                  <a:schemeClr val="tx1"/>
                </a:solidFill>
                <a:latin typeface="Times New Roman" pitchFamily="18" charset="0"/>
                <a:cs typeface="Times New Roman" pitchFamily="18" charset="0"/>
              </a:rPr>
              <a:t/>
            </a:r>
            <a:br>
              <a:rPr lang="tr-TR" sz="2200" dirty="0" smtClean="0">
                <a:solidFill>
                  <a:schemeClr val="tx1"/>
                </a:solidFill>
                <a:latin typeface="Times New Roman" pitchFamily="18" charset="0"/>
                <a:cs typeface="Times New Roman" pitchFamily="18" charset="0"/>
              </a:rPr>
            </a:br>
            <a:r>
              <a:rPr lang="tr-TR" sz="2200" dirty="0" smtClean="0">
                <a:solidFill>
                  <a:schemeClr val="tx1"/>
                </a:solidFill>
                <a:latin typeface="Times New Roman" pitchFamily="18" charset="0"/>
                <a:cs typeface="Times New Roman" pitchFamily="18" charset="0"/>
              </a:rPr>
              <a:t>ekonomik </a:t>
            </a:r>
            <a:r>
              <a:rPr lang="tr-TR" sz="2200" dirty="0">
                <a:solidFill>
                  <a:schemeClr val="tx1"/>
                </a:solidFill>
                <a:latin typeface="Times New Roman" pitchFamily="18" charset="0"/>
                <a:cs typeface="Times New Roman" pitchFamily="18" charset="0"/>
              </a:rPr>
              <a:t>ve teknolojik </a:t>
            </a:r>
            <a:r>
              <a:rPr lang="tr-TR" sz="2200" dirty="0" smtClean="0">
                <a:solidFill>
                  <a:schemeClr val="tx1"/>
                </a:solidFill>
                <a:latin typeface="Times New Roman" pitchFamily="18" charset="0"/>
                <a:cs typeface="Times New Roman" pitchFamily="18" charset="0"/>
              </a:rPr>
              <a:t>sebeplerin </a:t>
            </a:r>
            <a:r>
              <a:rPr lang="tr-TR" sz="2200" dirty="0">
                <a:solidFill>
                  <a:schemeClr val="tx1"/>
                </a:solidFill>
                <a:latin typeface="Times New Roman" pitchFamily="18" charset="0"/>
                <a:cs typeface="Times New Roman" pitchFamily="18" charset="0"/>
              </a:rPr>
              <a:t>yahut iş organizasyonu </a:t>
            </a:r>
            <a:r>
              <a:rPr lang="tr-TR" sz="2200" dirty="0" smtClean="0">
                <a:solidFill>
                  <a:schemeClr val="tx1"/>
                </a:solidFill>
                <a:latin typeface="Times New Roman" pitchFamily="18" charset="0"/>
                <a:cs typeface="Times New Roman" pitchFamily="18" charset="0"/>
              </a:rPr>
              <a:t/>
            </a:r>
            <a:br>
              <a:rPr lang="tr-TR" sz="2200" dirty="0" smtClean="0">
                <a:solidFill>
                  <a:schemeClr val="tx1"/>
                </a:solidFill>
                <a:latin typeface="Times New Roman" pitchFamily="18" charset="0"/>
                <a:cs typeface="Times New Roman" pitchFamily="18" charset="0"/>
              </a:rPr>
            </a:br>
            <a:r>
              <a:rPr lang="tr-TR" sz="2200" dirty="0" smtClean="0">
                <a:solidFill>
                  <a:schemeClr val="tx1"/>
                </a:solidFill>
                <a:latin typeface="Times New Roman" pitchFamily="18" charset="0"/>
                <a:cs typeface="Times New Roman" pitchFamily="18" charset="0"/>
              </a:rPr>
              <a:t>değişikliğinin </a:t>
            </a:r>
            <a:r>
              <a:rPr lang="tr-TR" sz="2200" dirty="0">
                <a:solidFill>
                  <a:schemeClr val="tx1"/>
                </a:solidFill>
                <a:latin typeface="Times New Roman" pitchFamily="18" charset="0"/>
                <a:cs typeface="Times New Roman" pitchFamily="18" charset="0"/>
              </a:rPr>
              <a:t>gerekli </a:t>
            </a:r>
            <a:r>
              <a:rPr lang="tr-TR" sz="2200" dirty="0" smtClean="0">
                <a:solidFill>
                  <a:schemeClr val="tx1"/>
                </a:solidFill>
                <a:latin typeface="Times New Roman" pitchFamily="18" charset="0"/>
                <a:cs typeface="Times New Roman" pitchFamily="18" charset="0"/>
              </a:rPr>
              <a:t>kıldığı </a:t>
            </a:r>
            <a:r>
              <a:rPr lang="tr-TR" sz="2200" dirty="0">
                <a:solidFill>
                  <a:schemeClr val="tx1"/>
                </a:solidFill>
                <a:latin typeface="Times New Roman" pitchFamily="18" charset="0"/>
                <a:cs typeface="Times New Roman" pitchFamily="18" charset="0"/>
              </a:rPr>
              <a:t>fesih hakları veya işçi ve </a:t>
            </a:r>
            <a:r>
              <a:rPr lang="tr-TR" sz="2200" dirty="0" smtClean="0">
                <a:solidFill>
                  <a:schemeClr val="tx1"/>
                </a:solidFill>
                <a:latin typeface="Times New Roman" pitchFamily="18" charset="0"/>
                <a:cs typeface="Times New Roman" pitchFamily="18" charset="0"/>
              </a:rPr>
              <a:t/>
            </a:r>
            <a:br>
              <a:rPr lang="tr-TR" sz="2200" dirty="0" smtClean="0">
                <a:solidFill>
                  <a:schemeClr val="tx1"/>
                </a:solidFill>
                <a:latin typeface="Times New Roman" pitchFamily="18" charset="0"/>
                <a:cs typeface="Times New Roman" pitchFamily="18" charset="0"/>
              </a:rPr>
            </a:br>
            <a:r>
              <a:rPr lang="tr-TR" sz="2200" dirty="0" smtClean="0">
                <a:solidFill>
                  <a:schemeClr val="tx1"/>
                </a:solidFill>
                <a:latin typeface="Times New Roman" pitchFamily="18" charset="0"/>
                <a:cs typeface="Times New Roman" pitchFamily="18" charset="0"/>
              </a:rPr>
              <a:t>işverenlerin </a:t>
            </a:r>
            <a:r>
              <a:rPr lang="tr-TR" sz="2200" dirty="0">
                <a:solidFill>
                  <a:schemeClr val="tx1"/>
                </a:solidFill>
                <a:latin typeface="Times New Roman" pitchFamily="18" charset="0"/>
                <a:cs typeface="Times New Roman" pitchFamily="18" charset="0"/>
              </a:rPr>
              <a:t>haklı </a:t>
            </a:r>
            <a:r>
              <a:rPr lang="tr-TR" sz="2200" dirty="0" smtClean="0">
                <a:solidFill>
                  <a:schemeClr val="tx1"/>
                </a:solidFill>
                <a:latin typeface="Times New Roman" pitchFamily="18" charset="0"/>
                <a:cs typeface="Times New Roman" pitchFamily="18" charset="0"/>
              </a:rPr>
              <a:t>sebeplerden </a:t>
            </a:r>
            <a:r>
              <a:rPr lang="tr-TR" sz="2200" dirty="0">
                <a:solidFill>
                  <a:schemeClr val="tx1"/>
                </a:solidFill>
                <a:latin typeface="Times New Roman" pitchFamily="18" charset="0"/>
                <a:cs typeface="Times New Roman" pitchFamily="18" charset="0"/>
              </a:rPr>
              <a:t>derhal fesih hakları saklıdır”. Bu madde emredici bir hükümdür ve madde gerekçesi </a:t>
            </a:r>
            <a:r>
              <a:rPr lang="tr-TR" sz="2200" dirty="0" smtClean="0">
                <a:solidFill>
                  <a:schemeClr val="tx1"/>
                </a:solidFill>
                <a:latin typeface="Times New Roman" pitchFamily="18" charset="0"/>
                <a:cs typeface="Times New Roman" pitchFamily="18" charset="0"/>
              </a:rPr>
              <a:t/>
            </a:r>
            <a:br>
              <a:rPr lang="tr-TR" sz="2200" dirty="0" smtClean="0">
                <a:solidFill>
                  <a:schemeClr val="tx1"/>
                </a:solidFill>
                <a:latin typeface="Times New Roman" pitchFamily="18" charset="0"/>
                <a:cs typeface="Times New Roman" pitchFamily="18" charset="0"/>
              </a:rPr>
            </a:br>
            <a:r>
              <a:rPr lang="tr-TR" sz="2200" dirty="0" smtClean="0">
                <a:solidFill>
                  <a:schemeClr val="tx1"/>
                </a:solidFill>
                <a:latin typeface="Times New Roman" pitchFamily="18" charset="0"/>
                <a:cs typeface="Times New Roman" pitchFamily="18" charset="0"/>
              </a:rPr>
              <a:t>dikkate </a:t>
            </a:r>
            <a:r>
              <a:rPr lang="tr-TR" sz="2200" dirty="0">
                <a:solidFill>
                  <a:schemeClr val="tx1"/>
                </a:solidFill>
                <a:latin typeface="Times New Roman" pitchFamily="18" charset="0"/>
                <a:cs typeface="Times New Roman" pitchFamily="18" charset="0"/>
              </a:rPr>
              <a:t>alındığında, </a:t>
            </a:r>
            <a:r>
              <a:rPr lang="tr-TR" sz="2200" dirty="0" smtClean="0">
                <a:solidFill>
                  <a:schemeClr val="tx1"/>
                </a:solidFill>
                <a:latin typeface="Times New Roman" pitchFamily="18" charset="0"/>
                <a:cs typeface="Times New Roman" pitchFamily="18" charset="0"/>
              </a:rPr>
              <a:t>işyeri </a:t>
            </a:r>
            <a:r>
              <a:rPr lang="tr-TR" sz="2200" dirty="0">
                <a:solidFill>
                  <a:schemeClr val="tx1"/>
                </a:solidFill>
                <a:latin typeface="Times New Roman" pitchFamily="18" charset="0"/>
                <a:cs typeface="Times New Roman" pitchFamily="18" charset="0"/>
              </a:rPr>
              <a:t>veya işyerinin bir bölümünün devri kavramının </a:t>
            </a:r>
            <a:r>
              <a:rPr lang="tr-TR" sz="2200" dirty="0" smtClean="0">
                <a:solidFill>
                  <a:schemeClr val="tx1"/>
                </a:solidFill>
                <a:latin typeface="Times New Roman" pitchFamily="18" charset="0"/>
                <a:cs typeface="Times New Roman" pitchFamily="18" charset="0"/>
              </a:rPr>
              <a:t>yorumunda </a:t>
            </a:r>
            <a:r>
              <a:rPr lang="tr-TR" sz="2200" dirty="0">
                <a:solidFill>
                  <a:schemeClr val="tx1"/>
                </a:solidFill>
                <a:latin typeface="Times New Roman" pitchFamily="18" charset="0"/>
                <a:cs typeface="Times New Roman" pitchFamily="18" charset="0"/>
              </a:rPr>
              <a:t>1977/187 sayılı yönerge, 19.06.1998 </a:t>
            </a:r>
            <a:r>
              <a:rPr lang="tr-TR" sz="2200" dirty="0" smtClean="0">
                <a:solidFill>
                  <a:schemeClr val="tx1"/>
                </a:solidFill>
                <a:latin typeface="Times New Roman" pitchFamily="18" charset="0"/>
                <a:cs typeface="Times New Roman" pitchFamily="18" charset="0"/>
              </a:rPr>
              <a:t/>
            </a:r>
            <a:br>
              <a:rPr lang="tr-TR" sz="2200" dirty="0" smtClean="0">
                <a:solidFill>
                  <a:schemeClr val="tx1"/>
                </a:solidFill>
                <a:latin typeface="Times New Roman" pitchFamily="18" charset="0"/>
                <a:cs typeface="Times New Roman" pitchFamily="18" charset="0"/>
              </a:rPr>
            </a:br>
            <a:r>
              <a:rPr lang="tr-TR" sz="2200" dirty="0" smtClean="0">
                <a:solidFill>
                  <a:schemeClr val="tx1"/>
                </a:solidFill>
                <a:latin typeface="Times New Roman" pitchFamily="18" charset="0"/>
                <a:cs typeface="Times New Roman" pitchFamily="18" charset="0"/>
              </a:rPr>
              <a:t>tarih </a:t>
            </a:r>
            <a:r>
              <a:rPr lang="tr-TR" sz="2200" dirty="0">
                <a:solidFill>
                  <a:schemeClr val="tx1"/>
                </a:solidFill>
                <a:latin typeface="Times New Roman" pitchFamily="18" charset="0"/>
                <a:cs typeface="Times New Roman" pitchFamily="18" charset="0"/>
              </a:rPr>
              <a:t>ve </a:t>
            </a:r>
            <a:r>
              <a:rPr lang="tr-TR" sz="2200" dirty="0" smtClean="0">
                <a:solidFill>
                  <a:schemeClr val="tx1"/>
                </a:solidFill>
                <a:latin typeface="Times New Roman" pitchFamily="18" charset="0"/>
                <a:cs typeface="Times New Roman" pitchFamily="18" charset="0"/>
              </a:rPr>
              <a:t>98/50 </a:t>
            </a:r>
            <a:r>
              <a:rPr lang="tr-TR" sz="2200" dirty="0">
                <a:solidFill>
                  <a:schemeClr val="tx1"/>
                </a:solidFill>
                <a:latin typeface="Times New Roman" pitchFamily="18" charset="0"/>
                <a:cs typeface="Times New Roman" pitchFamily="18" charset="0"/>
              </a:rPr>
              <a:t>sayılı yönerge değişikliği ve Avrupa Adalet </a:t>
            </a:r>
            <a:r>
              <a:rPr lang="tr-TR" sz="2200" dirty="0" smtClean="0">
                <a:solidFill>
                  <a:schemeClr val="tx1"/>
                </a:solidFill>
                <a:latin typeface="Times New Roman" pitchFamily="18" charset="0"/>
                <a:cs typeface="Times New Roman" pitchFamily="18" charset="0"/>
              </a:rPr>
              <a:t/>
            </a:r>
            <a:br>
              <a:rPr lang="tr-TR" sz="2200" dirty="0" smtClean="0">
                <a:solidFill>
                  <a:schemeClr val="tx1"/>
                </a:solidFill>
                <a:latin typeface="Times New Roman" pitchFamily="18" charset="0"/>
                <a:cs typeface="Times New Roman" pitchFamily="18" charset="0"/>
              </a:rPr>
            </a:br>
            <a:r>
              <a:rPr lang="tr-TR" sz="2200" dirty="0" smtClean="0">
                <a:solidFill>
                  <a:schemeClr val="tx1"/>
                </a:solidFill>
                <a:latin typeface="Times New Roman" pitchFamily="18" charset="0"/>
                <a:cs typeface="Times New Roman" pitchFamily="18" charset="0"/>
              </a:rPr>
              <a:t>Divanının 11.03.1993 </a:t>
            </a:r>
            <a:r>
              <a:rPr lang="tr-TR" sz="2200" dirty="0">
                <a:solidFill>
                  <a:schemeClr val="tx1"/>
                </a:solidFill>
                <a:latin typeface="Times New Roman" pitchFamily="18" charset="0"/>
                <a:cs typeface="Times New Roman" pitchFamily="18" charset="0"/>
              </a:rPr>
              <a:t>tarihli “Ayşe Süzen” davasına ilişkin </a:t>
            </a:r>
            <a:r>
              <a:rPr lang="tr-TR" sz="2200" dirty="0" smtClean="0">
                <a:solidFill>
                  <a:schemeClr val="tx1"/>
                </a:solidFill>
                <a:latin typeface="Times New Roman" pitchFamily="18" charset="0"/>
                <a:cs typeface="Times New Roman" pitchFamily="18" charset="0"/>
              </a:rPr>
              <a:t/>
            </a:r>
            <a:br>
              <a:rPr lang="tr-TR" sz="2200" dirty="0" smtClean="0">
                <a:solidFill>
                  <a:schemeClr val="tx1"/>
                </a:solidFill>
                <a:latin typeface="Times New Roman" pitchFamily="18" charset="0"/>
                <a:cs typeface="Times New Roman" pitchFamily="18" charset="0"/>
              </a:rPr>
            </a:br>
            <a:r>
              <a:rPr lang="tr-TR" sz="2200" dirty="0" smtClean="0">
                <a:solidFill>
                  <a:schemeClr val="tx1"/>
                </a:solidFill>
                <a:latin typeface="Times New Roman" pitchFamily="18" charset="0"/>
                <a:cs typeface="Times New Roman" pitchFamily="18" charset="0"/>
              </a:rPr>
              <a:t>kararında belirtilen </a:t>
            </a:r>
            <a:r>
              <a:rPr lang="tr-TR" sz="2200" dirty="0">
                <a:solidFill>
                  <a:schemeClr val="tx1"/>
                </a:solidFill>
                <a:latin typeface="Times New Roman" pitchFamily="18" charset="0"/>
                <a:cs typeface="Times New Roman" pitchFamily="18" charset="0"/>
              </a:rPr>
              <a:t>kıstasların dikkate alınması gerekir. </a:t>
            </a:r>
            <a:r>
              <a:rPr lang="tr-TR" sz="2200" dirty="0" smtClean="0">
                <a:solidFill>
                  <a:schemeClr val="tx1"/>
                </a:solidFill>
                <a:latin typeface="Times New Roman" pitchFamily="18" charset="0"/>
                <a:cs typeface="Times New Roman" pitchFamily="18" charset="0"/>
              </a:rPr>
              <a:t/>
            </a:r>
            <a:br>
              <a:rPr lang="tr-TR" sz="2200" dirty="0" smtClean="0">
                <a:solidFill>
                  <a:schemeClr val="tx1"/>
                </a:solidFill>
                <a:latin typeface="Times New Roman" pitchFamily="18" charset="0"/>
                <a:cs typeface="Times New Roman" pitchFamily="18" charset="0"/>
              </a:rPr>
            </a:br>
            <a:r>
              <a:rPr lang="tr-TR" sz="2200" u="sng" dirty="0" smtClean="0">
                <a:solidFill>
                  <a:srgbClr val="7030A0"/>
                </a:solidFill>
                <a:latin typeface="Times New Roman" pitchFamily="18" charset="0"/>
                <a:cs typeface="Times New Roman" pitchFamily="18" charset="0"/>
              </a:rPr>
              <a:t>Yönerge </a:t>
            </a:r>
            <a:r>
              <a:rPr lang="tr-TR" sz="2200" u="sng" dirty="0">
                <a:solidFill>
                  <a:srgbClr val="7030A0"/>
                </a:solidFill>
                <a:latin typeface="Times New Roman" pitchFamily="18" charset="0"/>
                <a:cs typeface="Times New Roman" pitchFamily="18" charset="0"/>
              </a:rPr>
              <a:t>ve </a:t>
            </a:r>
            <a:r>
              <a:rPr lang="tr-TR" sz="2200" u="sng" dirty="0" smtClean="0">
                <a:solidFill>
                  <a:srgbClr val="7030A0"/>
                </a:solidFill>
                <a:latin typeface="Times New Roman" pitchFamily="18" charset="0"/>
                <a:cs typeface="Times New Roman" pitchFamily="18" charset="0"/>
              </a:rPr>
              <a:t>karar </a:t>
            </a:r>
            <a:r>
              <a:rPr lang="tr-TR" sz="2200" u="sng" dirty="0">
                <a:solidFill>
                  <a:srgbClr val="7030A0"/>
                </a:solidFill>
                <a:latin typeface="Times New Roman" pitchFamily="18" charset="0"/>
                <a:cs typeface="Times New Roman" pitchFamily="18" charset="0"/>
              </a:rPr>
              <a:t>esas alındığında devir, bir ekonomik </a:t>
            </a:r>
            <a:r>
              <a:rPr lang="tr-TR" sz="2200" u="sng" dirty="0" smtClean="0">
                <a:solidFill>
                  <a:srgbClr val="7030A0"/>
                </a:solidFill>
                <a:latin typeface="Times New Roman" pitchFamily="18" charset="0"/>
                <a:cs typeface="Times New Roman" pitchFamily="18" charset="0"/>
              </a:rPr>
              <a:t/>
            </a:r>
            <a:br>
              <a:rPr lang="tr-TR" sz="2200" u="sng" dirty="0" smtClean="0">
                <a:solidFill>
                  <a:srgbClr val="7030A0"/>
                </a:solidFill>
                <a:latin typeface="Times New Roman" pitchFamily="18" charset="0"/>
                <a:cs typeface="Times New Roman" pitchFamily="18" charset="0"/>
              </a:rPr>
            </a:br>
            <a:r>
              <a:rPr lang="tr-TR" sz="2200" u="sng" dirty="0" smtClean="0">
                <a:solidFill>
                  <a:srgbClr val="7030A0"/>
                </a:solidFill>
                <a:latin typeface="Times New Roman" pitchFamily="18" charset="0"/>
                <a:cs typeface="Times New Roman" pitchFamily="18" charset="0"/>
              </a:rPr>
              <a:t>bütünlüğü </a:t>
            </a:r>
            <a:r>
              <a:rPr lang="tr-TR" sz="2200" u="sng" dirty="0">
                <a:solidFill>
                  <a:srgbClr val="7030A0"/>
                </a:solidFill>
                <a:latin typeface="Times New Roman" pitchFamily="18" charset="0"/>
                <a:cs typeface="Times New Roman" pitchFamily="18" charset="0"/>
              </a:rPr>
              <a:t>olan </a:t>
            </a:r>
            <a:r>
              <a:rPr lang="tr-TR" sz="2200" u="sng" dirty="0" smtClean="0">
                <a:solidFill>
                  <a:srgbClr val="7030A0"/>
                </a:solidFill>
                <a:latin typeface="Times New Roman" pitchFamily="18" charset="0"/>
                <a:cs typeface="Times New Roman" pitchFamily="18" charset="0"/>
              </a:rPr>
              <a:t>işletme </a:t>
            </a:r>
            <a:r>
              <a:rPr lang="tr-TR" sz="2200" u="sng" dirty="0">
                <a:solidFill>
                  <a:srgbClr val="7030A0"/>
                </a:solidFill>
                <a:latin typeface="Times New Roman" pitchFamily="18" charset="0"/>
                <a:cs typeface="Times New Roman" pitchFamily="18" charset="0"/>
              </a:rPr>
              <a:t>veya işyeri ya da işyerinin bir </a:t>
            </a:r>
            <a:r>
              <a:rPr lang="tr-TR" sz="2200" u="sng" dirty="0" smtClean="0">
                <a:solidFill>
                  <a:srgbClr val="7030A0"/>
                </a:solidFill>
                <a:latin typeface="Times New Roman" pitchFamily="18" charset="0"/>
                <a:cs typeface="Times New Roman" pitchFamily="18" charset="0"/>
              </a:rPr>
              <a:t/>
            </a:r>
            <a:br>
              <a:rPr lang="tr-TR" sz="2200" u="sng" dirty="0" smtClean="0">
                <a:solidFill>
                  <a:srgbClr val="7030A0"/>
                </a:solidFill>
                <a:latin typeface="Times New Roman" pitchFamily="18" charset="0"/>
                <a:cs typeface="Times New Roman" pitchFamily="18" charset="0"/>
              </a:rPr>
            </a:br>
            <a:r>
              <a:rPr lang="tr-TR" sz="2200" u="sng" dirty="0" smtClean="0">
                <a:solidFill>
                  <a:srgbClr val="7030A0"/>
                </a:solidFill>
                <a:latin typeface="Times New Roman" pitchFamily="18" charset="0"/>
                <a:cs typeface="Times New Roman" pitchFamily="18" charset="0"/>
              </a:rPr>
              <a:t>kısmının </a:t>
            </a:r>
            <a:r>
              <a:rPr lang="tr-TR" sz="2200" u="sng" dirty="0">
                <a:solidFill>
                  <a:srgbClr val="7030A0"/>
                </a:solidFill>
                <a:latin typeface="Times New Roman" pitchFamily="18" charset="0"/>
                <a:cs typeface="Times New Roman" pitchFamily="18" charset="0"/>
              </a:rPr>
              <a:t>kendi </a:t>
            </a:r>
            <a:r>
              <a:rPr lang="tr-TR" sz="2200" u="sng" dirty="0" smtClean="0">
                <a:solidFill>
                  <a:srgbClr val="7030A0"/>
                </a:solidFill>
                <a:latin typeface="Times New Roman" pitchFamily="18" charset="0"/>
                <a:cs typeface="Times New Roman" pitchFamily="18" charset="0"/>
              </a:rPr>
              <a:t>kimliğini </a:t>
            </a:r>
            <a:r>
              <a:rPr lang="tr-TR" sz="2200" u="sng" dirty="0">
                <a:solidFill>
                  <a:srgbClr val="7030A0"/>
                </a:solidFill>
                <a:latin typeface="Times New Roman" pitchFamily="18" charset="0"/>
                <a:cs typeface="Times New Roman" pitchFamily="18" charset="0"/>
              </a:rPr>
              <a:t>koruyarak devrini ifade eder</a:t>
            </a:r>
            <a:r>
              <a:rPr lang="tr-TR" sz="2200" dirty="0">
                <a:solidFill>
                  <a:schemeClr val="tx1"/>
                </a:solidFill>
                <a:latin typeface="Times New Roman" pitchFamily="18" charset="0"/>
                <a:cs typeface="Times New Roman" pitchFamily="18" charset="0"/>
              </a:rPr>
              <a:t>. </a:t>
            </a:r>
            <a:r>
              <a:rPr lang="tr-TR" sz="2200" dirty="0" smtClean="0">
                <a:solidFill>
                  <a:schemeClr val="tx1"/>
                </a:solidFill>
                <a:latin typeface="Times New Roman" pitchFamily="18" charset="0"/>
                <a:cs typeface="Times New Roman" pitchFamily="18" charset="0"/>
              </a:rPr>
              <a:t/>
            </a:r>
            <a:br>
              <a:rPr lang="tr-TR" sz="2200" dirty="0" smtClean="0">
                <a:solidFill>
                  <a:schemeClr val="tx1"/>
                </a:solidFill>
                <a:latin typeface="Times New Roman" pitchFamily="18" charset="0"/>
                <a:cs typeface="Times New Roman" pitchFamily="18" charset="0"/>
              </a:rPr>
            </a:br>
            <a:r>
              <a:rPr lang="tr-TR" sz="2200" dirty="0" smtClean="0">
                <a:solidFill>
                  <a:schemeClr val="tx1"/>
                </a:solidFill>
                <a:latin typeface="Times New Roman" pitchFamily="18" charset="0"/>
                <a:cs typeface="Times New Roman" pitchFamily="18" charset="0"/>
              </a:rPr>
              <a:t>Bütünlük </a:t>
            </a:r>
            <a:r>
              <a:rPr lang="tr-TR" sz="2200" dirty="0">
                <a:solidFill>
                  <a:schemeClr val="tx1"/>
                </a:solidFill>
                <a:latin typeface="Times New Roman" pitchFamily="18" charset="0"/>
                <a:cs typeface="Times New Roman" pitchFamily="18" charset="0"/>
              </a:rPr>
              <a:t>ise, </a:t>
            </a:r>
            <a:r>
              <a:rPr lang="tr-TR" sz="2200" dirty="0" smtClean="0">
                <a:solidFill>
                  <a:schemeClr val="tx1"/>
                </a:solidFill>
                <a:latin typeface="Times New Roman" pitchFamily="18" charset="0"/>
                <a:cs typeface="Times New Roman" pitchFamily="18" charset="0"/>
              </a:rPr>
              <a:t>ekonomik </a:t>
            </a:r>
            <a:r>
              <a:rPr lang="tr-TR" sz="2200" dirty="0">
                <a:solidFill>
                  <a:schemeClr val="tx1"/>
                </a:solidFill>
                <a:latin typeface="Times New Roman" pitchFamily="18" charset="0"/>
                <a:cs typeface="Times New Roman" pitchFamily="18" charset="0"/>
              </a:rPr>
              <a:t>bir faaliyetin icrası ve her birisi için ayrı ayrı </a:t>
            </a:r>
            <a:r>
              <a:rPr lang="tr-TR" sz="2200" dirty="0" smtClean="0">
                <a:solidFill>
                  <a:schemeClr val="tx1"/>
                </a:solidFill>
                <a:latin typeface="Times New Roman" pitchFamily="18" charset="0"/>
                <a:cs typeface="Times New Roman" pitchFamily="18" charset="0"/>
              </a:rPr>
              <a:t>belirlenmiş </a:t>
            </a:r>
            <a:r>
              <a:rPr lang="tr-TR" sz="2200" dirty="0">
                <a:solidFill>
                  <a:schemeClr val="tx1"/>
                </a:solidFill>
                <a:latin typeface="Times New Roman" pitchFamily="18" charset="0"/>
                <a:cs typeface="Times New Roman" pitchFamily="18" charset="0"/>
              </a:rPr>
              <a:t>amaçlar doğrultusunda organize edilmiş insan ve eşyalardan oluşan bir bütünlük olarak algılanmalıdır. </a:t>
            </a:r>
            <a:r>
              <a:rPr lang="tr-TR" sz="2200" dirty="0" smtClean="0">
                <a:solidFill>
                  <a:schemeClr val="tx1"/>
                </a:solidFill>
                <a:latin typeface="Times New Roman" pitchFamily="18" charset="0"/>
                <a:cs typeface="Times New Roman" pitchFamily="18" charset="0"/>
              </a:rPr>
              <a:t/>
            </a:r>
            <a:br>
              <a:rPr lang="tr-TR" sz="2200" dirty="0" smtClean="0">
                <a:solidFill>
                  <a:schemeClr val="tx1"/>
                </a:solidFill>
                <a:latin typeface="Times New Roman" pitchFamily="18" charset="0"/>
                <a:cs typeface="Times New Roman" pitchFamily="18" charset="0"/>
              </a:rPr>
            </a:br>
            <a:r>
              <a:rPr lang="tr-TR" sz="2200" dirty="0" smtClean="0">
                <a:solidFill>
                  <a:schemeClr val="tx1"/>
                </a:solidFill>
                <a:latin typeface="Times New Roman" pitchFamily="18" charset="0"/>
                <a:cs typeface="Times New Roman" pitchFamily="18" charset="0"/>
              </a:rPr>
              <a:t>Kimliğini </a:t>
            </a:r>
            <a:r>
              <a:rPr lang="tr-TR" sz="2200" dirty="0">
                <a:solidFill>
                  <a:schemeClr val="tx1"/>
                </a:solidFill>
                <a:latin typeface="Times New Roman" pitchFamily="18" charset="0"/>
                <a:cs typeface="Times New Roman" pitchFamily="18" charset="0"/>
              </a:rPr>
              <a:t>muhafaza edecek şekilde bir ekonomik bütünlüğün devredilip devredilmediği, her somut devir olayında ayrı ayrı incelenmelidir</a:t>
            </a:r>
            <a:r>
              <a:rPr lang="tr-TR" sz="2200" dirty="0" smtClean="0">
                <a:solidFill>
                  <a:schemeClr val="tx1"/>
                </a:solidFill>
                <a:latin typeface="Times New Roman" pitchFamily="18" charset="0"/>
                <a:cs typeface="Times New Roman" pitchFamily="18" charset="0"/>
              </a:rPr>
              <a:t>. </a:t>
            </a:r>
            <a:r>
              <a:rPr lang="tr-TR" sz="2200" dirty="0" smtClean="0">
                <a:solidFill>
                  <a:srgbClr val="FF0000"/>
                </a:solidFill>
                <a:latin typeface="Times New Roman" pitchFamily="18" charset="0"/>
                <a:cs typeface="Times New Roman" pitchFamily="18" charset="0"/>
              </a:rPr>
              <a:t>(Y9HD, 6.4.2009, 13501/9655)</a:t>
            </a:r>
            <a:r>
              <a:rPr lang="tr-TR" sz="2200" dirty="0" smtClean="0">
                <a:solidFill>
                  <a:schemeClr val="tx1"/>
                </a:solidFill>
                <a:latin typeface="Times New Roman" pitchFamily="18" charset="0"/>
                <a:cs typeface="Times New Roman" pitchFamily="18" charset="0"/>
              </a:rPr>
              <a:t>»</a:t>
            </a:r>
            <a:endParaRPr lang="tr-TR" sz="22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50955983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çerik Yer Tutucusu 3"/>
          <p:cNvSpPr>
            <a:spLocks noGrp="1"/>
          </p:cNvSpPr>
          <p:nvPr>
            <p:ph idx="10"/>
          </p:nvPr>
        </p:nvSpPr>
        <p:spPr>
          <a:xfrm>
            <a:off x="1691680" y="116632"/>
            <a:ext cx="7344816" cy="6696743"/>
          </a:xfrm>
        </p:spPr>
        <p:txBody>
          <a:bodyPr/>
          <a:lstStyle/>
          <a:p>
            <a:endParaRPr lang="tr-TR" dirty="0" smtClean="0"/>
          </a:p>
          <a:p>
            <a:endParaRPr lang="tr-TR" sz="2200" dirty="0" smtClean="0">
              <a:solidFill>
                <a:schemeClr val="tx1"/>
              </a:solidFill>
              <a:latin typeface="Times New Roman" pitchFamily="18" charset="0"/>
              <a:cs typeface="Times New Roman" pitchFamily="18" charset="0"/>
            </a:endParaRPr>
          </a:p>
          <a:p>
            <a:endParaRPr lang="tr-TR" sz="2200" dirty="0">
              <a:solidFill>
                <a:schemeClr val="tx1"/>
              </a:solidFill>
              <a:latin typeface="Times New Roman" pitchFamily="18" charset="0"/>
              <a:cs typeface="Times New Roman" pitchFamily="18" charset="0"/>
            </a:endParaRPr>
          </a:p>
          <a:p>
            <a:pPr marL="342900" indent="-342900">
              <a:buFont typeface="Wingdings" pitchFamily="2" charset="2"/>
              <a:buChar char="ü"/>
            </a:pPr>
            <a:r>
              <a:rPr lang="tr-TR" sz="2200" dirty="0" smtClean="0">
                <a:solidFill>
                  <a:schemeClr val="tx1"/>
                </a:solidFill>
                <a:latin typeface="Times New Roman" pitchFamily="18" charset="0"/>
                <a:cs typeface="Times New Roman" pitchFamily="18" charset="0"/>
              </a:rPr>
              <a:t>Yukarıda </a:t>
            </a:r>
            <a:r>
              <a:rPr lang="tr-TR" sz="2200" dirty="0">
                <a:solidFill>
                  <a:schemeClr val="tx1"/>
                </a:solidFill>
                <a:latin typeface="Times New Roman" pitchFamily="18" charset="0"/>
                <a:cs typeface="Times New Roman" pitchFamily="18" charset="0"/>
              </a:rPr>
              <a:t>yer verilen Yargıtay kararı da dikkate </a:t>
            </a:r>
            <a:r>
              <a:rPr lang="tr-TR" sz="2200" dirty="0" smtClean="0">
                <a:solidFill>
                  <a:schemeClr val="tx1"/>
                </a:solidFill>
                <a:latin typeface="Times New Roman" pitchFamily="18" charset="0"/>
                <a:cs typeface="Times New Roman" pitchFamily="18" charset="0"/>
              </a:rPr>
              <a:t/>
            </a:r>
            <a:br>
              <a:rPr lang="tr-TR" sz="2200" dirty="0" smtClean="0">
                <a:solidFill>
                  <a:schemeClr val="tx1"/>
                </a:solidFill>
                <a:latin typeface="Times New Roman" pitchFamily="18" charset="0"/>
                <a:cs typeface="Times New Roman" pitchFamily="18" charset="0"/>
              </a:rPr>
            </a:br>
            <a:r>
              <a:rPr lang="tr-TR" sz="2200" dirty="0" smtClean="0">
                <a:solidFill>
                  <a:schemeClr val="tx1"/>
                </a:solidFill>
                <a:latin typeface="Times New Roman" pitchFamily="18" charset="0"/>
                <a:cs typeface="Times New Roman" pitchFamily="18" charset="0"/>
              </a:rPr>
              <a:t>alındığında </a:t>
            </a:r>
            <a:r>
              <a:rPr lang="tr-TR" sz="2200" dirty="0">
                <a:solidFill>
                  <a:schemeClr val="tx1"/>
                </a:solidFill>
                <a:latin typeface="Times New Roman" pitchFamily="18" charset="0"/>
                <a:cs typeface="Times New Roman" pitchFamily="18" charset="0"/>
              </a:rPr>
              <a:t>nelerin işyerinin kimliğini oluşturduğunu </a:t>
            </a:r>
            <a:r>
              <a:rPr lang="tr-TR" sz="2200" dirty="0" smtClean="0">
                <a:solidFill>
                  <a:schemeClr val="tx1"/>
                </a:solidFill>
                <a:latin typeface="Times New Roman" pitchFamily="18" charset="0"/>
                <a:cs typeface="Times New Roman" pitchFamily="18" charset="0"/>
              </a:rPr>
              <a:t/>
            </a:r>
            <a:br>
              <a:rPr lang="tr-TR" sz="2200" dirty="0" smtClean="0">
                <a:solidFill>
                  <a:schemeClr val="tx1"/>
                </a:solidFill>
                <a:latin typeface="Times New Roman" pitchFamily="18" charset="0"/>
                <a:cs typeface="Times New Roman" pitchFamily="18" charset="0"/>
              </a:rPr>
            </a:br>
            <a:r>
              <a:rPr lang="tr-TR" sz="2200" dirty="0" smtClean="0">
                <a:solidFill>
                  <a:schemeClr val="tx1"/>
                </a:solidFill>
                <a:latin typeface="Times New Roman" pitchFamily="18" charset="0"/>
                <a:cs typeface="Times New Roman" pitchFamily="18" charset="0"/>
              </a:rPr>
              <a:t>daha </a:t>
            </a:r>
            <a:r>
              <a:rPr lang="tr-TR" sz="2200" dirty="0">
                <a:solidFill>
                  <a:schemeClr val="tx1"/>
                </a:solidFill>
                <a:latin typeface="Times New Roman" pitchFamily="18" charset="0"/>
                <a:cs typeface="Times New Roman" pitchFamily="18" charset="0"/>
              </a:rPr>
              <a:t>önceden belirlemek mümkün olmadığından, mal </a:t>
            </a:r>
            <a:r>
              <a:rPr lang="tr-TR" sz="2200" dirty="0" smtClean="0">
                <a:solidFill>
                  <a:schemeClr val="tx1"/>
                </a:solidFill>
                <a:latin typeface="Times New Roman" pitchFamily="18" charset="0"/>
                <a:cs typeface="Times New Roman" pitchFamily="18" charset="0"/>
              </a:rPr>
              <a:t/>
            </a:r>
            <a:br>
              <a:rPr lang="tr-TR" sz="2200" dirty="0" smtClean="0">
                <a:solidFill>
                  <a:schemeClr val="tx1"/>
                </a:solidFill>
                <a:latin typeface="Times New Roman" pitchFamily="18" charset="0"/>
                <a:cs typeface="Times New Roman" pitchFamily="18" charset="0"/>
              </a:rPr>
            </a:br>
            <a:r>
              <a:rPr lang="tr-TR" sz="2200" dirty="0" smtClean="0">
                <a:solidFill>
                  <a:schemeClr val="tx1"/>
                </a:solidFill>
                <a:latin typeface="Times New Roman" pitchFamily="18" charset="0"/>
                <a:cs typeface="Times New Roman" pitchFamily="18" charset="0"/>
              </a:rPr>
              <a:t>imal </a:t>
            </a:r>
            <a:r>
              <a:rPr lang="tr-TR" sz="2200" dirty="0">
                <a:solidFill>
                  <a:schemeClr val="tx1"/>
                </a:solidFill>
                <a:latin typeface="Times New Roman" pitchFamily="18" charset="0"/>
                <a:cs typeface="Times New Roman" pitchFamily="18" charset="0"/>
              </a:rPr>
              <a:t>eden işyerlerinde maddi unsurlar, hizmet üreten </a:t>
            </a:r>
            <a:r>
              <a:rPr lang="tr-TR" sz="2200" dirty="0" smtClean="0">
                <a:solidFill>
                  <a:schemeClr val="tx1"/>
                </a:solidFill>
                <a:latin typeface="Times New Roman" pitchFamily="18" charset="0"/>
                <a:cs typeface="Times New Roman" pitchFamily="18" charset="0"/>
              </a:rPr>
              <a:t/>
            </a:r>
            <a:br>
              <a:rPr lang="tr-TR" sz="2200" dirty="0" smtClean="0">
                <a:solidFill>
                  <a:schemeClr val="tx1"/>
                </a:solidFill>
                <a:latin typeface="Times New Roman" pitchFamily="18" charset="0"/>
                <a:cs typeface="Times New Roman" pitchFamily="18" charset="0"/>
              </a:rPr>
            </a:br>
            <a:r>
              <a:rPr lang="tr-TR" sz="2200" dirty="0" smtClean="0">
                <a:solidFill>
                  <a:schemeClr val="tx1"/>
                </a:solidFill>
                <a:latin typeface="Times New Roman" pitchFamily="18" charset="0"/>
                <a:cs typeface="Times New Roman" pitchFamily="18" charset="0"/>
              </a:rPr>
              <a:t>işyerlerinde </a:t>
            </a:r>
            <a:r>
              <a:rPr lang="tr-TR" sz="2200" dirty="0">
                <a:solidFill>
                  <a:schemeClr val="tx1"/>
                </a:solidFill>
                <a:latin typeface="Times New Roman" pitchFamily="18" charset="0"/>
                <a:cs typeface="Times New Roman" pitchFamily="18" charset="0"/>
              </a:rPr>
              <a:t>ise patent, lisans ve işgücü gibi unsurlar </a:t>
            </a:r>
            <a:r>
              <a:rPr lang="tr-TR" sz="2200" dirty="0" smtClean="0">
                <a:solidFill>
                  <a:schemeClr val="tx1"/>
                </a:solidFill>
                <a:latin typeface="Times New Roman" pitchFamily="18" charset="0"/>
                <a:cs typeface="Times New Roman" pitchFamily="18" charset="0"/>
              </a:rPr>
              <a:t/>
            </a:r>
            <a:br>
              <a:rPr lang="tr-TR" sz="2200" dirty="0" smtClean="0">
                <a:solidFill>
                  <a:schemeClr val="tx1"/>
                </a:solidFill>
                <a:latin typeface="Times New Roman" pitchFamily="18" charset="0"/>
                <a:cs typeface="Times New Roman" pitchFamily="18" charset="0"/>
              </a:rPr>
            </a:br>
            <a:r>
              <a:rPr lang="tr-TR" sz="2200" dirty="0" err="1" smtClean="0">
                <a:solidFill>
                  <a:schemeClr val="tx1"/>
                </a:solidFill>
                <a:latin typeface="Times New Roman" pitchFamily="18" charset="0"/>
                <a:cs typeface="Times New Roman" pitchFamily="18" charset="0"/>
              </a:rPr>
              <a:t>önplana</a:t>
            </a:r>
            <a:r>
              <a:rPr lang="tr-TR" sz="2200" dirty="0" smtClean="0">
                <a:solidFill>
                  <a:schemeClr val="tx1"/>
                </a:solidFill>
                <a:latin typeface="Times New Roman" pitchFamily="18" charset="0"/>
                <a:cs typeface="Times New Roman" pitchFamily="18" charset="0"/>
              </a:rPr>
              <a:t> </a:t>
            </a:r>
            <a:r>
              <a:rPr lang="tr-TR" sz="2200" dirty="0">
                <a:solidFill>
                  <a:schemeClr val="tx1"/>
                </a:solidFill>
                <a:latin typeface="Times New Roman" pitchFamily="18" charset="0"/>
                <a:cs typeface="Times New Roman" pitchFamily="18" charset="0"/>
              </a:rPr>
              <a:t>çıkmaktadır. </a:t>
            </a:r>
          </a:p>
          <a:p>
            <a:endParaRPr lang="tr-TR" sz="2200" dirty="0" smtClean="0">
              <a:solidFill>
                <a:schemeClr val="tx1"/>
              </a:solidFill>
              <a:latin typeface="Times New Roman" pitchFamily="18" charset="0"/>
              <a:cs typeface="Times New Roman" pitchFamily="18" charset="0"/>
            </a:endParaRPr>
          </a:p>
          <a:p>
            <a:endParaRPr lang="tr-TR" sz="2200" dirty="0">
              <a:solidFill>
                <a:schemeClr val="tx1"/>
              </a:solidFill>
              <a:latin typeface="Times New Roman" pitchFamily="18" charset="0"/>
              <a:cs typeface="Times New Roman" pitchFamily="18" charset="0"/>
            </a:endParaRPr>
          </a:p>
          <a:p>
            <a:pPr marL="342900" indent="-342900">
              <a:buFont typeface="Wingdings" pitchFamily="2" charset="2"/>
              <a:buChar char="ü"/>
            </a:pPr>
            <a:r>
              <a:rPr lang="tr-TR" sz="2200" dirty="0">
                <a:solidFill>
                  <a:schemeClr val="tx1"/>
                </a:solidFill>
                <a:latin typeface="Times New Roman" pitchFamily="18" charset="0"/>
                <a:cs typeface="Times New Roman" pitchFamily="18" charset="0"/>
              </a:rPr>
              <a:t>Önemli olan devredilen üretim faktörleri arasında </a:t>
            </a:r>
            <a:r>
              <a:rPr lang="tr-TR" sz="2200" dirty="0" smtClean="0">
                <a:solidFill>
                  <a:schemeClr val="tx1"/>
                </a:solidFill>
                <a:latin typeface="Times New Roman" pitchFamily="18" charset="0"/>
                <a:cs typeface="Times New Roman" pitchFamily="18" charset="0"/>
              </a:rPr>
              <a:t/>
            </a:r>
            <a:br>
              <a:rPr lang="tr-TR" sz="2200" dirty="0" smtClean="0">
                <a:solidFill>
                  <a:schemeClr val="tx1"/>
                </a:solidFill>
                <a:latin typeface="Times New Roman" pitchFamily="18" charset="0"/>
                <a:cs typeface="Times New Roman" pitchFamily="18" charset="0"/>
              </a:rPr>
            </a:br>
            <a:r>
              <a:rPr lang="tr-TR" sz="2200" dirty="0" smtClean="0">
                <a:solidFill>
                  <a:schemeClr val="tx1"/>
                </a:solidFill>
                <a:latin typeface="Times New Roman" pitchFamily="18" charset="0"/>
                <a:cs typeface="Times New Roman" pitchFamily="18" charset="0"/>
              </a:rPr>
              <a:t>işlevsel </a:t>
            </a:r>
            <a:r>
              <a:rPr lang="tr-TR" sz="2200" dirty="0">
                <a:solidFill>
                  <a:schemeClr val="tx1"/>
                </a:solidFill>
                <a:latin typeface="Times New Roman" pitchFamily="18" charset="0"/>
                <a:cs typeface="Times New Roman" pitchFamily="18" charset="0"/>
              </a:rPr>
              <a:t>bir bağlılığın korunması, devralanın bu yolla </a:t>
            </a:r>
            <a:r>
              <a:rPr lang="tr-TR" sz="2200" dirty="0" smtClean="0">
                <a:solidFill>
                  <a:schemeClr val="tx1"/>
                </a:solidFill>
                <a:latin typeface="Times New Roman" pitchFamily="18" charset="0"/>
                <a:cs typeface="Times New Roman" pitchFamily="18" charset="0"/>
              </a:rPr>
              <a:t/>
            </a:r>
            <a:br>
              <a:rPr lang="tr-TR" sz="2200" dirty="0" smtClean="0">
                <a:solidFill>
                  <a:schemeClr val="tx1"/>
                </a:solidFill>
                <a:latin typeface="Times New Roman" pitchFamily="18" charset="0"/>
                <a:cs typeface="Times New Roman" pitchFamily="18" charset="0"/>
              </a:rPr>
            </a:br>
            <a:r>
              <a:rPr lang="tr-TR" sz="2200" dirty="0" smtClean="0">
                <a:solidFill>
                  <a:schemeClr val="tx1"/>
                </a:solidFill>
                <a:latin typeface="Times New Roman" pitchFamily="18" charset="0"/>
                <a:cs typeface="Times New Roman" pitchFamily="18" charset="0"/>
              </a:rPr>
              <a:t>aynı </a:t>
            </a:r>
            <a:r>
              <a:rPr lang="tr-TR" sz="2200" dirty="0">
                <a:solidFill>
                  <a:schemeClr val="tx1"/>
                </a:solidFill>
                <a:latin typeface="Times New Roman" pitchFamily="18" charset="0"/>
                <a:cs typeface="Times New Roman" pitchFamily="18" charset="0"/>
              </a:rPr>
              <a:t>veya aynı tür ekonomik faaliyeti devam ettirmesidir. </a:t>
            </a:r>
          </a:p>
        </p:txBody>
      </p:sp>
    </p:spTree>
    <p:extLst>
      <p:ext uri="{BB962C8B-B14F-4D97-AF65-F5344CB8AC3E}">
        <p14:creationId xmlns:p14="http://schemas.microsoft.com/office/powerpoint/2010/main" val="278295721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çerik Yer Tutucusu 3"/>
          <p:cNvSpPr>
            <a:spLocks noGrp="1"/>
          </p:cNvSpPr>
          <p:nvPr>
            <p:ph idx="10"/>
          </p:nvPr>
        </p:nvSpPr>
        <p:spPr>
          <a:xfrm>
            <a:off x="1619672" y="260648"/>
            <a:ext cx="7416824" cy="6408711"/>
          </a:xfrm>
        </p:spPr>
        <p:txBody>
          <a:bodyPr/>
          <a:lstStyle/>
          <a:p>
            <a:endParaRPr lang="tr-TR" sz="2200" dirty="0" smtClean="0">
              <a:solidFill>
                <a:schemeClr val="tx1"/>
              </a:solidFill>
              <a:latin typeface="Times New Roman" pitchFamily="18" charset="0"/>
              <a:cs typeface="Times New Roman" pitchFamily="18" charset="0"/>
            </a:endParaRPr>
          </a:p>
          <a:p>
            <a:endParaRPr lang="tr-TR" sz="2200" dirty="0">
              <a:solidFill>
                <a:schemeClr val="tx1"/>
              </a:solidFill>
              <a:latin typeface="Times New Roman" pitchFamily="18" charset="0"/>
              <a:cs typeface="Times New Roman" pitchFamily="18" charset="0"/>
            </a:endParaRPr>
          </a:p>
          <a:p>
            <a:r>
              <a:rPr lang="tr-TR" sz="2200" dirty="0" smtClean="0">
                <a:solidFill>
                  <a:srgbClr val="0070C0"/>
                </a:solidFill>
                <a:latin typeface="Times New Roman" pitchFamily="18" charset="0"/>
                <a:cs typeface="Times New Roman" pitchFamily="18" charset="0"/>
              </a:rPr>
              <a:t>!! Sadece </a:t>
            </a:r>
            <a:r>
              <a:rPr lang="tr-TR" sz="2200" dirty="0">
                <a:solidFill>
                  <a:srgbClr val="0070C0"/>
                </a:solidFill>
                <a:latin typeface="Times New Roman" pitchFamily="18" charset="0"/>
                <a:cs typeface="Times New Roman" pitchFamily="18" charset="0"/>
              </a:rPr>
              <a:t>işgücünün devri de işyerinin devrini oluşturabilir. </a:t>
            </a:r>
          </a:p>
          <a:p>
            <a:endParaRPr lang="tr-TR" sz="2200" dirty="0">
              <a:solidFill>
                <a:schemeClr val="tx1"/>
              </a:solidFill>
              <a:latin typeface="Times New Roman" pitchFamily="18" charset="0"/>
              <a:cs typeface="Times New Roman" pitchFamily="18" charset="0"/>
            </a:endParaRPr>
          </a:p>
          <a:p>
            <a:endParaRPr lang="tr-TR" sz="2200" dirty="0">
              <a:solidFill>
                <a:schemeClr val="tx1"/>
              </a:solidFill>
              <a:latin typeface="Times New Roman" pitchFamily="18" charset="0"/>
              <a:cs typeface="Times New Roman" pitchFamily="18" charset="0"/>
            </a:endParaRPr>
          </a:p>
          <a:p>
            <a:r>
              <a:rPr lang="tr-TR" sz="2200" u="sng" dirty="0">
                <a:solidFill>
                  <a:schemeClr val="tx1"/>
                </a:solidFill>
                <a:latin typeface="Times New Roman" pitchFamily="18" charset="0"/>
                <a:cs typeface="Times New Roman" pitchFamily="18" charset="0"/>
              </a:rPr>
              <a:t>Sadece işgücünün devredildiği ve işyerinin devri olabilecek </a:t>
            </a:r>
            <a:r>
              <a:rPr lang="tr-TR" sz="2200" u="sng" dirty="0" smtClean="0">
                <a:solidFill>
                  <a:schemeClr val="tx1"/>
                </a:solidFill>
                <a:latin typeface="Times New Roman" pitchFamily="18" charset="0"/>
                <a:cs typeface="Times New Roman" pitchFamily="18" charset="0"/>
              </a:rPr>
              <a:t/>
            </a:r>
            <a:br>
              <a:rPr lang="tr-TR" sz="2200" u="sng" dirty="0" smtClean="0">
                <a:solidFill>
                  <a:schemeClr val="tx1"/>
                </a:solidFill>
                <a:latin typeface="Times New Roman" pitchFamily="18" charset="0"/>
                <a:cs typeface="Times New Roman" pitchFamily="18" charset="0"/>
              </a:rPr>
            </a:br>
            <a:r>
              <a:rPr lang="tr-TR" sz="2200" u="sng" dirty="0" smtClean="0">
                <a:solidFill>
                  <a:schemeClr val="tx1"/>
                </a:solidFill>
                <a:latin typeface="Times New Roman" pitchFamily="18" charset="0"/>
                <a:cs typeface="Times New Roman" pitchFamily="18" charset="0"/>
              </a:rPr>
              <a:t>haller</a:t>
            </a:r>
            <a:r>
              <a:rPr lang="tr-TR" sz="2200" u="sng" dirty="0">
                <a:solidFill>
                  <a:schemeClr val="tx1"/>
                </a:solidFill>
                <a:latin typeface="Times New Roman" pitchFamily="18" charset="0"/>
                <a:cs typeface="Times New Roman" pitchFamily="18" charset="0"/>
              </a:rPr>
              <a:t>; </a:t>
            </a:r>
          </a:p>
          <a:p>
            <a:pPr marL="285750" indent="-285750">
              <a:spcBef>
                <a:spcPts val="1200"/>
              </a:spcBef>
              <a:buFont typeface="Arial" pitchFamily="34" charset="0"/>
              <a:buChar char="•"/>
            </a:pPr>
            <a:r>
              <a:rPr lang="tr-TR" sz="2200" dirty="0" smtClean="0">
                <a:solidFill>
                  <a:schemeClr val="tx1"/>
                </a:solidFill>
                <a:latin typeface="Times New Roman" pitchFamily="18" charset="0"/>
                <a:cs typeface="Times New Roman" pitchFamily="18" charset="0"/>
              </a:rPr>
              <a:t>Reklam </a:t>
            </a:r>
            <a:r>
              <a:rPr lang="tr-TR" sz="2200" dirty="0">
                <a:solidFill>
                  <a:schemeClr val="tx1"/>
                </a:solidFill>
                <a:latin typeface="Times New Roman" pitchFamily="18" charset="0"/>
                <a:cs typeface="Times New Roman" pitchFamily="18" charset="0"/>
              </a:rPr>
              <a:t>ajansı,</a:t>
            </a:r>
          </a:p>
          <a:p>
            <a:pPr marL="285750" indent="-285750">
              <a:spcBef>
                <a:spcPts val="1200"/>
              </a:spcBef>
              <a:buFont typeface="Arial" pitchFamily="34" charset="0"/>
              <a:buChar char="•"/>
            </a:pPr>
            <a:r>
              <a:rPr lang="tr-TR" sz="2200" dirty="0">
                <a:solidFill>
                  <a:schemeClr val="tx1"/>
                </a:solidFill>
                <a:latin typeface="Times New Roman" pitchFamily="18" charset="0"/>
                <a:cs typeface="Times New Roman" pitchFamily="18" charset="0"/>
              </a:rPr>
              <a:t>Modaevi,</a:t>
            </a:r>
          </a:p>
          <a:p>
            <a:pPr marL="285750" indent="-285750">
              <a:spcBef>
                <a:spcPts val="1200"/>
              </a:spcBef>
              <a:buFont typeface="Arial" pitchFamily="34" charset="0"/>
              <a:buChar char="•"/>
            </a:pPr>
            <a:r>
              <a:rPr lang="tr-TR" sz="2200" dirty="0">
                <a:solidFill>
                  <a:schemeClr val="tx1"/>
                </a:solidFill>
                <a:latin typeface="Times New Roman" pitchFamily="18" charset="0"/>
                <a:cs typeface="Times New Roman" pitchFamily="18" charset="0"/>
              </a:rPr>
              <a:t>Danışmanlık,</a:t>
            </a:r>
          </a:p>
          <a:p>
            <a:pPr marL="285750" indent="-285750">
              <a:spcBef>
                <a:spcPts val="1200"/>
              </a:spcBef>
              <a:buFont typeface="Arial" pitchFamily="34" charset="0"/>
              <a:buChar char="•"/>
            </a:pPr>
            <a:r>
              <a:rPr lang="tr-TR" sz="2200" dirty="0">
                <a:solidFill>
                  <a:schemeClr val="tx1"/>
                </a:solidFill>
                <a:latin typeface="Times New Roman" pitchFamily="18" charset="0"/>
                <a:cs typeface="Times New Roman" pitchFamily="18" charset="0"/>
              </a:rPr>
              <a:t>Bilgisayar yazılımı, </a:t>
            </a:r>
          </a:p>
          <a:p>
            <a:pPr>
              <a:spcBef>
                <a:spcPts val="1200"/>
              </a:spcBef>
            </a:pPr>
            <a:r>
              <a:rPr lang="tr-TR" sz="2200" dirty="0">
                <a:solidFill>
                  <a:schemeClr val="tx1"/>
                </a:solidFill>
                <a:latin typeface="Times New Roman" pitchFamily="18" charset="0"/>
                <a:cs typeface="Times New Roman" pitchFamily="18" charset="0"/>
              </a:rPr>
              <a:t>İşlerinin yerine getirildiği işyerleri. </a:t>
            </a:r>
          </a:p>
        </p:txBody>
      </p:sp>
    </p:spTree>
    <p:extLst>
      <p:ext uri="{BB962C8B-B14F-4D97-AF65-F5344CB8AC3E}">
        <p14:creationId xmlns:p14="http://schemas.microsoft.com/office/powerpoint/2010/main" val="358525878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1777</TotalTime>
  <Words>107</Words>
  <Application>Microsoft Office PowerPoint</Application>
  <PresentationFormat>Ekran Gösterisi (4:3)</PresentationFormat>
  <Paragraphs>53</Paragraphs>
  <Slides>8</Slides>
  <Notes>1</Notes>
  <HiddenSlides>0</HiddenSlides>
  <MMClips>0</MMClips>
  <ScaleCrop>false</ScaleCrop>
  <HeadingPairs>
    <vt:vector size="4" baseType="variant">
      <vt:variant>
        <vt:lpstr>Tema</vt:lpstr>
      </vt:variant>
      <vt:variant>
        <vt:i4>2</vt:i4>
      </vt:variant>
      <vt:variant>
        <vt:lpstr>Slayt Başlıkları</vt:lpstr>
      </vt:variant>
      <vt:variant>
        <vt:i4>8</vt:i4>
      </vt:variant>
    </vt:vector>
  </HeadingPairs>
  <TitlesOfParts>
    <vt:vector size="10" baseType="lpstr">
      <vt:lpstr>Office Theme</vt:lpstr>
      <vt:lpstr>Custom Design</vt:lpstr>
      <vt:lpstr>PowerPoint Sunusu</vt:lpstr>
      <vt:lpstr>PowerPoint Sunusu</vt:lpstr>
      <vt:lpstr>PowerPoint Sunusu</vt:lpstr>
      <vt:lpstr>PowerPoint Sunusu</vt:lpstr>
      <vt:lpstr>İşyeri Devrinin Koşulu</vt:lpstr>
      <vt:lpstr>           </vt:lpstr>
      <vt:lpstr>PowerPoint Sunusu</vt:lpstr>
      <vt:lpstr>PowerPoint Sunusu</vt:lpstr>
    </vt:vector>
  </TitlesOfParts>
  <Company>Microsoft Corporation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Registered User</dc:creator>
  <cp:lastModifiedBy>pro</cp:lastModifiedBy>
  <cp:revision>301</cp:revision>
  <dcterms:created xsi:type="dcterms:W3CDTF">2014-04-01T16:35:38Z</dcterms:created>
  <dcterms:modified xsi:type="dcterms:W3CDTF">2018-02-08T19:33:32Z</dcterms:modified>
</cp:coreProperties>
</file>