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86DB62A-65A7-4285-8DEE-ACFABC1BF651}" type="datetimeFigureOut">
              <a:rPr lang="tr-TR" smtClean="0"/>
              <a:t>25.04.2020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C48CBA9-739C-4482-97A2-39D9866DD74C}" type="slidenum">
              <a:rPr lang="tr-TR" smtClean="0"/>
              <a:t>‹#›</a:t>
            </a:fld>
            <a:endParaRPr lang="tr-TR"/>
          </a:p>
        </p:txBody>
      </p:sp>
    </p:spTree>
    <p:extLst>
      <p:ext uri="{BB962C8B-B14F-4D97-AF65-F5344CB8AC3E}">
        <p14:creationId xmlns:p14="http://schemas.microsoft.com/office/powerpoint/2010/main" val="536912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86DB62A-65A7-4285-8DEE-ACFABC1BF651}" type="datetimeFigureOut">
              <a:rPr lang="tr-TR" smtClean="0"/>
              <a:t>25.04.2020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C48CBA9-739C-4482-97A2-39D9866DD74C}" type="slidenum">
              <a:rPr lang="tr-TR" smtClean="0"/>
              <a:t>‹#›</a:t>
            </a:fld>
            <a:endParaRPr lang="tr-TR"/>
          </a:p>
        </p:txBody>
      </p:sp>
    </p:spTree>
    <p:extLst>
      <p:ext uri="{BB962C8B-B14F-4D97-AF65-F5344CB8AC3E}">
        <p14:creationId xmlns:p14="http://schemas.microsoft.com/office/powerpoint/2010/main" val="1759375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86DB62A-65A7-4285-8DEE-ACFABC1BF651}" type="datetimeFigureOut">
              <a:rPr lang="tr-TR" smtClean="0"/>
              <a:t>25.04.2020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C48CBA9-739C-4482-97A2-39D9866DD74C}" type="slidenum">
              <a:rPr lang="tr-TR" smtClean="0"/>
              <a:t>‹#›</a:t>
            </a:fld>
            <a:endParaRPr lang="tr-TR"/>
          </a:p>
        </p:txBody>
      </p:sp>
    </p:spTree>
    <p:extLst>
      <p:ext uri="{BB962C8B-B14F-4D97-AF65-F5344CB8AC3E}">
        <p14:creationId xmlns:p14="http://schemas.microsoft.com/office/powerpoint/2010/main" val="1767288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86DB62A-65A7-4285-8DEE-ACFABC1BF651}" type="datetimeFigureOut">
              <a:rPr lang="tr-TR" smtClean="0"/>
              <a:t>25.04.2020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C48CBA9-739C-4482-97A2-39D9866DD74C}" type="slidenum">
              <a:rPr lang="tr-TR" smtClean="0"/>
              <a:t>‹#›</a:t>
            </a:fld>
            <a:endParaRPr lang="tr-TR"/>
          </a:p>
        </p:txBody>
      </p:sp>
    </p:spTree>
    <p:extLst>
      <p:ext uri="{BB962C8B-B14F-4D97-AF65-F5344CB8AC3E}">
        <p14:creationId xmlns:p14="http://schemas.microsoft.com/office/powerpoint/2010/main" val="2824927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86DB62A-65A7-4285-8DEE-ACFABC1BF651}" type="datetimeFigureOut">
              <a:rPr lang="tr-TR" smtClean="0"/>
              <a:t>25.04.2020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C48CBA9-739C-4482-97A2-39D9866DD74C}" type="slidenum">
              <a:rPr lang="tr-TR" smtClean="0"/>
              <a:t>‹#›</a:t>
            </a:fld>
            <a:endParaRPr lang="tr-TR"/>
          </a:p>
        </p:txBody>
      </p:sp>
    </p:spTree>
    <p:extLst>
      <p:ext uri="{BB962C8B-B14F-4D97-AF65-F5344CB8AC3E}">
        <p14:creationId xmlns:p14="http://schemas.microsoft.com/office/powerpoint/2010/main" val="324889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86DB62A-65A7-4285-8DEE-ACFABC1BF651}" type="datetimeFigureOut">
              <a:rPr lang="tr-TR" smtClean="0"/>
              <a:t>25.04.2020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C48CBA9-739C-4482-97A2-39D9866DD74C}" type="slidenum">
              <a:rPr lang="tr-TR" smtClean="0"/>
              <a:t>‹#›</a:t>
            </a:fld>
            <a:endParaRPr lang="tr-TR"/>
          </a:p>
        </p:txBody>
      </p:sp>
    </p:spTree>
    <p:extLst>
      <p:ext uri="{BB962C8B-B14F-4D97-AF65-F5344CB8AC3E}">
        <p14:creationId xmlns:p14="http://schemas.microsoft.com/office/powerpoint/2010/main" val="2541342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86DB62A-65A7-4285-8DEE-ACFABC1BF651}" type="datetimeFigureOut">
              <a:rPr lang="tr-TR" smtClean="0"/>
              <a:t>25.04.2020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C48CBA9-739C-4482-97A2-39D9866DD74C}" type="slidenum">
              <a:rPr lang="tr-TR" smtClean="0"/>
              <a:t>‹#›</a:t>
            </a:fld>
            <a:endParaRPr lang="tr-TR"/>
          </a:p>
        </p:txBody>
      </p:sp>
    </p:spTree>
    <p:extLst>
      <p:ext uri="{BB962C8B-B14F-4D97-AF65-F5344CB8AC3E}">
        <p14:creationId xmlns:p14="http://schemas.microsoft.com/office/powerpoint/2010/main" val="2994010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86DB62A-65A7-4285-8DEE-ACFABC1BF651}" type="datetimeFigureOut">
              <a:rPr lang="tr-TR" smtClean="0"/>
              <a:t>25.04.2020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C48CBA9-739C-4482-97A2-39D9866DD74C}" type="slidenum">
              <a:rPr lang="tr-TR" smtClean="0"/>
              <a:t>‹#›</a:t>
            </a:fld>
            <a:endParaRPr lang="tr-TR"/>
          </a:p>
        </p:txBody>
      </p:sp>
    </p:spTree>
    <p:extLst>
      <p:ext uri="{BB962C8B-B14F-4D97-AF65-F5344CB8AC3E}">
        <p14:creationId xmlns:p14="http://schemas.microsoft.com/office/powerpoint/2010/main" val="505051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86DB62A-65A7-4285-8DEE-ACFABC1BF651}" type="datetimeFigureOut">
              <a:rPr lang="tr-TR" smtClean="0"/>
              <a:t>25.04.2020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C48CBA9-739C-4482-97A2-39D9866DD74C}" type="slidenum">
              <a:rPr lang="tr-TR" smtClean="0"/>
              <a:t>‹#›</a:t>
            </a:fld>
            <a:endParaRPr lang="tr-TR"/>
          </a:p>
        </p:txBody>
      </p:sp>
    </p:spTree>
    <p:extLst>
      <p:ext uri="{BB962C8B-B14F-4D97-AF65-F5344CB8AC3E}">
        <p14:creationId xmlns:p14="http://schemas.microsoft.com/office/powerpoint/2010/main" val="27410918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86DB62A-65A7-4285-8DEE-ACFABC1BF651}" type="datetimeFigureOut">
              <a:rPr lang="tr-TR" smtClean="0"/>
              <a:t>25.04.2020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C48CBA9-739C-4482-97A2-39D9866DD74C}" type="slidenum">
              <a:rPr lang="tr-TR" smtClean="0"/>
              <a:t>‹#›</a:t>
            </a:fld>
            <a:endParaRPr lang="tr-TR"/>
          </a:p>
        </p:txBody>
      </p:sp>
    </p:spTree>
    <p:extLst>
      <p:ext uri="{BB962C8B-B14F-4D97-AF65-F5344CB8AC3E}">
        <p14:creationId xmlns:p14="http://schemas.microsoft.com/office/powerpoint/2010/main" val="546393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86DB62A-65A7-4285-8DEE-ACFABC1BF651}" type="datetimeFigureOut">
              <a:rPr lang="tr-TR" smtClean="0"/>
              <a:t>25.04.2020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C48CBA9-739C-4482-97A2-39D9866DD74C}" type="slidenum">
              <a:rPr lang="tr-TR" smtClean="0"/>
              <a:t>‹#›</a:t>
            </a:fld>
            <a:endParaRPr lang="tr-TR"/>
          </a:p>
        </p:txBody>
      </p:sp>
    </p:spTree>
    <p:extLst>
      <p:ext uri="{BB962C8B-B14F-4D97-AF65-F5344CB8AC3E}">
        <p14:creationId xmlns:p14="http://schemas.microsoft.com/office/powerpoint/2010/main" val="458787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6DB62A-65A7-4285-8DEE-ACFABC1BF651}" type="datetimeFigureOut">
              <a:rPr lang="tr-TR" smtClean="0"/>
              <a:t>25.04.2020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48CBA9-739C-4482-97A2-39D9866DD74C}" type="slidenum">
              <a:rPr lang="tr-TR" smtClean="0"/>
              <a:t>‹#›</a:t>
            </a:fld>
            <a:endParaRPr lang="tr-TR"/>
          </a:p>
        </p:txBody>
      </p:sp>
    </p:spTree>
    <p:extLst>
      <p:ext uri="{BB962C8B-B14F-4D97-AF65-F5344CB8AC3E}">
        <p14:creationId xmlns:p14="http://schemas.microsoft.com/office/powerpoint/2010/main" val="23214880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kascert.com/goster.aspx?metin_id=271"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kascert.com/goster.aspx?metin_id=271"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kascert.com/goster.aspx?metin_id=271"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kitapyurdu.com/yazar/prof-dr-nevzat-artik/198832.html" TargetMode="External"/><Relationship Id="rId2" Type="http://schemas.openxmlformats.org/officeDocument/2006/relationships/hyperlink" Target="https://www.kitapyurdu.com/yazar/docdr-nevin-sanlier/27475.html" TargetMode="External"/><Relationship Id="rId1" Type="http://schemas.openxmlformats.org/officeDocument/2006/relationships/slideLayout" Target="../slideLayouts/slideLayout2.xml"/><Relationship Id="rId6" Type="http://schemas.openxmlformats.org/officeDocument/2006/relationships/hyperlink" Target="http://www.isgip.gov.tr/" TargetMode="External"/><Relationship Id="rId5" Type="http://schemas.openxmlformats.org/officeDocument/2006/relationships/hyperlink" Target="https://www.kitapyurdu.com/yayinevi/detay-yayincilik/1013.html" TargetMode="External"/><Relationship Id="rId4" Type="http://schemas.openxmlformats.org/officeDocument/2006/relationships/hyperlink" Target="https://www.kitapyurdu.com/yazar/yrd-doc-dr-aybuke-ceyhun-sezgin/198833.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Yiyecek ve İçecek İşletmelerinde Gıda ve İş Güvenliği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302374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Gıda güvenliği sistemi</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HACCP; gıda işletmelerinde sağlıklı gıda üretimi için gerekli olan hijyen şartlarının (personel hijyeni, ekipman hijyeni, hammadde hijyeni, ortam hijyeni vb.) belirlenerek bu şartların sağlanması, üretim ve servis aşamasında tüketici açısından sağlık riski oluşturabilecek nedenlerin belirlenmesi ve bu nedenlerin ortadan kaldırılması temeline dayanan bir ürün güvenilirliği sistemidir. HACCP, İngilizce “</a:t>
            </a:r>
            <a:r>
              <a:rPr lang="tr-TR" dirty="0" err="1" smtClean="0"/>
              <a:t>Hazard</a:t>
            </a:r>
            <a:r>
              <a:rPr lang="tr-TR" dirty="0" smtClean="0"/>
              <a:t> Analysis </a:t>
            </a:r>
            <a:r>
              <a:rPr lang="tr-TR" dirty="0" err="1" smtClean="0"/>
              <a:t>and</a:t>
            </a:r>
            <a:r>
              <a:rPr lang="tr-TR" dirty="0" smtClean="0"/>
              <a:t> Critical Control Point - Tehlike Analizi ve Kritik Kontrol Noktaları” ifadesinin kısaltmasıdır. </a:t>
            </a:r>
          </a:p>
        </p:txBody>
      </p:sp>
    </p:spTree>
    <p:extLst>
      <p:ext uri="{BB962C8B-B14F-4D97-AF65-F5344CB8AC3E}">
        <p14:creationId xmlns:p14="http://schemas.microsoft.com/office/powerpoint/2010/main" val="2331436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HACCP, risklerin belirlenmesi ve ilgili önlemlerin </a:t>
            </a:r>
            <a:r>
              <a:rPr lang="tr-TR" dirty="0" err="1"/>
              <a:t>alinmasi</a:t>
            </a:r>
            <a:r>
              <a:rPr lang="tr-TR" dirty="0"/>
              <a:t> için sistematik bir yaklaşımdır. Diğer yönetim sistemleriyle birlikte de uygulanabilir. TS </a:t>
            </a:r>
            <a:r>
              <a:rPr lang="tr-TR" dirty="0">
                <a:hlinkClick r:id="rId2"/>
              </a:rPr>
              <a:t>13001 Standardı</a:t>
            </a:r>
            <a:r>
              <a:rPr lang="tr-TR" dirty="0"/>
              <a:t>, uluslararası kabul görmüş </a:t>
            </a:r>
            <a:r>
              <a:rPr lang="tr-TR" dirty="0">
                <a:hlinkClick r:id="rId2"/>
              </a:rPr>
              <a:t>HACCP prensipleri</a:t>
            </a:r>
            <a:r>
              <a:rPr lang="tr-TR" dirty="0"/>
              <a:t>ne dayalıdır. TS 13001 Standardı, yönetim, HACCP sistemi ve iyi üretim uygulamaları (GMP) olmak üzere üç ana unsurdan oluşan bir </a:t>
            </a:r>
            <a:r>
              <a:rPr lang="tr-TR" dirty="0">
                <a:hlinkClick r:id="rId2"/>
              </a:rPr>
              <a:t>HACCP</a:t>
            </a:r>
            <a:r>
              <a:rPr lang="tr-TR" dirty="0"/>
              <a:t> yönetim sistemi kurallarını kapsar.</a:t>
            </a:r>
          </a:p>
        </p:txBody>
      </p:sp>
    </p:spTree>
    <p:extLst>
      <p:ext uri="{BB962C8B-B14F-4D97-AF65-F5344CB8AC3E}">
        <p14:creationId xmlns:p14="http://schemas.microsoft.com/office/powerpoint/2010/main" val="34987659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İlk olarak 1959-1960 da NASA Tarafından Astronotlar için güvenli gıda üretmek amacıyla ortaya çıkan </a:t>
            </a:r>
            <a:r>
              <a:rPr lang="tr-TR" b="1" dirty="0" err="1"/>
              <a:t>HACCP</a:t>
            </a:r>
            <a:r>
              <a:rPr lang="tr-TR" dirty="0" err="1"/>
              <a:t>’in</a:t>
            </a:r>
            <a:r>
              <a:rPr lang="tr-TR" dirty="0"/>
              <a:t>  daha sonra 1963 yılında  Dünya Sağlık Örgütü(WHO) ve CAC (</a:t>
            </a:r>
            <a:r>
              <a:rPr lang="tr-TR" dirty="0" err="1"/>
              <a:t>Codecs</a:t>
            </a:r>
            <a:r>
              <a:rPr lang="tr-TR" dirty="0"/>
              <a:t> </a:t>
            </a:r>
            <a:r>
              <a:rPr lang="tr-TR" dirty="0" err="1"/>
              <a:t>Allimentarius</a:t>
            </a:r>
            <a:r>
              <a:rPr lang="tr-TR" dirty="0"/>
              <a:t> </a:t>
            </a:r>
            <a:r>
              <a:rPr lang="tr-TR" dirty="0" err="1"/>
              <a:t>Commısıon</a:t>
            </a:r>
            <a:r>
              <a:rPr lang="tr-TR" dirty="0"/>
              <a:t>)  tarafından prensipleri yayınlanmıştır. </a:t>
            </a:r>
            <a:r>
              <a:rPr lang="tr-TR" dirty="0">
                <a:hlinkClick r:id="rId2"/>
              </a:rPr>
              <a:t>Tehlike Analizi ve Kritik Kontrol Noktaları</a:t>
            </a:r>
            <a:r>
              <a:rPr lang="tr-TR" dirty="0"/>
              <a:t> (</a:t>
            </a:r>
            <a:r>
              <a:rPr lang="tr-TR" b="1" dirty="0"/>
              <a:t>HACCP</a:t>
            </a:r>
            <a:r>
              <a:rPr lang="tr-TR" dirty="0"/>
              <a:t>) güvenli bir gıda yönetim sisteminin gerekliliklerini tanımlayan bir yaklaşımdır.</a:t>
            </a:r>
          </a:p>
        </p:txBody>
      </p:sp>
    </p:spTree>
    <p:extLst>
      <p:ext uri="{BB962C8B-B14F-4D97-AF65-F5344CB8AC3E}">
        <p14:creationId xmlns:p14="http://schemas.microsoft.com/office/powerpoint/2010/main" val="39511124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HACCP</a:t>
            </a:r>
            <a:r>
              <a:rPr lang="tr-TR" dirty="0"/>
              <a:t> sistemi kuruluşların, gıda güvenliğini etkileyen tehlikelerin analizine ; gıda üretim sürecinde kritik kontrol noktalarında kritik kontrol limitlerinin sistematik olarak tanımlanması ve uygulanmasına odaklanmalarını sağlamaktadır</a:t>
            </a:r>
          </a:p>
        </p:txBody>
      </p:sp>
    </p:spTree>
    <p:extLst>
      <p:ext uri="{BB962C8B-B14F-4D97-AF65-F5344CB8AC3E}">
        <p14:creationId xmlns:p14="http://schemas.microsoft.com/office/powerpoint/2010/main" val="33860132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b="1" dirty="0">
                <a:hlinkClick r:id="rId2"/>
              </a:rPr>
              <a:t/>
            </a:r>
            <a:br>
              <a:rPr lang="tr-TR" b="1" dirty="0">
                <a:hlinkClick r:id="rId2"/>
              </a:rPr>
            </a:br>
            <a:r>
              <a:rPr lang="tr-TR" b="1" dirty="0">
                <a:hlinkClick r:id="rId2"/>
              </a:rPr>
              <a:t>HACCP</a:t>
            </a:r>
            <a:r>
              <a:rPr lang="tr-TR" b="1" dirty="0"/>
              <a:t> 7 ilke ve 12 uygulama aşaması  çerçevesinde inşa edilmiştir:</a:t>
            </a:r>
            <a:r>
              <a:rPr lang="tr-TR" dirty="0" smtClean="0"/>
              <a:t/>
            </a:r>
            <a:br>
              <a:rPr lang="tr-TR" dirty="0" smtClean="0"/>
            </a:br>
            <a:r>
              <a:rPr lang="tr-TR" b="1" dirty="0"/>
              <a:t>1-</a:t>
            </a:r>
            <a:r>
              <a:rPr lang="tr-TR" dirty="0"/>
              <a:t> Tehlike analizinin yapılması,</a:t>
            </a:r>
            <a:br>
              <a:rPr lang="tr-TR" dirty="0"/>
            </a:br>
            <a:r>
              <a:rPr lang="tr-TR" b="1" dirty="0"/>
              <a:t>2-</a:t>
            </a:r>
            <a:r>
              <a:rPr lang="tr-TR" dirty="0"/>
              <a:t> Kritik kontrol noktalarının belirlenmesi,</a:t>
            </a:r>
            <a:br>
              <a:rPr lang="tr-TR" dirty="0"/>
            </a:br>
            <a:r>
              <a:rPr lang="tr-TR" b="1" dirty="0"/>
              <a:t>3-</a:t>
            </a:r>
            <a:r>
              <a:rPr lang="tr-TR" dirty="0"/>
              <a:t> Kritik limitlerin oluşturulması,</a:t>
            </a:r>
            <a:br>
              <a:rPr lang="tr-TR" dirty="0"/>
            </a:br>
            <a:r>
              <a:rPr lang="tr-TR" b="1" dirty="0"/>
              <a:t>4-</a:t>
            </a:r>
            <a:r>
              <a:rPr lang="tr-TR" dirty="0"/>
              <a:t> Kritik kontrol noktalarının izlenmesi için sistemin kurulması,</a:t>
            </a:r>
            <a:br>
              <a:rPr lang="tr-TR" dirty="0"/>
            </a:br>
            <a:r>
              <a:rPr lang="tr-TR" b="1" dirty="0"/>
              <a:t>5-</a:t>
            </a:r>
            <a:r>
              <a:rPr lang="tr-TR" dirty="0"/>
              <a:t> Kontrol altında olmayan noktaların izlenmesi ve varsa düzeltici faaliyetlerin oluşturulması,</a:t>
            </a:r>
            <a:br>
              <a:rPr lang="tr-TR" dirty="0"/>
            </a:br>
            <a:r>
              <a:rPr lang="tr-TR" b="1" dirty="0"/>
              <a:t>6-</a:t>
            </a:r>
            <a:r>
              <a:rPr lang="tr-TR" dirty="0"/>
              <a:t> Sistemin etkili bir şekilde işlemesinin denetlenmesi için kontrol prosedürlerinin oluşturulması,</a:t>
            </a:r>
            <a:br>
              <a:rPr lang="tr-TR" dirty="0"/>
            </a:br>
            <a:r>
              <a:rPr lang="tr-TR" b="1" dirty="0"/>
              <a:t>7-</a:t>
            </a:r>
            <a:r>
              <a:rPr lang="tr-TR" dirty="0"/>
              <a:t> Bu ilkelerin uygulanması için prosedür ve kayıtları kapsayan </a:t>
            </a:r>
            <a:r>
              <a:rPr lang="tr-TR" dirty="0" err="1"/>
              <a:t>dökümantasyon</a:t>
            </a:r>
            <a:r>
              <a:rPr lang="tr-TR" dirty="0"/>
              <a:t> sisteminin oluşturulması.</a:t>
            </a:r>
          </a:p>
        </p:txBody>
      </p:sp>
    </p:spTree>
    <p:extLst>
      <p:ext uri="{BB962C8B-B14F-4D97-AF65-F5344CB8AC3E}">
        <p14:creationId xmlns:p14="http://schemas.microsoft.com/office/powerpoint/2010/main" val="1817550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t>Etkin uygulanan HACCP ile kuruluşun kazandıkları:</a:t>
            </a:r>
            <a:endParaRPr lang="tr-TR" dirty="0"/>
          </a:p>
          <a:p>
            <a:r>
              <a:rPr lang="tr-TR" dirty="0"/>
              <a:t>Müşteri güveninin artmasını sağlar,</a:t>
            </a:r>
          </a:p>
          <a:p>
            <a:r>
              <a:rPr lang="tr-TR" dirty="0"/>
              <a:t>Tüketicilerin gıda olarak aldıkları ürünlerin sağlıklı ve güvenli olduklarından emin olmalarını sağlar,</a:t>
            </a:r>
          </a:p>
          <a:p>
            <a:r>
              <a:rPr lang="tr-TR" dirty="0"/>
              <a:t>Önleyici yaklaşım ilkesine uygun çalışarak; imha, tekrar işleme ve ürün geri çağırmaları ortadan kaldırır,</a:t>
            </a:r>
          </a:p>
          <a:p>
            <a:r>
              <a:rPr lang="tr-TR" dirty="0"/>
              <a:t>Tüketici sağlığını riske sokabilecek kritik noktaları kontrol altına alarak, ürün kalitesini yükseltir,</a:t>
            </a:r>
          </a:p>
          <a:p>
            <a:r>
              <a:rPr lang="tr-TR" dirty="0"/>
              <a:t>Güvenilir Gıda Üretme / Satma Taahhüdünüzü Ortaya Koyar,</a:t>
            </a:r>
          </a:p>
          <a:p>
            <a:r>
              <a:rPr lang="tr-TR" dirty="0"/>
              <a:t>Tüketici/müşteri, perakendeci ve hükümet organlarının güvenini arttırır,</a:t>
            </a:r>
          </a:p>
          <a:p>
            <a:r>
              <a:rPr lang="tr-TR" dirty="0"/>
              <a:t>Markanızı / kurum imajınızı güçlendirir,</a:t>
            </a:r>
          </a:p>
          <a:p>
            <a:r>
              <a:rPr lang="tr-TR" dirty="0"/>
              <a:t>Düzenleme Makamları / </a:t>
            </a:r>
            <a:r>
              <a:rPr lang="tr-TR" dirty="0" err="1"/>
              <a:t>Diger</a:t>
            </a:r>
            <a:r>
              <a:rPr lang="tr-TR" dirty="0"/>
              <a:t> Gözetmenlerce Denetime Maruz Kaldığınızda Yardımcı Olur,</a:t>
            </a:r>
          </a:p>
          <a:p>
            <a:r>
              <a:rPr lang="tr-TR" dirty="0"/>
              <a:t>Yeni Pazar / yeni müşteri beklentilerinizi arttırır,</a:t>
            </a:r>
          </a:p>
          <a:p>
            <a:r>
              <a:rPr lang="tr-TR" dirty="0"/>
              <a:t>Etkin bir oto-kontrol sisteminin uygulanmasını sağlar,</a:t>
            </a:r>
          </a:p>
          <a:p>
            <a:r>
              <a:rPr lang="tr-TR" dirty="0"/>
              <a:t>Müşteri talebine uygunluğu sağlar,</a:t>
            </a:r>
          </a:p>
          <a:p>
            <a:r>
              <a:rPr lang="tr-TR" dirty="0"/>
              <a:t>Yasal mevzuata uygunluğu sağlar.</a:t>
            </a:r>
          </a:p>
          <a:p>
            <a:endParaRPr lang="tr-TR" dirty="0"/>
          </a:p>
        </p:txBody>
      </p:sp>
    </p:spTree>
    <p:extLst>
      <p:ext uri="{BB962C8B-B14F-4D97-AF65-F5344CB8AC3E}">
        <p14:creationId xmlns:p14="http://schemas.microsoft.com/office/powerpoint/2010/main" val="1913992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Kaynakça </a:t>
            </a:r>
            <a:endParaRPr lang="tr-TR" dirty="0"/>
          </a:p>
        </p:txBody>
      </p:sp>
      <p:sp>
        <p:nvSpPr>
          <p:cNvPr id="3" name="İçerik Yer Tutucusu 2"/>
          <p:cNvSpPr>
            <a:spLocks noGrp="1"/>
          </p:cNvSpPr>
          <p:nvPr>
            <p:ph idx="1"/>
          </p:nvPr>
        </p:nvSpPr>
        <p:spPr/>
        <p:txBody>
          <a:bodyPr>
            <a:normAutofit fontScale="47500" lnSpcReduction="20000"/>
          </a:bodyPr>
          <a:lstStyle/>
          <a:p>
            <a:r>
              <a:rPr lang="en-US" dirty="0" err="1"/>
              <a:t>Karaali</a:t>
            </a:r>
            <a:r>
              <a:rPr lang="en-US" dirty="0"/>
              <a:t>, a. (2003). Gıda </a:t>
            </a:r>
            <a:r>
              <a:rPr lang="en-US" dirty="0" err="1"/>
              <a:t>işletmelerinde</a:t>
            </a:r>
            <a:r>
              <a:rPr lang="en-US" dirty="0"/>
              <a:t> </a:t>
            </a:r>
            <a:r>
              <a:rPr lang="en-US" dirty="0" err="1"/>
              <a:t>haccp</a:t>
            </a:r>
            <a:r>
              <a:rPr lang="en-US" dirty="0"/>
              <a:t> </a:t>
            </a:r>
            <a:r>
              <a:rPr lang="en-US" dirty="0" err="1"/>
              <a:t>uygulamaları</a:t>
            </a:r>
            <a:r>
              <a:rPr lang="en-US" dirty="0"/>
              <a:t> </a:t>
            </a:r>
            <a:r>
              <a:rPr lang="en-US" dirty="0" err="1"/>
              <a:t>ve</a:t>
            </a:r>
            <a:r>
              <a:rPr lang="en-US" dirty="0"/>
              <a:t> </a:t>
            </a:r>
            <a:r>
              <a:rPr lang="en-US" dirty="0" err="1"/>
              <a:t>denetimi</a:t>
            </a:r>
            <a:r>
              <a:rPr lang="en-US" dirty="0"/>
              <a:t>. Ankara: t. C. </a:t>
            </a:r>
            <a:r>
              <a:rPr lang="en-US" dirty="0" err="1"/>
              <a:t>Sağlık</a:t>
            </a:r>
            <a:r>
              <a:rPr lang="en-US" dirty="0"/>
              <a:t> </a:t>
            </a:r>
            <a:r>
              <a:rPr lang="en-US" dirty="0" err="1"/>
              <a:t>bakanlığı</a:t>
            </a:r>
            <a:r>
              <a:rPr lang="en-US" dirty="0"/>
              <a:t> </a:t>
            </a:r>
            <a:r>
              <a:rPr lang="en-US" dirty="0" err="1"/>
              <a:t>temel</a:t>
            </a:r>
            <a:r>
              <a:rPr lang="en-US" dirty="0"/>
              <a:t> </a:t>
            </a:r>
            <a:r>
              <a:rPr lang="en-US" dirty="0" err="1"/>
              <a:t>sağlık</a:t>
            </a:r>
            <a:r>
              <a:rPr lang="en-US" dirty="0"/>
              <a:t> </a:t>
            </a:r>
            <a:r>
              <a:rPr lang="en-US" dirty="0" err="1"/>
              <a:t>hizmetleri</a:t>
            </a:r>
            <a:r>
              <a:rPr lang="en-US" dirty="0"/>
              <a:t> </a:t>
            </a:r>
            <a:r>
              <a:rPr lang="en-US" dirty="0" err="1"/>
              <a:t>genel</a:t>
            </a:r>
            <a:r>
              <a:rPr lang="en-US" dirty="0"/>
              <a:t> </a:t>
            </a:r>
            <a:r>
              <a:rPr lang="en-US" dirty="0" err="1"/>
              <a:t>müdürlüğü</a:t>
            </a:r>
            <a:r>
              <a:rPr lang="en-US" dirty="0"/>
              <a:t> </a:t>
            </a:r>
            <a:r>
              <a:rPr lang="en-US" dirty="0" err="1"/>
              <a:t>yayını</a:t>
            </a:r>
            <a:endParaRPr lang="tr-TR" dirty="0"/>
          </a:p>
          <a:p>
            <a:r>
              <a:rPr lang="en-US" dirty="0" err="1"/>
              <a:t>Mahmutoğlu</a:t>
            </a:r>
            <a:r>
              <a:rPr lang="en-US" dirty="0"/>
              <a:t>, t. (2010). Gıda </a:t>
            </a:r>
            <a:r>
              <a:rPr lang="en-US" dirty="0" err="1"/>
              <a:t>endüstrisinde</a:t>
            </a:r>
            <a:r>
              <a:rPr lang="en-US" dirty="0"/>
              <a:t> </a:t>
            </a:r>
            <a:r>
              <a:rPr lang="en-US" dirty="0" err="1"/>
              <a:t>güvenli</a:t>
            </a:r>
            <a:r>
              <a:rPr lang="en-US" dirty="0"/>
              <a:t> </a:t>
            </a:r>
            <a:r>
              <a:rPr lang="en-US" dirty="0" err="1"/>
              <a:t>gıda</a:t>
            </a:r>
            <a:r>
              <a:rPr lang="en-US" dirty="0"/>
              <a:t> </a:t>
            </a:r>
            <a:r>
              <a:rPr lang="en-US" dirty="0" err="1"/>
              <a:t>üretmek</a:t>
            </a:r>
            <a:r>
              <a:rPr lang="en-US" dirty="0"/>
              <a:t>. Ankara: </a:t>
            </a:r>
            <a:r>
              <a:rPr lang="en-US" dirty="0" err="1"/>
              <a:t>odtü</a:t>
            </a:r>
            <a:r>
              <a:rPr lang="en-US" dirty="0"/>
              <a:t> </a:t>
            </a:r>
            <a:r>
              <a:rPr lang="en-US" dirty="0" err="1"/>
              <a:t>geliştirme</a:t>
            </a:r>
            <a:r>
              <a:rPr lang="en-US" dirty="0"/>
              <a:t> </a:t>
            </a:r>
            <a:r>
              <a:rPr lang="en-US" dirty="0" err="1"/>
              <a:t>vakfı</a:t>
            </a:r>
            <a:r>
              <a:rPr lang="en-US" dirty="0"/>
              <a:t> </a:t>
            </a:r>
            <a:r>
              <a:rPr lang="en-US" dirty="0" err="1"/>
              <a:t>yayıncılık</a:t>
            </a:r>
            <a:endParaRPr lang="tr-TR" dirty="0"/>
          </a:p>
          <a:p>
            <a:r>
              <a:rPr lang="en-US" dirty="0" err="1"/>
              <a:t>Topal</a:t>
            </a:r>
            <a:r>
              <a:rPr lang="en-US" dirty="0"/>
              <a:t>, ş. (1996). Gıda </a:t>
            </a:r>
            <a:r>
              <a:rPr lang="en-US" dirty="0" err="1"/>
              <a:t>güvenliği</a:t>
            </a:r>
            <a:r>
              <a:rPr lang="en-US" dirty="0"/>
              <a:t> </a:t>
            </a:r>
            <a:r>
              <a:rPr lang="en-US" dirty="0" err="1"/>
              <a:t>ve</a:t>
            </a:r>
            <a:r>
              <a:rPr lang="en-US" dirty="0"/>
              <a:t> </a:t>
            </a:r>
            <a:r>
              <a:rPr lang="en-US" dirty="0" err="1"/>
              <a:t>kalite</a:t>
            </a:r>
            <a:r>
              <a:rPr lang="en-US" dirty="0"/>
              <a:t> </a:t>
            </a:r>
            <a:r>
              <a:rPr lang="en-US" dirty="0" err="1"/>
              <a:t>yönetim</a:t>
            </a:r>
            <a:r>
              <a:rPr lang="en-US" dirty="0"/>
              <a:t> </a:t>
            </a:r>
            <a:r>
              <a:rPr lang="en-US" dirty="0" err="1"/>
              <a:t>sistemleri</a:t>
            </a:r>
            <a:r>
              <a:rPr lang="en-US" dirty="0"/>
              <a:t> </a:t>
            </a:r>
            <a:r>
              <a:rPr lang="en-US" dirty="0" err="1"/>
              <a:t>ankara</a:t>
            </a:r>
            <a:r>
              <a:rPr lang="en-US" dirty="0"/>
              <a:t>: </a:t>
            </a:r>
            <a:r>
              <a:rPr lang="en-US" dirty="0" err="1"/>
              <a:t>tübitak</a:t>
            </a:r>
            <a:r>
              <a:rPr lang="en-US" dirty="0"/>
              <a:t> </a:t>
            </a:r>
            <a:r>
              <a:rPr lang="en-US" dirty="0" err="1"/>
              <a:t>yayınları</a:t>
            </a:r>
            <a:endParaRPr lang="tr-TR" dirty="0"/>
          </a:p>
          <a:p>
            <a:r>
              <a:rPr lang="tr-TR" dirty="0" err="1"/>
              <a:t>T.c.</a:t>
            </a:r>
            <a:r>
              <a:rPr lang="tr-TR" dirty="0"/>
              <a:t> Anadolu üniversitesi yayını </a:t>
            </a:r>
            <a:r>
              <a:rPr lang="tr-TR" dirty="0" err="1"/>
              <a:t>no</a:t>
            </a:r>
            <a:r>
              <a:rPr lang="tr-TR" dirty="0"/>
              <a:t>: 3462 </a:t>
            </a:r>
            <a:r>
              <a:rPr lang="tr-TR" dirty="0" err="1"/>
              <a:t>açıköğretim</a:t>
            </a:r>
            <a:r>
              <a:rPr lang="tr-TR" dirty="0"/>
              <a:t> fakültesi yayını </a:t>
            </a:r>
            <a:r>
              <a:rPr lang="tr-TR" dirty="0" err="1"/>
              <a:t>no</a:t>
            </a:r>
            <a:r>
              <a:rPr lang="tr-TR" dirty="0"/>
              <a:t>: 2310</a:t>
            </a:r>
          </a:p>
          <a:p>
            <a:r>
              <a:rPr lang="tr-TR" dirty="0"/>
              <a:t>Besin güvenliği ve hijyen</a:t>
            </a:r>
          </a:p>
          <a:p>
            <a:r>
              <a:rPr lang="tr-TR" dirty="0"/>
              <a:t>Yazarlar </a:t>
            </a:r>
            <a:r>
              <a:rPr lang="tr-TR" dirty="0" err="1"/>
              <a:t>doç.dr</a:t>
            </a:r>
            <a:r>
              <a:rPr lang="tr-TR" dirty="0"/>
              <a:t>. Ali coşkun dalgıç (ünite 1, 8) </a:t>
            </a:r>
            <a:r>
              <a:rPr lang="tr-TR" dirty="0" err="1"/>
              <a:t>doç.dr</a:t>
            </a:r>
            <a:r>
              <a:rPr lang="tr-TR" dirty="0"/>
              <a:t>. Gökalp </a:t>
            </a:r>
            <a:r>
              <a:rPr lang="tr-TR" dirty="0" err="1"/>
              <a:t>işcan</a:t>
            </a:r>
            <a:r>
              <a:rPr lang="tr-TR" dirty="0"/>
              <a:t> (ünite 2) </a:t>
            </a:r>
            <a:r>
              <a:rPr lang="tr-TR" dirty="0" err="1"/>
              <a:t>prof.dr</a:t>
            </a:r>
            <a:r>
              <a:rPr lang="tr-TR" dirty="0"/>
              <a:t>. Fatih demirci (ünite 3) </a:t>
            </a:r>
            <a:r>
              <a:rPr lang="tr-TR" dirty="0" err="1"/>
              <a:t>doç.dr</a:t>
            </a:r>
            <a:r>
              <a:rPr lang="tr-TR" dirty="0"/>
              <a:t>. Mehmet </a:t>
            </a:r>
            <a:r>
              <a:rPr lang="tr-TR" dirty="0" err="1"/>
              <a:t>burçin</a:t>
            </a:r>
            <a:r>
              <a:rPr lang="tr-TR" dirty="0"/>
              <a:t> mutlu (ünite 4) ozan sezgin (ünite 5, 6, 7)</a:t>
            </a:r>
          </a:p>
          <a:p>
            <a:r>
              <a:rPr lang="tr-TR" dirty="0"/>
              <a:t>Editör </a:t>
            </a:r>
            <a:r>
              <a:rPr lang="tr-TR" dirty="0" err="1"/>
              <a:t>prof.dr</a:t>
            </a:r>
            <a:r>
              <a:rPr lang="tr-TR" dirty="0"/>
              <a:t>. Adnan </a:t>
            </a:r>
            <a:r>
              <a:rPr lang="tr-TR" dirty="0" err="1"/>
              <a:t>özcan</a:t>
            </a:r>
            <a:r>
              <a:rPr lang="tr-TR" dirty="0"/>
              <a:t>, 2019, Eskişehir</a:t>
            </a:r>
          </a:p>
          <a:p>
            <a:r>
              <a:rPr lang="tr-TR" dirty="0"/>
              <a:t>Gıda Güvenliği ve Gıda Mevzuatı, </a:t>
            </a:r>
            <a:r>
              <a:rPr lang="tr-TR" u="sng" dirty="0" err="1">
                <a:hlinkClick r:id="rId2"/>
              </a:rPr>
              <a:t>Doç.Dr</a:t>
            </a:r>
            <a:r>
              <a:rPr lang="tr-TR" u="sng" dirty="0">
                <a:hlinkClick r:id="rId2"/>
              </a:rPr>
              <a:t>. Nevin </a:t>
            </a:r>
            <a:r>
              <a:rPr lang="tr-TR" u="sng" dirty="0" err="1">
                <a:hlinkClick r:id="rId2"/>
              </a:rPr>
              <a:t>Şanlıer</a:t>
            </a:r>
            <a:r>
              <a:rPr lang="tr-TR" dirty="0"/>
              <a:t> </a:t>
            </a:r>
            <a:r>
              <a:rPr lang="tr-TR" u="sng" dirty="0">
                <a:hlinkClick r:id="rId3"/>
              </a:rPr>
              <a:t>, Prof. Dr. Nevzat Artık </a:t>
            </a:r>
            <a:r>
              <a:rPr lang="tr-TR" u="sng" dirty="0">
                <a:hlinkClick r:id="rId4"/>
              </a:rPr>
              <a:t>, Yrd. Doç. Dr. </a:t>
            </a:r>
            <a:r>
              <a:rPr lang="tr-TR" u="sng" dirty="0" err="1">
                <a:hlinkClick r:id="rId4"/>
              </a:rPr>
              <a:t>Aybuke</a:t>
            </a:r>
            <a:r>
              <a:rPr lang="tr-TR" u="sng" dirty="0">
                <a:hlinkClick r:id="rId4"/>
              </a:rPr>
              <a:t> Ceyhun Sezgin</a:t>
            </a:r>
            <a:endParaRPr lang="tr-TR" dirty="0"/>
          </a:p>
          <a:p>
            <a:r>
              <a:rPr lang="tr-TR" u="sng" dirty="0">
                <a:hlinkClick r:id="rId5"/>
              </a:rPr>
              <a:t>Detay Yayıncılık</a:t>
            </a:r>
            <a:r>
              <a:rPr lang="tr-TR" dirty="0"/>
              <a:t>, 2019</a:t>
            </a:r>
          </a:p>
          <a:p>
            <a:r>
              <a:rPr lang="tr-TR" dirty="0"/>
              <a:t> Gıda Güvenliğinde Hijyen- </a:t>
            </a:r>
            <a:r>
              <a:rPr lang="tr-TR" dirty="0" err="1"/>
              <a:t>Megep</a:t>
            </a:r>
            <a:r>
              <a:rPr lang="tr-TR" dirty="0"/>
              <a:t/>
            </a:r>
            <a:br>
              <a:rPr lang="tr-TR" dirty="0"/>
            </a:br>
            <a:r>
              <a:rPr lang="tr-TR" dirty="0"/>
              <a:t> İşletmelerde Temizlik Ve Dezenfeksiyon- </a:t>
            </a:r>
            <a:r>
              <a:rPr lang="tr-TR" dirty="0" err="1" smtClean="0"/>
              <a:t>Megep</a:t>
            </a:r>
            <a:endParaRPr lang="tr-TR" dirty="0" smtClean="0"/>
          </a:p>
          <a:p>
            <a:r>
              <a:rPr lang="tr-TR" dirty="0" smtClean="0"/>
              <a:t>Hijyen ve Sanitasyon, Milli Eğitim Bakanlığı, 2019</a:t>
            </a:r>
            <a:r>
              <a:rPr lang="tr-TR" smtClean="0"/>
              <a:t>, Ankara</a:t>
            </a:r>
            <a:endParaRPr lang="tr-TR" dirty="0"/>
          </a:p>
          <a:p>
            <a:r>
              <a:rPr lang="en-US" dirty="0"/>
              <a:t> </a:t>
            </a:r>
            <a:endParaRPr lang="tr-TR" dirty="0"/>
          </a:p>
          <a:p>
            <a:r>
              <a:rPr lang="tr-TR" u="sng" dirty="0">
                <a:hlinkClick r:id="rId6"/>
              </a:rPr>
              <a:t>www.isgip.gov.tr</a:t>
            </a:r>
            <a:r>
              <a:rPr lang="tr-TR" dirty="0"/>
              <a:t> </a:t>
            </a:r>
            <a:endParaRPr lang="tr-TR" dirty="0"/>
          </a:p>
        </p:txBody>
      </p:sp>
    </p:spTree>
    <p:extLst>
      <p:ext uri="{BB962C8B-B14F-4D97-AF65-F5344CB8AC3E}">
        <p14:creationId xmlns:p14="http://schemas.microsoft.com/office/powerpoint/2010/main" val="428315866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386</Words>
  <Application>Microsoft Office PowerPoint</Application>
  <PresentationFormat>Ekran Gösterisi (4:3)</PresentationFormat>
  <Paragraphs>34</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Yiyecek ve İçecek İşletmelerinde Gıda ve İş Güvenliği</vt:lpstr>
      <vt:lpstr>Gıda güvenliği sistemi</vt:lpstr>
      <vt:lpstr>PowerPoint Sunusu</vt:lpstr>
      <vt:lpstr>PowerPoint Sunusu</vt:lpstr>
      <vt:lpstr>PowerPoint Sunusu</vt:lpstr>
      <vt:lpstr>PowerPoint Sunusu</vt:lpstr>
      <vt:lpstr>PowerPoint Sunusu</vt:lpstr>
      <vt:lpstr>Kaynakça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Yiyecek ve İçecek İşletmelerinde Gıda ve İş Güvenliği</dc:title>
  <dc:creator>EDA</dc:creator>
  <cp:lastModifiedBy>EDA</cp:lastModifiedBy>
  <cp:revision>7</cp:revision>
  <dcterms:created xsi:type="dcterms:W3CDTF">2020-04-25T15:09:23Z</dcterms:created>
  <dcterms:modified xsi:type="dcterms:W3CDTF">2020-04-25T16:30:42Z</dcterms:modified>
</cp:coreProperties>
</file>