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2E57E2E-3988-4DDE-8879-FAF8C67CD0B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E5E5B8-6A37-4C67-AF82-E5578B4B2DCD}" type="slidenum">
              <a:rPr lang="tr-TR" smtClean="0"/>
              <a:t>‹#›</a:t>
            </a:fld>
            <a:endParaRPr lang="tr-TR"/>
          </a:p>
        </p:txBody>
      </p:sp>
    </p:spTree>
    <p:extLst>
      <p:ext uri="{BB962C8B-B14F-4D97-AF65-F5344CB8AC3E}">
        <p14:creationId xmlns:p14="http://schemas.microsoft.com/office/powerpoint/2010/main" val="965985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2E57E2E-3988-4DDE-8879-FAF8C67CD0B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E5E5B8-6A37-4C67-AF82-E5578B4B2DCD}" type="slidenum">
              <a:rPr lang="tr-TR" smtClean="0"/>
              <a:t>‹#›</a:t>
            </a:fld>
            <a:endParaRPr lang="tr-TR"/>
          </a:p>
        </p:txBody>
      </p:sp>
    </p:spTree>
    <p:extLst>
      <p:ext uri="{BB962C8B-B14F-4D97-AF65-F5344CB8AC3E}">
        <p14:creationId xmlns:p14="http://schemas.microsoft.com/office/powerpoint/2010/main" val="2088584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2E57E2E-3988-4DDE-8879-FAF8C67CD0B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E5E5B8-6A37-4C67-AF82-E5578B4B2DCD}" type="slidenum">
              <a:rPr lang="tr-TR" smtClean="0"/>
              <a:t>‹#›</a:t>
            </a:fld>
            <a:endParaRPr lang="tr-TR"/>
          </a:p>
        </p:txBody>
      </p:sp>
    </p:spTree>
    <p:extLst>
      <p:ext uri="{BB962C8B-B14F-4D97-AF65-F5344CB8AC3E}">
        <p14:creationId xmlns:p14="http://schemas.microsoft.com/office/powerpoint/2010/main" val="667341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2E57E2E-3988-4DDE-8879-FAF8C67CD0B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E5E5B8-6A37-4C67-AF82-E5578B4B2DCD}" type="slidenum">
              <a:rPr lang="tr-TR" smtClean="0"/>
              <a:t>‹#›</a:t>
            </a:fld>
            <a:endParaRPr lang="tr-TR"/>
          </a:p>
        </p:txBody>
      </p:sp>
    </p:spTree>
    <p:extLst>
      <p:ext uri="{BB962C8B-B14F-4D97-AF65-F5344CB8AC3E}">
        <p14:creationId xmlns:p14="http://schemas.microsoft.com/office/powerpoint/2010/main" val="1512393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2E57E2E-3988-4DDE-8879-FAF8C67CD0B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E5E5B8-6A37-4C67-AF82-E5578B4B2DCD}" type="slidenum">
              <a:rPr lang="tr-TR" smtClean="0"/>
              <a:t>‹#›</a:t>
            </a:fld>
            <a:endParaRPr lang="tr-TR"/>
          </a:p>
        </p:txBody>
      </p:sp>
    </p:spTree>
    <p:extLst>
      <p:ext uri="{BB962C8B-B14F-4D97-AF65-F5344CB8AC3E}">
        <p14:creationId xmlns:p14="http://schemas.microsoft.com/office/powerpoint/2010/main" val="3878920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2E57E2E-3988-4DDE-8879-FAF8C67CD0BD}"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E5E5B8-6A37-4C67-AF82-E5578B4B2DCD}" type="slidenum">
              <a:rPr lang="tr-TR" smtClean="0"/>
              <a:t>‹#›</a:t>
            </a:fld>
            <a:endParaRPr lang="tr-TR"/>
          </a:p>
        </p:txBody>
      </p:sp>
    </p:spTree>
    <p:extLst>
      <p:ext uri="{BB962C8B-B14F-4D97-AF65-F5344CB8AC3E}">
        <p14:creationId xmlns:p14="http://schemas.microsoft.com/office/powerpoint/2010/main" val="811228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2E57E2E-3988-4DDE-8879-FAF8C67CD0BD}" type="datetimeFigureOut">
              <a:rPr lang="tr-TR" smtClean="0"/>
              <a:t>7.12.2020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EE5E5B8-6A37-4C67-AF82-E5578B4B2DCD}" type="slidenum">
              <a:rPr lang="tr-TR" smtClean="0"/>
              <a:t>‹#›</a:t>
            </a:fld>
            <a:endParaRPr lang="tr-TR"/>
          </a:p>
        </p:txBody>
      </p:sp>
    </p:spTree>
    <p:extLst>
      <p:ext uri="{BB962C8B-B14F-4D97-AF65-F5344CB8AC3E}">
        <p14:creationId xmlns:p14="http://schemas.microsoft.com/office/powerpoint/2010/main" val="3032556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2E57E2E-3988-4DDE-8879-FAF8C67CD0BD}" type="datetimeFigureOut">
              <a:rPr lang="tr-TR" smtClean="0"/>
              <a:t>7.12.2020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EE5E5B8-6A37-4C67-AF82-E5578B4B2DCD}" type="slidenum">
              <a:rPr lang="tr-TR" smtClean="0"/>
              <a:t>‹#›</a:t>
            </a:fld>
            <a:endParaRPr lang="tr-TR"/>
          </a:p>
        </p:txBody>
      </p:sp>
    </p:spTree>
    <p:extLst>
      <p:ext uri="{BB962C8B-B14F-4D97-AF65-F5344CB8AC3E}">
        <p14:creationId xmlns:p14="http://schemas.microsoft.com/office/powerpoint/2010/main" val="3320760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2E57E2E-3988-4DDE-8879-FAF8C67CD0BD}" type="datetimeFigureOut">
              <a:rPr lang="tr-TR" smtClean="0"/>
              <a:t>7.12.2020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EE5E5B8-6A37-4C67-AF82-E5578B4B2DCD}" type="slidenum">
              <a:rPr lang="tr-TR" smtClean="0"/>
              <a:t>‹#›</a:t>
            </a:fld>
            <a:endParaRPr lang="tr-TR"/>
          </a:p>
        </p:txBody>
      </p:sp>
    </p:spTree>
    <p:extLst>
      <p:ext uri="{BB962C8B-B14F-4D97-AF65-F5344CB8AC3E}">
        <p14:creationId xmlns:p14="http://schemas.microsoft.com/office/powerpoint/2010/main" val="1866750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2E57E2E-3988-4DDE-8879-FAF8C67CD0BD}"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E5E5B8-6A37-4C67-AF82-E5578B4B2DCD}" type="slidenum">
              <a:rPr lang="tr-TR" smtClean="0"/>
              <a:t>‹#›</a:t>
            </a:fld>
            <a:endParaRPr lang="tr-TR"/>
          </a:p>
        </p:txBody>
      </p:sp>
    </p:spTree>
    <p:extLst>
      <p:ext uri="{BB962C8B-B14F-4D97-AF65-F5344CB8AC3E}">
        <p14:creationId xmlns:p14="http://schemas.microsoft.com/office/powerpoint/2010/main" val="3423501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2E57E2E-3988-4DDE-8879-FAF8C67CD0BD}"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E5E5B8-6A37-4C67-AF82-E5578B4B2DCD}" type="slidenum">
              <a:rPr lang="tr-TR" smtClean="0"/>
              <a:t>‹#›</a:t>
            </a:fld>
            <a:endParaRPr lang="tr-TR"/>
          </a:p>
        </p:txBody>
      </p:sp>
    </p:spTree>
    <p:extLst>
      <p:ext uri="{BB962C8B-B14F-4D97-AF65-F5344CB8AC3E}">
        <p14:creationId xmlns:p14="http://schemas.microsoft.com/office/powerpoint/2010/main" val="1695046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E57E2E-3988-4DDE-8879-FAF8C67CD0BD}" type="datetimeFigureOut">
              <a:rPr lang="tr-TR" smtClean="0"/>
              <a:t>7.12.2020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E5E5B8-6A37-4C67-AF82-E5578B4B2DCD}" type="slidenum">
              <a:rPr lang="tr-TR" smtClean="0"/>
              <a:t>‹#›</a:t>
            </a:fld>
            <a:endParaRPr lang="tr-TR"/>
          </a:p>
        </p:txBody>
      </p:sp>
    </p:spTree>
    <p:extLst>
      <p:ext uri="{BB962C8B-B14F-4D97-AF65-F5344CB8AC3E}">
        <p14:creationId xmlns:p14="http://schemas.microsoft.com/office/powerpoint/2010/main" val="750826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76921" y="3244334"/>
            <a:ext cx="2753574" cy="369332"/>
          </a:xfrm>
          <a:prstGeom prst="rect">
            <a:avLst/>
          </a:prstGeom>
        </p:spPr>
        <p:txBody>
          <a:bodyPr wrap="none">
            <a:spAutoFit/>
          </a:bodyPr>
          <a:lstStyle/>
          <a:p>
            <a:r>
              <a:rPr lang="tr-TR" dirty="0" err="1" smtClean="0"/>
              <a:t>Nonsurgical</a:t>
            </a:r>
            <a:r>
              <a:rPr lang="tr-TR" dirty="0" smtClean="0"/>
              <a:t> </a:t>
            </a:r>
            <a:r>
              <a:rPr lang="tr-TR" dirty="0" err="1" smtClean="0"/>
              <a:t>interventions</a:t>
            </a:r>
            <a:r>
              <a:rPr lang="tr-TR" dirty="0" smtClean="0"/>
              <a:t> II</a:t>
            </a:r>
            <a:endParaRPr lang="tr-TR" dirty="0"/>
          </a:p>
        </p:txBody>
      </p:sp>
    </p:spTree>
    <p:extLst>
      <p:ext uri="{BB962C8B-B14F-4D97-AF65-F5344CB8AC3E}">
        <p14:creationId xmlns:p14="http://schemas.microsoft.com/office/powerpoint/2010/main" val="1249337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828836"/>
            <a:ext cx="6096000" cy="1200329"/>
          </a:xfrm>
          <a:prstGeom prst="rect">
            <a:avLst/>
          </a:prstGeom>
        </p:spPr>
        <p:txBody>
          <a:bodyPr>
            <a:spAutoFit/>
          </a:bodyPr>
          <a:lstStyle/>
          <a:p>
            <a:r>
              <a:rPr lang="en-US" dirty="0" smtClean="0"/>
              <a:t>In </a:t>
            </a:r>
            <a:r>
              <a:rPr lang="en-US" dirty="0" err="1" smtClean="0"/>
              <a:t>hypogonadal</a:t>
            </a:r>
            <a:r>
              <a:rPr lang="en-US" dirty="0" smtClean="0"/>
              <a:t> patients who have not responded to treatment with PDE5 inhibitors alone, recent studies have suggested that combination of testosterone supplementation and a PDE5 inhibitor can improve </a:t>
            </a:r>
            <a:r>
              <a:rPr lang="en-US" dirty="0" err="1" smtClean="0"/>
              <a:t>erectogenic</a:t>
            </a:r>
            <a:r>
              <a:rPr lang="en-US" dirty="0" smtClean="0"/>
              <a:t> outcomes132 . </a:t>
            </a:r>
            <a:endParaRPr lang="tr-TR" dirty="0"/>
          </a:p>
        </p:txBody>
      </p:sp>
    </p:spTree>
    <p:extLst>
      <p:ext uri="{BB962C8B-B14F-4D97-AF65-F5344CB8AC3E}">
        <p14:creationId xmlns:p14="http://schemas.microsoft.com/office/powerpoint/2010/main" val="1608125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413338"/>
            <a:ext cx="6096000" cy="2031325"/>
          </a:xfrm>
          <a:prstGeom prst="rect">
            <a:avLst/>
          </a:prstGeom>
        </p:spPr>
        <p:txBody>
          <a:bodyPr>
            <a:spAutoFit/>
          </a:bodyPr>
          <a:lstStyle/>
          <a:p>
            <a:r>
              <a:rPr lang="en-US" dirty="0" smtClean="0"/>
              <a:t>In men with prostate cancer who have undergone nerve-sparing radical prostatectomy, erectile function declines while the cavernous nerves recover from the surgical trauma. Although data regarding the efficacy of penile rehabilitation in radical prostatectomy patients are mixed, the design of studies outside of the Pfizer-sponsored sildenafil study133 are fraught with significant methodological limitations. </a:t>
            </a:r>
            <a:endParaRPr lang="tr-TR" dirty="0"/>
          </a:p>
        </p:txBody>
      </p:sp>
    </p:spTree>
    <p:extLst>
      <p:ext uri="{BB962C8B-B14F-4D97-AF65-F5344CB8AC3E}">
        <p14:creationId xmlns:p14="http://schemas.microsoft.com/office/powerpoint/2010/main" val="3781269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551837"/>
            <a:ext cx="6096000" cy="1754326"/>
          </a:xfrm>
          <a:prstGeom prst="rect">
            <a:avLst/>
          </a:prstGeom>
        </p:spPr>
        <p:txBody>
          <a:bodyPr>
            <a:spAutoFit/>
          </a:bodyPr>
          <a:lstStyle/>
          <a:p>
            <a:r>
              <a:rPr lang="en-US" dirty="0" smtClean="0"/>
              <a:t>Thus, so far no study has defined the exact role of PDE5 inhibitors in penile rehabilitation in this patient population. Of note, one randomized placebo-controlled trial in men who have undergone radiotherapy for prostate cancer has demonstrated greater preservation of sexual function in those treated with PDE5 inhibitors versus a placebo134 . </a:t>
            </a:r>
            <a:endParaRPr lang="tr-TR" dirty="0"/>
          </a:p>
        </p:txBody>
      </p:sp>
    </p:spTree>
    <p:extLst>
      <p:ext uri="{BB962C8B-B14F-4D97-AF65-F5344CB8AC3E}">
        <p14:creationId xmlns:p14="http://schemas.microsoft.com/office/powerpoint/2010/main" val="3083128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720840"/>
            <a:ext cx="6096000" cy="3416320"/>
          </a:xfrm>
          <a:prstGeom prst="rect">
            <a:avLst/>
          </a:prstGeom>
        </p:spPr>
        <p:txBody>
          <a:bodyPr>
            <a:spAutoFit/>
          </a:bodyPr>
          <a:lstStyle/>
          <a:p>
            <a:r>
              <a:rPr lang="en-US" dirty="0" smtClean="0"/>
              <a:t>Patients should be counselled on the possible adverse events of these drugs, which may include headache, heartburn, facial flushing, nasal congestion and visual disturbances (owing to cross-reactivity with PDE6)124. Myalgia (muscle pain) is more common with </a:t>
            </a:r>
            <a:r>
              <a:rPr lang="en-US" dirty="0" err="1" smtClean="0"/>
              <a:t>tadalafil</a:t>
            </a:r>
            <a:r>
              <a:rPr lang="en-US" dirty="0" smtClean="0"/>
              <a:t> than the other PDE5 inhibitors. The use of a PDE5 inhibitor with nitrate-containing medications (for example, those used to treat angina) can result in a dangerously low blood pressure135. Also, PDE5 inhibitors and α-adrenergic receptor blockers, often used for treatment of BPH, need to be taken at least 4 hours apart. Priapism (prolonged erection of &gt;4 hours) is a concern, but is a rare occurrence with PDE5 inhibitor therapy (approximately </a:t>
            </a:r>
            <a:endParaRPr lang="tr-TR" dirty="0"/>
          </a:p>
        </p:txBody>
      </p:sp>
    </p:spTree>
    <p:extLst>
      <p:ext uri="{BB962C8B-B14F-4D97-AF65-F5344CB8AC3E}">
        <p14:creationId xmlns:p14="http://schemas.microsoft.com/office/powerpoint/2010/main" val="4021781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997839"/>
            <a:ext cx="6096000" cy="2862322"/>
          </a:xfrm>
          <a:prstGeom prst="rect">
            <a:avLst/>
          </a:prstGeom>
        </p:spPr>
        <p:txBody>
          <a:bodyPr>
            <a:spAutoFit/>
          </a:bodyPr>
          <a:lstStyle/>
          <a:p>
            <a:r>
              <a:rPr lang="en-US" dirty="0" smtClean="0"/>
              <a:t>Some vision-related conditions are cause for increased precautions, including macular degeneration, retinitis </a:t>
            </a:r>
            <a:r>
              <a:rPr lang="en-US" dirty="0" err="1" smtClean="0"/>
              <a:t>pigmentosa</a:t>
            </a:r>
            <a:r>
              <a:rPr lang="en-US" dirty="0" smtClean="0"/>
              <a:t> and </a:t>
            </a:r>
            <a:r>
              <a:rPr lang="en-US" dirty="0" err="1" smtClean="0"/>
              <a:t>nonarteritic</a:t>
            </a:r>
            <a:r>
              <a:rPr lang="en-US" dirty="0" smtClean="0"/>
              <a:t> anterior </a:t>
            </a:r>
            <a:r>
              <a:rPr lang="en-US" dirty="0" err="1" smtClean="0"/>
              <a:t>ischaemic</a:t>
            </a:r>
            <a:r>
              <a:rPr lang="en-US" dirty="0" smtClean="0"/>
              <a:t> optic neuropathy (NAION). Although no definitive data show causality in NAION, PDE5 inhibitors are contraindicated in patients with vision loss owing to NAION136 (the drugs exert mild inhibitory action against PDE6, which is present exclusively in rod and cone receptors). Concerns have also been raised regarding PDE5 inhibitor use and auditory changes (hearing loss and tinnitus); however, limited data support this link134</a:t>
            </a:r>
            <a:endParaRPr lang="tr-TR" dirty="0"/>
          </a:p>
        </p:txBody>
      </p:sp>
    </p:spTree>
    <p:extLst>
      <p:ext uri="{BB962C8B-B14F-4D97-AF65-F5344CB8AC3E}">
        <p14:creationId xmlns:p14="http://schemas.microsoft.com/office/powerpoint/2010/main" val="854320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14401" y="3244334"/>
            <a:ext cx="6858000" cy="923330"/>
          </a:xfrm>
          <a:prstGeom prst="rect">
            <a:avLst/>
          </a:prstGeom>
        </p:spPr>
        <p:txBody>
          <a:bodyPr wrap="square">
            <a:spAutoFit/>
          </a:bodyPr>
          <a:lstStyle/>
          <a:p>
            <a:r>
              <a:rPr lang="tr-TR" dirty="0" err="1" smtClean="0"/>
              <a:t>Patients</a:t>
            </a:r>
            <a:r>
              <a:rPr lang="tr-TR" dirty="0" smtClean="0"/>
              <a:t> </a:t>
            </a:r>
            <a:r>
              <a:rPr lang="tr-TR" dirty="0" err="1" smtClean="0"/>
              <a:t>who</a:t>
            </a:r>
            <a:r>
              <a:rPr lang="tr-TR" dirty="0" smtClean="0"/>
              <a:t> </a:t>
            </a:r>
            <a:r>
              <a:rPr lang="en-US" dirty="0" smtClean="0"/>
              <a:t>are concerned or who have hearing loss need to be warned about this risk, and may consider other options for erectile dysfunction treatment.</a:t>
            </a:r>
            <a:endParaRPr lang="tr-TR" dirty="0"/>
          </a:p>
        </p:txBody>
      </p:sp>
    </p:spTree>
    <p:extLst>
      <p:ext uri="{BB962C8B-B14F-4D97-AF65-F5344CB8AC3E}">
        <p14:creationId xmlns:p14="http://schemas.microsoft.com/office/powerpoint/2010/main" val="201833155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393</Words>
  <Application>Microsoft Office PowerPoint</Application>
  <PresentationFormat>Geniş ekran</PresentationFormat>
  <Paragraphs>7</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Serap GÜR</dc:creator>
  <cp:lastModifiedBy>Serap GÜR</cp:lastModifiedBy>
  <cp:revision>1</cp:revision>
  <dcterms:created xsi:type="dcterms:W3CDTF">2020-12-07T08:38:06Z</dcterms:created>
  <dcterms:modified xsi:type="dcterms:W3CDTF">2020-12-07T08:38:33Z</dcterms:modified>
</cp:coreProperties>
</file>