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3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  <p:sldId id="109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4" d="100"/>
          <a:sy n="84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2/25/2020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2/25/2020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2/25/2020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2/25/2020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2/25/2020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/>
          <a:lstStyle/>
          <a:p>
            <a:fld id="{419913B4-353A-43F0-919E-C9E766A5124A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4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473292" y="2249664"/>
            <a:ext cx="8137603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/>
              <a:t>GGY306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/>
              <a:t>Yer Seçimi Teknikleri, Mekânsal Analiz, Talep Analizi, Pazar Araştırması Modelleri, Rekabet Analizi, SWOT Analiz 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71823" y="111032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b="1" dirty="0"/>
              <a:t>Yer Seçim Teknikleri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59058" y="1283446"/>
            <a:ext cx="7437079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b="1" spc="-38" dirty="0">
                <a:solidFill>
                  <a:srgbClr val="00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Kuruluş yeri</a:t>
            </a:r>
            <a:r>
              <a:rPr lang="tr-TR" sz="1500" spc="-38" dirty="0">
                <a:solidFill>
                  <a:srgbClr val="00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; işletmenin üzerinde kurulacağı yaşamı boyunca çalışmalarını sürdüreceği yerdir.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spc="-38" dirty="0">
                <a:solidFill>
                  <a:srgbClr val="00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İşletme stratejisi saptanırken, firma ne tür bir mal veya hizmet sunacağını ve hangi pazarın içinde rekabet edeceğini belirlemiştir.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spc="-38" dirty="0">
                <a:solidFill>
                  <a:srgbClr val="00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Kuruluş yeri seçimi uzun dönemli, stratejik kararlardandır. Uzun dönemli bir yatırım kararı olduğundan değiştirilmesi güç ve maliyetli olmakla birlikte dinamik bir karardır.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spc="-38" dirty="0">
                <a:solidFill>
                  <a:srgbClr val="00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Kuruluş yeri kararı; girdileri temin etme, üretim ve dağıtım maliyetlerini etkiler, dolayısıyla verimliliği etkiler.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spc="-38" dirty="0">
                <a:solidFill>
                  <a:srgbClr val="00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Kuruluş yeri, görüldüğü gibi, sabit maliyetleri, ve de değişken maliyetleri etkiler. Aynı zamanda gelir üzerinde de etkisi vardır. Kuruş yeri kararının, kapasite ve talep tahmini ile birlikte verilmesi gerekir.</a:t>
            </a:r>
          </a:p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41178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82857" y="1703100"/>
            <a:ext cx="77028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§"/>
            </a:pPr>
            <a:endParaRPr lang="tr-TR" sz="1500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tr-TR" sz="1500" i="1" dirty="0"/>
              <a:t>Faktör Karşılaştırma veya Puanlama Yöntemi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/>
          </p:nvPr>
        </p:nvGraphicFramePr>
        <p:xfrm>
          <a:off x="782857" y="2654726"/>
          <a:ext cx="7557472" cy="2503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58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65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46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46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46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46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468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8130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Faktörler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Ağırlıklar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A Bölgesi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B Bölgesi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C Bölgesi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En az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En çok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En az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En çok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En az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En çok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Pazar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15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8/120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10/150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7/105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9/135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4/60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8/120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Hammadde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13/260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16/320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10/200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14/280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18/160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13/260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İşgücü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25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10/250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16/400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8/200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9/225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12/300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16/400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Taşıma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18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6/108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10/180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8/142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12/216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4/72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6/108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Enerji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4/40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6/60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6/60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7/70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5/50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7/70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Diğerleri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12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9/108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12/144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13/156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15/180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9/108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11/132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TOPLAM</a:t>
                      </a:r>
                      <a:endParaRPr lang="tr-TR" sz="1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100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886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1254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863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1106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750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1090</a:t>
                      </a:r>
                      <a:endParaRPr lang="tr-TR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Dikdörtgen 13"/>
          <p:cNvSpPr/>
          <p:nvPr/>
        </p:nvSpPr>
        <p:spPr>
          <a:xfrm>
            <a:off x="1371823" y="111032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b="1" dirty="0"/>
              <a:t>Yer Seçimi Teknikleri</a:t>
            </a:r>
          </a:p>
        </p:txBody>
      </p:sp>
    </p:spTree>
    <p:extLst>
      <p:ext uri="{BB962C8B-B14F-4D97-AF65-F5344CB8AC3E}">
        <p14:creationId xmlns:p14="http://schemas.microsoft.com/office/powerpoint/2010/main" val="31328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71823" y="111032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b="1" dirty="0"/>
              <a:t>Rekabet Analizi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§"/>
            </a:pPr>
            <a:endParaRPr lang="tr-TR" sz="1350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tr-TR" sz="1350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tr-TR" sz="1350" dirty="0"/>
          </a:p>
        </p:txBody>
      </p:sp>
      <p:sp>
        <p:nvSpPr>
          <p:cNvPr id="5" name="Dikdörtgen 4"/>
          <p:cNvSpPr/>
          <p:nvPr/>
        </p:nvSpPr>
        <p:spPr>
          <a:xfrm>
            <a:off x="782857" y="1756434"/>
            <a:ext cx="755747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500" dirty="0"/>
              <a:t>Rekabet analizinde yanıt aranması gereken sorular:</a:t>
            </a:r>
          </a:p>
          <a:p>
            <a:pPr algn="just"/>
            <a:endParaRPr lang="tr-TR" sz="1500" dirty="0"/>
          </a:p>
          <a:p>
            <a:pPr algn="just"/>
            <a:r>
              <a:rPr lang="tr-TR" sz="1500" dirty="0"/>
              <a:t>Rakipleriniz kimlerdir?</a:t>
            </a:r>
          </a:p>
          <a:p>
            <a:pPr algn="just"/>
            <a:r>
              <a:rPr lang="tr-TR" sz="1500" dirty="0"/>
              <a:t>Hangi ürün ya da hizmetleri satıyorlar?</a:t>
            </a:r>
          </a:p>
          <a:p>
            <a:pPr algn="just"/>
            <a:r>
              <a:rPr lang="tr-TR" sz="1500" dirty="0"/>
              <a:t>Pazar payları nedir?</a:t>
            </a:r>
          </a:p>
          <a:p>
            <a:pPr algn="just"/>
            <a:r>
              <a:rPr lang="tr-TR" sz="1500" dirty="0"/>
              <a:t>Geçmiş stratejileri nelermiş?</a:t>
            </a:r>
          </a:p>
          <a:p>
            <a:pPr algn="just"/>
            <a:r>
              <a:rPr lang="tr-TR" sz="1500" dirty="0"/>
              <a:t>Hala aynı stratejiyi mi kullanıyorlar?</a:t>
            </a:r>
          </a:p>
          <a:p>
            <a:pPr algn="just"/>
            <a:r>
              <a:rPr lang="tr-TR" sz="1500" dirty="0"/>
              <a:t>Reklam konusundaki stratejileri nelerdir?</a:t>
            </a:r>
          </a:p>
          <a:p>
            <a:pPr algn="just"/>
            <a:endParaRPr lang="tr-TR" sz="15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83" y1="44400" x2="6583" y2="44400"/>
                        <a14:foregroundMark x1="20868" y1="42400" x2="20868" y2="42400"/>
                        <a14:foregroundMark x1="16387" y1="52000" x2="16387" y2="52000"/>
                        <a14:foregroundMark x1="25910" y1="42400" x2="25910" y2="42400"/>
                        <a14:foregroundMark x1="24230" y1="41200" x2="24230" y2="41200"/>
                        <a14:foregroundMark x1="33754" y1="41600" x2="33754" y2="41600"/>
                        <a14:foregroundMark x1="35434" y1="46400" x2="35434" y2="46400"/>
                        <a14:foregroundMark x1="53641" y1="41200" x2="53641" y2="41200"/>
                        <a14:foregroundMark x1="51401" y1="46000" x2="51401" y2="46000"/>
                        <a14:foregroundMark x1="56443" y1="51600" x2="56443" y2="51600"/>
                        <a14:foregroundMark x1="53361" y1="48800" x2="53361" y2="48800"/>
                        <a14:foregroundMark x1="60084" y1="50400" x2="60084" y2="50400"/>
                        <a14:foregroundMark x1="63445" y1="48800" x2="63445" y2="48800"/>
                        <a14:foregroundMark x1="54902" y1="51000" x2="58824" y2="51000"/>
                        <a14:foregroundMark x1="61204" y1="50600" x2="62325" y2="49800"/>
                        <a14:foregroundMark x1="63585" y1="47800" x2="63866" y2="47400"/>
                        <a14:foregroundMark x1="64986" y1="49400" x2="64986" y2="48200"/>
                        <a14:foregroundMark x1="69048" y1="70600" x2="75630" y2="69000"/>
                        <a14:foregroundMark x1="65826" y1="70400" x2="68067" y2="70400"/>
                        <a14:foregroundMark x1="68347" y1="68200" x2="69748" y2="68800"/>
                        <a14:foregroundMark x1="64706" y1="69400" x2="67367" y2="70000"/>
                        <a14:foregroundMark x1="62745" y1="72600" x2="68627" y2="72600"/>
                        <a14:foregroundMark x1="90476" y1="57800" x2="90476" y2="57800"/>
                        <a14:foregroundMark x1="86975" y1="56000" x2="86975" y2="56000"/>
                        <a14:backgroundMark x1="21989" y1="84000" x2="21989" y2="84000"/>
                        <a14:backgroundMark x1="17227" y1="56600" x2="17227" y2="56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4261" y="3437164"/>
            <a:ext cx="3310048" cy="2317961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5030280" y="2395598"/>
            <a:ext cx="33100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500" dirty="0"/>
              <a:t>Ne kadar rekabetçiler?</a:t>
            </a:r>
          </a:p>
          <a:p>
            <a:pPr algn="just"/>
            <a:r>
              <a:rPr lang="tr-TR" sz="1500" dirty="0"/>
              <a:t>Güçlü ve zayıf yanları neler?</a:t>
            </a:r>
          </a:p>
          <a:p>
            <a:pPr algn="just"/>
            <a:r>
              <a:rPr lang="tr-TR" sz="1500" dirty="0"/>
              <a:t>Sizinkilerle benzeşiyor mu?</a:t>
            </a:r>
          </a:p>
          <a:p>
            <a:pPr algn="just"/>
            <a:r>
              <a:rPr lang="tr-TR" sz="1500" dirty="0"/>
              <a:t>Sizin için ne kadar büyük tehditler?</a:t>
            </a:r>
          </a:p>
          <a:p>
            <a:pPr algn="just"/>
            <a:r>
              <a:rPr lang="tr-TR" sz="1500" dirty="0"/>
              <a:t>Stratejileri işinizi nasıl etkiler?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792936" y="3996313"/>
            <a:ext cx="42014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500" dirty="0"/>
              <a:t>Rekabet analizi de aynı İş Planı ya da Pazar Araştırması gibi bir seferlik değil, sürekli güncellenmesi gereken bir işlemdir. </a:t>
            </a:r>
          </a:p>
        </p:txBody>
      </p:sp>
    </p:spTree>
    <p:extLst>
      <p:ext uri="{BB962C8B-B14F-4D97-AF65-F5344CB8AC3E}">
        <p14:creationId xmlns:p14="http://schemas.microsoft.com/office/powerpoint/2010/main" val="36504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210440" y="1070923"/>
            <a:ext cx="4950516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tr-TR" b="1" dirty="0"/>
              <a:t>Üç Genel Strateji Arasındaki İlişki</a:t>
            </a:r>
          </a:p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endParaRPr lang="tr-TR" b="1" dirty="0"/>
          </a:p>
          <a:p>
            <a:pPr marL="214313" indent="-214313" algn="just">
              <a:buFont typeface="Wingdings" panose="05000000000000000000" pitchFamily="2" charset="2"/>
              <a:buChar char="§"/>
            </a:pPr>
            <a:endParaRPr lang="tr-TR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tr-TR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440" y="1745537"/>
            <a:ext cx="4679156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98" y="1555783"/>
            <a:ext cx="5929599" cy="3806450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2210440" y="1070923"/>
            <a:ext cx="4950516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tr-TR" b="1" dirty="0"/>
              <a:t>Üç Genel Strateji Arasındaki İlişki</a:t>
            </a:r>
          </a:p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endParaRPr lang="tr-TR" b="1" dirty="0"/>
          </a:p>
          <a:p>
            <a:pPr marL="214313" indent="-214313" algn="just">
              <a:buFont typeface="Wingdings" panose="05000000000000000000" pitchFamily="2" charset="2"/>
              <a:buChar char="§"/>
            </a:pPr>
            <a:endParaRPr lang="tr-TR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tr-TR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80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82857" y="1640250"/>
            <a:ext cx="7702886" cy="112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tr-TR" sz="1500" b="1" dirty="0"/>
              <a:t>Birleşik Rekabet Stratejisi</a:t>
            </a:r>
          </a:p>
          <a:p>
            <a:pPr marL="214313" indent="-214313" algn="just">
              <a:buFont typeface="Wingdings" panose="05000000000000000000" pitchFamily="2" charset="2"/>
              <a:buChar char="§"/>
            </a:pPr>
            <a:endParaRPr lang="tr-TR" sz="1350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tr-TR" sz="1350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tr-TR" sz="1350" dirty="0"/>
          </a:p>
        </p:txBody>
      </p:sp>
      <p:sp>
        <p:nvSpPr>
          <p:cNvPr id="17" name="Dikdörtgen 16"/>
          <p:cNvSpPr/>
          <p:nvPr/>
        </p:nvSpPr>
        <p:spPr>
          <a:xfrm>
            <a:off x="1371823" y="111032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b="1" dirty="0"/>
              <a:t>Rekabet Stratejileri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473293" y="1703100"/>
            <a:ext cx="801245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§"/>
            </a:pPr>
            <a:endParaRPr lang="tr-TR" sz="1350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tr-TR" sz="1350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tr-TR" sz="1350" dirty="0"/>
          </a:p>
        </p:txBody>
      </p:sp>
      <p:sp>
        <p:nvSpPr>
          <p:cNvPr id="15" name="Dikdörtgen 14"/>
          <p:cNvSpPr/>
          <p:nvPr/>
        </p:nvSpPr>
        <p:spPr>
          <a:xfrm>
            <a:off x="771283" y="2256886"/>
            <a:ext cx="755747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dirty="0"/>
              <a:t>İşletmelerin ana rekabet stratejilerini veya odaklanmış stratejilerden iki veya daha fazlasını aynı anda veya birbirine yakın aralıklarla uyguladığı durumlar da söz konusu olmaktadır.</a:t>
            </a:r>
          </a:p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500" dirty="0"/>
          </a:p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dirty="0"/>
              <a:t>Birleşik rekabet stratejisinin uygulanmasında en önemli konu işletmenin esnekliğidir. </a:t>
            </a:r>
          </a:p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500" dirty="0"/>
          </a:p>
          <a:p>
            <a:pPr marL="257175" indent="-257175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500" dirty="0"/>
              <a:t>Bu strateji türünü uygulayan işletmeler bazı durumlarda arzu ettikleri pazar veya sektör liderliğine ulaşamamaktadır.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915" y="4292116"/>
            <a:ext cx="2128838" cy="113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73293" y="1248751"/>
            <a:ext cx="80124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tr-TR" b="1" dirty="0"/>
              <a:t>İşletmeler Arasında Rekabet Çeşitleri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413" y="2137711"/>
            <a:ext cx="5942915" cy="322452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82857" y="2219807"/>
            <a:ext cx="167738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sz="1500" dirty="0"/>
              <a:t>Marka bazında rekabet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tr-TR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sz="1500" dirty="0"/>
              <a:t>Ürün bazında rekabet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tr-TR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sz="1500" dirty="0"/>
              <a:t>Jenerik bazında rekabet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tr-TR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tr-TR" sz="1500" dirty="0"/>
              <a:t>Toplam bütçe bazında rekabet</a:t>
            </a:r>
          </a:p>
        </p:txBody>
      </p:sp>
    </p:spTree>
    <p:extLst>
      <p:ext uri="{BB962C8B-B14F-4D97-AF65-F5344CB8AC3E}">
        <p14:creationId xmlns:p14="http://schemas.microsoft.com/office/powerpoint/2010/main" val="39720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73293" y="1113854"/>
            <a:ext cx="801245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tr-TR" sz="1500" b="1" dirty="0"/>
              <a:t>Kaynaklar</a:t>
            </a:r>
            <a:endParaRPr lang="tr-TR" sz="1350" dirty="0"/>
          </a:p>
        </p:txBody>
      </p:sp>
      <p:sp>
        <p:nvSpPr>
          <p:cNvPr id="6" name="Dikdörtgen 5"/>
          <p:cNvSpPr/>
          <p:nvPr/>
        </p:nvSpPr>
        <p:spPr>
          <a:xfrm>
            <a:off x="782858" y="1465949"/>
            <a:ext cx="7557470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Aral, N. Ve Aytaç, M., 2018.Türkiye’de İşsizliğin Mekânsal Analizi, Marmara Üniversitesi Öneri Dergisi, Cilt: 13, Sayı:48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Ağaç, G., vd., 2015. Çok Kriterli Karar Verme Tekniklerini Kullanarak Serbest Bölge Yer Seçimi: Doğu Anadolu Bölgesi Örneği, İİBF Dergisi, Cilt:30, Sayı:1, </a:t>
            </a:r>
            <a:r>
              <a:rPr lang="tr-TR" sz="1350" dirty="0" err="1"/>
              <a:t>ss</a:t>
            </a:r>
            <a:r>
              <a:rPr lang="tr-TR" sz="1350" dirty="0"/>
              <a:t>. 79-113. 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Cebecioğlu, C. 2006. </a:t>
            </a:r>
            <a:r>
              <a:rPr lang="tr-TR" sz="1350" dirty="0" err="1"/>
              <a:t>Swot</a:t>
            </a:r>
            <a:r>
              <a:rPr lang="tr-TR" sz="1350" dirty="0"/>
              <a:t> Analizi Ve Bir İşletme Üzerine Uygulama, Gebze Yüksek Teknoloji Enstitüsü Sosyal Bilimler Enstitüsü, Gebze.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Çetinkaya, Ö. 2006. Rekabet Stratejilerinin Belirlenmesinde Portföy Analizi Ve Tariş Üzerine Bir Araştırma, Gazi </a:t>
            </a:r>
            <a:r>
              <a:rPr lang="tr-TR" sz="1350" dirty="0" err="1"/>
              <a:t>Universitesi</a:t>
            </a:r>
            <a:r>
              <a:rPr lang="tr-TR" sz="1350" dirty="0"/>
              <a:t> </a:t>
            </a:r>
            <a:r>
              <a:rPr lang="tr-TR" sz="1350" dirty="0" err="1"/>
              <a:t>Iktisadi</a:t>
            </a:r>
            <a:r>
              <a:rPr lang="tr-TR" sz="1350" dirty="0"/>
              <a:t> ve </a:t>
            </a:r>
            <a:r>
              <a:rPr lang="tr-TR" sz="1350" dirty="0" err="1"/>
              <a:t>Idari</a:t>
            </a:r>
            <a:r>
              <a:rPr lang="tr-TR" sz="1350" dirty="0"/>
              <a:t> Bilimler </a:t>
            </a:r>
            <a:r>
              <a:rPr lang="tr-TR" sz="1350" dirty="0" err="1"/>
              <a:t>Fakultesi</a:t>
            </a:r>
            <a:r>
              <a:rPr lang="tr-TR" sz="1350" dirty="0"/>
              <a:t> Dergisi; Ankara </a:t>
            </a:r>
            <a:r>
              <a:rPr lang="tr-TR" sz="1350" dirty="0" err="1"/>
              <a:t>Vol</a:t>
            </a:r>
            <a:r>
              <a:rPr lang="tr-TR" sz="1350" dirty="0"/>
              <a:t>. 8, </a:t>
            </a:r>
            <a:r>
              <a:rPr lang="tr-TR" sz="1350" dirty="0" err="1"/>
              <a:t>Iss</a:t>
            </a:r>
            <a:r>
              <a:rPr lang="tr-TR" sz="1350" dirty="0"/>
              <a:t>. 3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Doğan, U., 2017. Dokuz Eylül Üniversitesi, Endüstri Mühendisliği Ders Notları.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Okay, H. 2015. Pazar Araştırması. Web Sitesi: https://www.dunya.com/kose-yazisi/pazar-arastirmasi/25420. Erişim Tarihi: 30.01.2019.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350" dirty="0"/>
              <a:t>Torlak, Ö. Ve </a:t>
            </a:r>
            <a:r>
              <a:rPr lang="tr-TR" sz="1350" dirty="0" err="1"/>
              <a:t>Altunışık</a:t>
            </a:r>
            <a:r>
              <a:rPr lang="tr-TR" sz="1350" dirty="0"/>
              <a:t>. R. 2009. Pazarlama Stratejileri – Yönetsel Bir Yaklaşım. Beta Yayınları, İstanbul</a:t>
            </a:r>
          </a:p>
          <a:p>
            <a:pPr marL="214313" indent="-214313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/>
          </a:p>
        </p:txBody>
      </p:sp>
    </p:spTree>
    <p:extLst>
      <p:ext uri="{BB962C8B-B14F-4D97-AF65-F5344CB8AC3E}">
        <p14:creationId xmlns:p14="http://schemas.microsoft.com/office/powerpoint/2010/main" val="39316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12439</TotalTime>
  <Words>560</Words>
  <Application>Microsoft Office PowerPoint</Application>
  <PresentationFormat>Ekran Gösterisi (4:3)</PresentationFormat>
  <Paragraphs>131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Trebuchet MS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Taşınmaz</cp:lastModifiedBy>
  <cp:revision>810</cp:revision>
  <cp:lastPrinted>2016-10-24T07:53:35Z</cp:lastPrinted>
  <dcterms:created xsi:type="dcterms:W3CDTF">2016-09-18T09:35:24Z</dcterms:created>
  <dcterms:modified xsi:type="dcterms:W3CDTF">2020-02-25T08:40:42Z</dcterms:modified>
</cp:coreProperties>
</file>