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69" r:id="rId2"/>
    <p:sldId id="270" r:id="rId3"/>
    <p:sldId id="271" r:id="rId4"/>
    <p:sldId id="272" r:id="rId5"/>
    <p:sldId id="273" r:id="rId6"/>
    <p:sldId id="274" r:id="rId7"/>
    <p:sldId id="275" r:id="rId8"/>
    <p:sldId id="276" r:id="rId9"/>
    <p:sldId id="277" r:id="rId10"/>
  </p:sldIdLst>
  <p:sldSz cx="12192000" cy="6858000"/>
  <p:notesSz cx="6858000" cy="9144000"/>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59"/>
    <p:restoredTop sz="94991"/>
  </p:normalViewPr>
  <p:slideViewPr>
    <p:cSldViewPr snapToGrid="0" snapToObjects="1">
      <p:cViewPr varScale="1">
        <p:scale>
          <a:sx n="90" d="100"/>
          <a:sy n="90" d="100"/>
        </p:scale>
        <p:origin x="944"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x-non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1F9CC1-A90F-B74D-B425-0A7C26B6CA36}" type="datetimeFigureOut">
              <a:rPr lang="x-none" smtClean="0"/>
              <a:t>31.03.2021</a:t>
            </a:fld>
            <a:endParaRPr lang="x-non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x-non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x-non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A3DD4A-05DF-8A47-96BC-FC43D42C3E4F}" type="slidenum">
              <a:rPr lang="x-none" smtClean="0"/>
              <a:t>‹#›</a:t>
            </a:fld>
            <a:endParaRPr lang="x-none"/>
          </a:p>
        </p:txBody>
      </p:sp>
    </p:spTree>
    <p:extLst>
      <p:ext uri="{BB962C8B-B14F-4D97-AF65-F5344CB8AC3E}">
        <p14:creationId xmlns:p14="http://schemas.microsoft.com/office/powerpoint/2010/main" val="25061681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643DF-656D-7F4B-8F31-72065A0B52D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x-none"/>
          </a:p>
        </p:txBody>
      </p:sp>
      <p:sp>
        <p:nvSpPr>
          <p:cNvPr id="3" name="Subtitle 2">
            <a:extLst>
              <a:ext uri="{FF2B5EF4-FFF2-40B4-BE49-F238E27FC236}">
                <a16:creationId xmlns:a16="http://schemas.microsoft.com/office/drawing/2014/main" id="{5EEA64F6-72C0-FE4B-BD0C-E159862D60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x-none"/>
          </a:p>
        </p:txBody>
      </p:sp>
      <p:sp>
        <p:nvSpPr>
          <p:cNvPr id="4" name="Date Placeholder 3">
            <a:extLst>
              <a:ext uri="{FF2B5EF4-FFF2-40B4-BE49-F238E27FC236}">
                <a16:creationId xmlns:a16="http://schemas.microsoft.com/office/drawing/2014/main" id="{3BDAA3A3-5FD6-E940-8752-6D15D76C5596}"/>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5" name="Footer Placeholder 4">
            <a:extLst>
              <a:ext uri="{FF2B5EF4-FFF2-40B4-BE49-F238E27FC236}">
                <a16:creationId xmlns:a16="http://schemas.microsoft.com/office/drawing/2014/main" id="{9A1C1230-A37F-DD48-99EC-858728A1C728}"/>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F3C73D1C-F6F2-FE41-8CA4-BD0215E25714}"/>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34820783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72D2D-1F64-2E46-B28B-671365A97420}"/>
              </a:ext>
            </a:extLst>
          </p:cNvPr>
          <p:cNvSpPr>
            <a:spLocks noGrp="1"/>
          </p:cNvSpPr>
          <p:nvPr>
            <p:ph type="title"/>
          </p:nvPr>
        </p:nvSpPr>
        <p:spPr/>
        <p:txBody>
          <a:bodyPr/>
          <a:lstStyle/>
          <a:p>
            <a:r>
              <a:rPr lang="en-US"/>
              <a:t>Click to edit Master title style</a:t>
            </a:r>
            <a:endParaRPr lang="x-none"/>
          </a:p>
        </p:txBody>
      </p:sp>
      <p:sp>
        <p:nvSpPr>
          <p:cNvPr id="3" name="Vertical Text Placeholder 2">
            <a:extLst>
              <a:ext uri="{FF2B5EF4-FFF2-40B4-BE49-F238E27FC236}">
                <a16:creationId xmlns:a16="http://schemas.microsoft.com/office/drawing/2014/main" id="{B3E3D1CF-EA1E-A64A-8A31-FFECFCE9B1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C7BF04C5-2B96-9E42-B870-81C5FFC8C609}"/>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5" name="Footer Placeholder 4">
            <a:extLst>
              <a:ext uri="{FF2B5EF4-FFF2-40B4-BE49-F238E27FC236}">
                <a16:creationId xmlns:a16="http://schemas.microsoft.com/office/drawing/2014/main" id="{20A7F61C-6D4B-D446-9E42-C9E2949BC564}"/>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A7FAEC65-96B2-8542-A545-B53B473A3BB1}"/>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1902843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5FDF6CC-BAB6-8442-B8AE-7FF7DFB7FF1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x-none"/>
          </a:p>
        </p:txBody>
      </p:sp>
      <p:sp>
        <p:nvSpPr>
          <p:cNvPr id="3" name="Vertical Text Placeholder 2">
            <a:extLst>
              <a:ext uri="{FF2B5EF4-FFF2-40B4-BE49-F238E27FC236}">
                <a16:creationId xmlns:a16="http://schemas.microsoft.com/office/drawing/2014/main" id="{6577BE5E-0DB8-BD4B-96E6-6B69145F86F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E8085DE0-1444-274B-A1BB-2C3E6C202BC1}"/>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5" name="Footer Placeholder 4">
            <a:extLst>
              <a:ext uri="{FF2B5EF4-FFF2-40B4-BE49-F238E27FC236}">
                <a16:creationId xmlns:a16="http://schemas.microsoft.com/office/drawing/2014/main" id="{AF4749EE-0E2C-C44E-9023-48CC8C8B2C71}"/>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711C76DA-4662-BA4A-B638-B66727739776}"/>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264502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B3DAE-EE75-724E-80A9-F89F0760D3AA}"/>
              </a:ext>
            </a:extLst>
          </p:cNvPr>
          <p:cNvSpPr>
            <a:spLocks noGrp="1"/>
          </p:cNvSpPr>
          <p:nvPr>
            <p:ph type="title"/>
          </p:nvPr>
        </p:nvSpPr>
        <p:spPr/>
        <p:txBody>
          <a:bodyPr/>
          <a:lstStyle/>
          <a:p>
            <a:r>
              <a:rPr lang="en-US"/>
              <a:t>Click to edit Master title style</a:t>
            </a:r>
            <a:endParaRPr lang="x-none"/>
          </a:p>
        </p:txBody>
      </p:sp>
      <p:sp>
        <p:nvSpPr>
          <p:cNvPr id="3" name="Content Placeholder 2">
            <a:extLst>
              <a:ext uri="{FF2B5EF4-FFF2-40B4-BE49-F238E27FC236}">
                <a16:creationId xmlns:a16="http://schemas.microsoft.com/office/drawing/2014/main" id="{054FD593-D938-4247-AF1B-D31D6A9FAB3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8C202AB2-B07A-6F4A-A84D-D0EB8CE8C299}"/>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5" name="Footer Placeholder 4">
            <a:extLst>
              <a:ext uri="{FF2B5EF4-FFF2-40B4-BE49-F238E27FC236}">
                <a16:creationId xmlns:a16="http://schemas.microsoft.com/office/drawing/2014/main" id="{D01787BF-6F76-BB47-A507-9423D6C08D19}"/>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5FD25D5B-43E7-0546-A602-5D025545C005}"/>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462203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AE8529-4939-444C-AAA5-3211AA7F3E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x-none"/>
          </a:p>
        </p:txBody>
      </p:sp>
      <p:sp>
        <p:nvSpPr>
          <p:cNvPr id="3" name="Text Placeholder 2">
            <a:extLst>
              <a:ext uri="{FF2B5EF4-FFF2-40B4-BE49-F238E27FC236}">
                <a16:creationId xmlns:a16="http://schemas.microsoft.com/office/drawing/2014/main" id="{10A4F629-EB4E-4A43-851B-27D034828B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41D535-C5C9-3340-BB75-0BBE8A011CD2}"/>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5" name="Footer Placeholder 4">
            <a:extLst>
              <a:ext uri="{FF2B5EF4-FFF2-40B4-BE49-F238E27FC236}">
                <a16:creationId xmlns:a16="http://schemas.microsoft.com/office/drawing/2014/main" id="{C0A2D1BE-339A-B44E-8AA9-BACDEB16EDAD}"/>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F3CDF4E7-EDBB-CA44-A129-2723A021707F}"/>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850616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411E16-0ECE-4D4D-89D8-98244CFD4AA3}"/>
              </a:ext>
            </a:extLst>
          </p:cNvPr>
          <p:cNvSpPr>
            <a:spLocks noGrp="1"/>
          </p:cNvSpPr>
          <p:nvPr>
            <p:ph type="title"/>
          </p:nvPr>
        </p:nvSpPr>
        <p:spPr/>
        <p:txBody>
          <a:bodyPr/>
          <a:lstStyle/>
          <a:p>
            <a:r>
              <a:rPr lang="en-US"/>
              <a:t>Click to edit Master title style</a:t>
            </a:r>
            <a:endParaRPr lang="x-none"/>
          </a:p>
        </p:txBody>
      </p:sp>
      <p:sp>
        <p:nvSpPr>
          <p:cNvPr id="3" name="Content Placeholder 2">
            <a:extLst>
              <a:ext uri="{FF2B5EF4-FFF2-40B4-BE49-F238E27FC236}">
                <a16:creationId xmlns:a16="http://schemas.microsoft.com/office/drawing/2014/main" id="{F492D1BD-9B5B-4D49-80EF-03C6A166256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Content Placeholder 3">
            <a:extLst>
              <a:ext uri="{FF2B5EF4-FFF2-40B4-BE49-F238E27FC236}">
                <a16:creationId xmlns:a16="http://schemas.microsoft.com/office/drawing/2014/main" id="{33155E6A-A46B-7449-8FA0-75E654F7DD4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Date Placeholder 4">
            <a:extLst>
              <a:ext uri="{FF2B5EF4-FFF2-40B4-BE49-F238E27FC236}">
                <a16:creationId xmlns:a16="http://schemas.microsoft.com/office/drawing/2014/main" id="{A27D8612-A07D-F248-875B-48375598FE9B}"/>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6" name="Footer Placeholder 5">
            <a:extLst>
              <a:ext uri="{FF2B5EF4-FFF2-40B4-BE49-F238E27FC236}">
                <a16:creationId xmlns:a16="http://schemas.microsoft.com/office/drawing/2014/main" id="{54EDB9E0-4706-2945-B564-91CAA0EC2319}"/>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id="{18A20CE2-05B9-184E-B3F1-2B94E67654C8}"/>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3993570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F7DDB-34C3-1B43-9F8F-9ABCABFC74CF}"/>
              </a:ext>
            </a:extLst>
          </p:cNvPr>
          <p:cNvSpPr>
            <a:spLocks noGrp="1"/>
          </p:cNvSpPr>
          <p:nvPr>
            <p:ph type="title"/>
          </p:nvPr>
        </p:nvSpPr>
        <p:spPr>
          <a:xfrm>
            <a:off x="839788" y="365125"/>
            <a:ext cx="10515600" cy="1325563"/>
          </a:xfrm>
        </p:spPr>
        <p:txBody>
          <a:bodyPr/>
          <a:lstStyle/>
          <a:p>
            <a:r>
              <a:rPr lang="en-US"/>
              <a:t>Click to edit Master title style</a:t>
            </a:r>
            <a:endParaRPr lang="x-none"/>
          </a:p>
        </p:txBody>
      </p:sp>
      <p:sp>
        <p:nvSpPr>
          <p:cNvPr id="3" name="Text Placeholder 2">
            <a:extLst>
              <a:ext uri="{FF2B5EF4-FFF2-40B4-BE49-F238E27FC236}">
                <a16:creationId xmlns:a16="http://schemas.microsoft.com/office/drawing/2014/main" id="{54F0522D-6B55-024C-9D61-CCA2DF8162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8231567-B404-264C-BD59-C4EA496FC11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Text Placeholder 4">
            <a:extLst>
              <a:ext uri="{FF2B5EF4-FFF2-40B4-BE49-F238E27FC236}">
                <a16:creationId xmlns:a16="http://schemas.microsoft.com/office/drawing/2014/main" id="{2A1B0603-2C09-EC48-800A-EE947EDDB0D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C1466CC-82A6-7E40-8705-CEBD3DD093B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7" name="Date Placeholder 6">
            <a:extLst>
              <a:ext uri="{FF2B5EF4-FFF2-40B4-BE49-F238E27FC236}">
                <a16:creationId xmlns:a16="http://schemas.microsoft.com/office/drawing/2014/main" id="{C39A899B-0D1B-EC4D-8108-E4E6BA483CE6}"/>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8" name="Footer Placeholder 7">
            <a:extLst>
              <a:ext uri="{FF2B5EF4-FFF2-40B4-BE49-F238E27FC236}">
                <a16:creationId xmlns:a16="http://schemas.microsoft.com/office/drawing/2014/main" id="{CB42BCB5-D0D0-104D-9850-BC94289E3548}"/>
              </a:ext>
            </a:extLst>
          </p:cNvPr>
          <p:cNvSpPr>
            <a:spLocks noGrp="1"/>
          </p:cNvSpPr>
          <p:nvPr>
            <p:ph type="ftr" sz="quarter" idx="11"/>
          </p:nvPr>
        </p:nvSpPr>
        <p:spPr/>
        <p:txBody>
          <a:bodyPr/>
          <a:lstStyle/>
          <a:p>
            <a:endParaRPr lang="x-none"/>
          </a:p>
        </p:txBody>
      </p:sp>
      <p:sp>
        <p:nvSpPr>
          <p:cNvPr id="9" name="Slide Number Placeholder 8">
            <a:extLst>
              <a:ext uri="{FF2B5EF4-FFF2-40B4-BE49-F238E27FC236}">
                <a16:creationId xmlns:a16="http://schemas.microsoft.com/office/drawing/2014/main" id="{35B1438E-1992-3648-803E-1CADA1B42C31}"/>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2230410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D381D1-5388-7241-8DB0-A7C061D5C834}"/>
              </a:ext>
            </a:extLst>
          </p:cNvPr>
          <p:cNvSpPr>
            <a:spLocks noGrp="1"/>
          </p:cNvSpPr>
          <p:nvPr>
            <p:ph type="title"/>
          </p:nvPr>
        </p:nvSpPr>
        <p:spPr/>
        <p:txBody>
          <a:bodyPr/>
          <a:lstStyle/>
          <a:p>
            <a:r>
              <a:rPr lang="en-US"/>
              <a:t>Click to edit Master title style</a:t>
            </a:r>
            <a:endParaRPr lang="x-none"/>
          </a:p>
        </p:txBody>
      </p:sp>
      <p:sp>
        <p:nvSpPr>
          <p:cNvPr id="3" name="Date Placeholder 2">
            <a:extLst>
              <a:ext uri="{FF2B5EF4-FFF2-40B4-BE49-F238E27FC236}">
                <a16:creationId xmlns:a16="http://schemas.microsoft.com/office/drawing/2014/main" id="{5D7E9B2A-6832-C548-8A09-5B79B90F12FD}"/>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4" name="Footer Placeholder 3">
            <a:extLst>
              <a:ext uri="{FF2B5EF4-FFF2-40B4-BE49-F238E27FC236}">
                <a16:creationId xmlns:a16="http://schemas.microsoft.com/office/drawing/2014/main" id="{712BF8BF-29A3-FB40-AF58-3C29F2024A84}"/>
              </a:ext>
            </a:extLst>
          </p:cNvPr>
          <p:cNvSpPr>
            <a:spLocks noGrp="1"/>
          </p:cNvSpPr>
          <p:nvPr>
            <p:ph type="ftr" sz="quarter" idx="11"/>
          </p:nvPr>
        </p:nvSpPr>
        <p:spPr/>
        <p:txBody>
          <a:bodyPr/>
          <a:lstStyle/>
          <a:p>
            <a:endParaRPr lang="x-none"/>
          </a:p>
        </p:txBody>
      </p:sp>
      <p:sp>
        <p:nvSpPr>
          <p:cNvPr id="5" name="Slide Number Placeholder 4">
            <a:extLst>
              <a:ext uri="{FF2B5EF4-FFF2-40B4-BE49-F238E27FC236}">
                <a16:creationId xmlns:a16="http://schemas.microsoft.com/office/drawing/2014/main" id="{E7375E18-BBAE-5346-901D-6FDCD179FBBC}"/>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4268236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6ABBA99-EE13-F645-B74A-D827EC4B0593}"/>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3" name="Footer Placeholder 2">
            <a:extLst>
              <a:ext uri="{FF2B5EF4-FFF2-40B4-BE49-F238E27FC236}">
                <a16:creationId xmlns:a16="http://schemas.microsoft.com/office/drawing/2014/main" id="{EF159551-8718-2646-AA95-E352159AC0AC}"/>
              </a:ext>
            </a:extLst>
          </p:cNvPr>
          <p:cNvSpPr>
            <a:spLocks noGrp="1"/>
          </p:cNvSpPr>
          <p:nvPr>
            <p:ph type="ftr" sz="quarter" idx="11"/>
          </p:nvPr>
        </p:nvSpPr>
        <p:spPr/>
        <p:txBody>
          <a:bodyPr/>
          <a:lstStyle/>
          <a:p>
            <a:endParaRPr lang="x-none"/>
          </a:p>
        </p:txBody>
      </p:sp>
      <p:sp>
        <p:nvSpPr>
          <p:cNvPr id="4" name="Slide Number Placeholder 3">
            <a:extLst>
              <a:ext uri="{FF2B5EF4-FFF2-40B4-BE49-F238E27FC236}">
                <a16:creationId xmlns:a16="http://schemas.microsoft.com/office/drawing/2014/main" id="{A80117ED-746B-F743-AA76-C116DCCCCFE0}"/>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3386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E51BB-61DF-574C-8A27-BEC841FA8E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x-none"/>
          </a:p>
        </p:txBody>
      </p:sp>
      <p:sp>
        <p:nvSpPr>
          <p:cNvPr id="3" name="Content Placeholder 2">
            <a:extLst>
              <a:ext uri="{FF2B5EF4-FFF2-40B4-BE49-F238E27FC236}">
                <a16:creationId xmlns:a16="http://schemas.microsoft.com/office/drawing/2014/main" id="{B618B5DA-2B17-2140-AF72-246DA646DE2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Text Placeholder 3">
            <a:extLst>
              <a:ext uri="{FF2B5EF4-FFF2-40B4-BE49-F238E27FC236}">
                <a16:creationId xmlns:a16="http://schemas.microsoft.com/office/drawing/2014/main" id="{64F8D7D0-4574-6F48-8251-D0D619913B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DA9129-4F71-DB47-846E-A11B46CC6CB8}"/>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6" name="Footer Placeholder 5">
            <a:extLst>
              <a:ext uri="{FF2B5EF4-FFF2-40B4-BE49-F238E27FC236}">
                <a16:creationId xmlns:a16="http://schemas.microsoft.com/office/drawing/2014/main" id="{A747F8AE-917C-B346-A61E-C84F91488D03}"/>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id="{301A44F8-8E0A-D645-9099-0BF12A5DB65B}"/>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1859683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6D850-75A5-9C4C-BA36-CD0EBD4034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x-none"/>
          </a:p>
        </p:txBody>
      </p:sp>
      <p:sp>
        <p:nvSpPr>
          <p:cNvPr id="3" name="Picture Placeholder 2">
            <a:extLst>
              <a:ext uri="{FF2B5EF4-FFF2-40B4-BE49-F238E27FC236}">
                <a16:creationId xmlns:a16="http://schemas.microsoft.com/office/drawing/2014/main" id="{016A626E-CA35-FC4B-9114-54BAEE716A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x-none"/>
          </a:p>
        </p:txBody>
      </p:sp>
      <p:sp>
        <p:nvSpPr>
          <p:cNvPr id="4" name="Text Placeholder 3">
            <a:extLst>
              <a:ext uri="{FF2B5EF4-FFF2-40B4-BE49-F238E27FC236}">
                <a16:creationId xmlns:a16="http://schemas.microsoft.com/office/drawing/2014/main" id="{06226C48-D2D1-5044-B2D6-5D3990FF74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2E89DC-D4DD-904F-9D61-419004B57D12}"/>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6" name="Footer Placeholder 5">
            <a:extLst>
              <a:ext uri="{FF2B5EF4-FFF2-40B4-BE49-F238E27FC236}">
                <a16:creationId xmlns:a16="http://schemas.microsoft.com/office/drawing/2014/main" id="{50F01F96-55DB-174D-BAE4-699F403416B7}"/>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id="{85870A0D-84F2-8643-8D71-3F9A5B5F0A36}"/>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13647578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494245-B2ED-5B43-8C3E-CB3BF27EB35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x-none"/>
          </a:p>
        </p:txBody>
      </p:sp>
      <p:sp>
        <p:nvSpPr>
          <p:cNvPr id="3" name="Text Placeholder 2">
            <a:extLst>
              <a:ext uri="{FF2B5EF4-FFF2-40B4-BE49-F238E27FC236}">
                <a16:creationId xmlns:a16="http://schemas.microsoft.com/office/drawing/2014/main" id="{D6B6BD43-DDE9-BC4A-BC5F-239BE60E77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6DD14AB2-CDDD-F24E-B119-96BAC65C72D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B43474-E0F7-5B4B-9514-2FC78F879998}" type="datetimeFigureOut">
              <a:rPr lang="x-none" smtClean="0"/>
              <a:t>31.03.2021</a:t>
            </a:fld>
            <a:endParaRPr lang="x-none"/>
          </a:p>
        </p:txBody>
      </p:sp>
      <p:sp>
        <p:nvSpPr>
          <p:cNvPr id="5" name="Footer Placeholder 4">
            <a:extLst>
              <a:ext uri="{FF2B5EF4-FFF2-40B4-BE49-F238E27FC236}">
                <a16:creationId xmlns:a16="http://schemas.microsoft.com/office/drawing/2014/main" id="{C32DF72A-A2C3-AC42-A71E-14E65DEF26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x-none"/>
          </a:p>
        </p:txBody>
      </p:sp>
      <p:sp>
        <p:nvSpPr>
          <p:cNvPr id="6" name="Slide Number Placeholder 5">
            <a:extLst>
              <a:ext uri="{FF2B5EF4-FFF2-40B4-BE49-F238E27FC236}">
                <a16:creationId xmlns:a16="http://schemas.microsoft.com/office/drawing/2014/main" id="{788300D3-8A8F-4642-A391-9C5EFEDF54D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10E9F5-A908-DA41-AF05-26E72985E2CF}" type="slidenum">
              <a:rPr lang="x-none" smtClean="0"/>
              <a:t>‹#›</a:t>
            </a:fld>
            <a:endParaRPr lang="x-none"/>
          </a:p>
        </p:txBody>
      </p:sp>
    </p:spTree>
    <p:extLst>
      <p:ext uri="{BB962C8B-B14F-4D97-AF65-F5344CB8AC3E}">
        <p14:creationId xmlns:p14="http://schemas.microsoft.com/office/powerpoint/2010/main" val="20691383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gif"/></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6EAE429-9595-F54D-A821-188941D848A3}"/>
              </a:ext>
            </a:extLst>
          </p:cNvPr>
          <p:cNvSpPr txBox="1"/>
          <p:nvPr/>
        </p:nvSpPr>
        <p:spPr>
          <a:xfrm>
            <a:off x="599435" y="3217991"/>
            <a:ext cx="5667375" cy="1908902"/>
          </a:xfrm>
          <a:prstGeom prst="rect">
            <a:avLst/>
          </a:prstGeom>
        </p:spPr>
        <p:txBody>
          <a:bodyPr vert="horz" lIns="91440" tIns="45720" rIns="91440" bIns="45720" rtlCol="0" anchor="ctr">
            <a:normAutofit/>
          </a:bodyPr>
          <a:lstStyle/>
          <a:p>
            <a:pPr lvl="1">
              <a:lnSpc>
                <a:spcPct val="90000"/>
              </a:lnSpc>
              <a:spcBef>
                <a:spcPct val="0"/>
              </a:spcBef>
              <a:spcAft>
                <a:spcPts val="600"/>
              </a:spcAft>
            </a:pPr>
            <a:r>
              <a:rPr lang="en-US" sz="2800" b="1" kern="1200">
                <a:solidFill>
                  <a:schemeClr val="tx1"/>
                </a:solidFill>
                <a:latin typeface="+mj-lt"/>
                <a:ea typeface="+mj-ea"/>
                <a:cs typeface="+mj-cs"/>
              </a:rPr>
              <a:t>MSS201 – İŞLETME YÖNETİMİ</a:t>
            </a:r>
          </a:p>
          <a:p>
            <a:pPr lvl="1">
              <a:lnSpc>
                <a:spcPct val="90000"/>
              </a:lnSpc>
              <a:spcBef>
                <a:spcPct val="0"/>
              </a:spcBef>
              <a:spcAft>
                <a:spcPts val="600"/>
              </a:spcAft>
            </a:pPr>
            <a:r>
              <a:rPr lang="en-US" sz="2800" b="1" kern="1200">
                <a:solidFill>
                  <a:schemeClr val="tx1"/>
                </a:solidFill>
                <a:latin typeface="+mj-lt"/>
                <a:ea typeface="+mj-ea"/>
                <a:cs typeface="+mj-cs"/>
              </a:rPr>
              <a:t>MSS421 – İŞ YÖNETİMİ</a:t>
            </a:r>
          </a:p>
          <a:p>
            <a:pPr>
              <a:lnSpc>
                <a:spcPct val="90000"/>
              </a:lnSpc>
              <a:spcBef>
                <a:spcPct val="0"/>
              </a:spcBef>
              <a:spcAft>
                <a:spcPts val="600"/>
              </a:spcAft>
            </a:pPr>
            <a:endParaRPr lang="en-US" sz="2800" b="1" kern="1200">
              <a:solidFill>
                <a:schemeClr val="tx1"/>
              </a:solidFill>
              <a:latin typeface="+mj-lt"/>
              <a:ea typeface="+mj-ea"/>
              <a:cs typeface="+mj-cs"/>
            </a:endParaRPr>
          </a:p>
          <a:p>
            <a:pPr>
              <a:lnSpc>
                <a:spcPct val="90000"/>
              </a:lnSpc>
              <a:spcBef>
                <a:spcPct val="0"/>
              </a:spcBef>
              <a:spcAft>
                <a:spcPts val="600"/>
              </a:spcAft>
            </a:pPr>
            <a:r>
              <a:rPr lang="en-US" sz="2800" b="1" i="1" kern="1200" dirty="0">
                <a:solidFill>
                  <a:schemeClr val="tx1"/>
                </a:solidFill>
                <a:latin typeface="+mj-lt"/>
                <a:ea typeface="+mj-ea"/>
                <a:cs typeface="+mj-cs"/>
              </a:rPr>
              <a:t>(MADEN İŞLETMESİ’NE YÖNELİK)</a:t>
            </a:r>
            <a:endParaRPr lang="en-US" sz="2800" b="1" i="1" kern="1200">
              <a:solidFill>
                <a:schemeClr val="tx1"/>
              </a:solidFill>
              <a:latin typeface="+mj-lt"/>
              <a:ea typeface="+mj-ea"/>
              <a:cs typeface="+mj-cs"/>
            </a:endParaRPr>
          </a:p>
        </p:txBody>
      </p:sp>
      <p:sp>
        <p:nvSpPr>
          <p:cNvPr id="25" name="Freeform 7">
            <a:extLst>
              <a:ext uri="{FF2B5EF4-FFF2-40B4-BE49-F238E27FC236}">
                <a16:creationId xmlns:a16="http://schemas.microsoft.com/office/drawing/2014/main" id="{111A83C6-3159-48A2-95E0-D9A872D3EF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920618" cy="2896258"/>
          </a:xfrm>
          <a:custGeom>
            <a:avLst/>
            <a:gdLst>
              <a:gd name="connsiteX0" fmla="*/ 0 w 5920618"/>
              <a:gd name="connsiteY0" fmla="*/ 0 h 2896258"/>
              <a:gd name="connsiteX1" fmla="*/ 3191370 w 5920618"/>
              <a:gd name="connsiteY1" fmla="*/ 0 h 2896258"/>
              <a:gd name="connsiteX2" fmla="*/ 3346315 w 5920618"/>
              <a:gd name="connsiteY2" fmla="*/ 0 h 2896258"/>
              <a:gd name="connsiteX3" fmla="*/ 5920618 w 5920618"/>
              <a:gd name="connsiteY3" fmla="*/ 0 h 2896258"/>
              <a:gd name="connsiteX4" fmla="*/ 4583705 w 5920618"/>
              <a:gd name="connsiteY4" fmla="*/ 2896258 h 2896258"/>
              <a:gd name="connsiteX5" fmla="*/ 3346315 w 5920618"/>
              <a:gd name="connsiteY5" fmla="*/ 2896258 h 2896258"/>
              <a:gd name="connsiteX6" fmla="*/ 1854457 w 5920618"/>
              <a:gd name="connsiteY6" fmla="*/ 2896258 h 2896258"/>
              <a:gd name="connsiteX7" fmla="*/ 0 w 5920618"/>
              <a:gd name="connsiteY7" fmla="*/ 2896258 h 2896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20618" h="2896258">
                <a:moveTo>
                  <a:pt x="0" y="0"/>
                </a:moveTo>
                <a:lnTo>
                  <a:pt x="3191370" y="0"/>
                </a:lnTo>
                <a:lnTo>
                  <a:pt x="3346315" y="0"/>
                </a:lnTo>
                <a:lnTo>
                  <a:pt x="5920618" y="0"/>
                </a:lnTo>
                <a:lnTo>
                  <a:pt x="4583705" y="2896258"/>
                </a:lnTo>
                <a:lnTo>
                  <a:pt x="3346315" y="2896258"/>
                </a:lnTo>
                <a:lnTo>
                  <a:pt x="1854457" y="2896258"/>
                </a:lnTo>
                <a:lnTo>
                  <a:pt x="0" y="2896258"/>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98A90CD-1E76-9840-B981-6BCE17832843}"/>
              </a:ext>
            </a:extLst>
          </p:cNvPr>
          <p:cNvPicPr>
            <a:picLocks noChangeAspect="1"/>
          </p:cNvPicPr>
          <p:nvPr/>
        </p:nvPicPr>
        <p:blipFill>
          <a:blip r:embed="rId2"/>
          <a:stretch>
            <a:fillRect/>
          </a:stretch>
        </p:blipFill>
        <p:spPr>
          <a:xfrm>
            <a:off x="7085174" y="640080"/>
            <a:ext cx="4272228" cy="4188823"/>
          </a:xfrm>
          <a:prstGeom prst="rect">
            <a:avLst/>
          </a:prstGeom>
        </p:spPr>
      </p:pic>
      <p:sp>
        <p:nvSpPr>
          <p:cNvPr id="27" name="Freeform 5">
            <a:extLst>
              <a:ext uri="{FF2B5EF4-FFF2-40B4-BE49-F238E27FC236}">
                <a16:creationId xmlns:a16="http://schemas.microsoft.com/office/drawing/2014/main" id="{00372701-83B9-478A-9B29-7A50C8310B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48626"/>
            <a:ext cx="6738450" cy="1409374"/>
          </a:xfrm>
          <a:custGeom>
            <a:avLst/>
            <a:gdLst>
              <a:gd name="connsiteX0" fmla="*/ 0 w 6738450"/>
              <a:gd name="connsiteY0" fmla="*/ 0 h 1409374"/>
              <a:gd name="connsiteX1" fmla="*/ 6738450 w 6738450"/>
              <a:gd name="connsiteY1" fmla="*/ 0 h 1409374"/>
              <a:gd name="connsiteX2" fmla="*/ 6085725 w 6738450"/>
              <a:gd name="connsiteY2" fmla="*/ 1409374 h 1409374"/>
              <a:gd name="connsiteX3" fmla="*/ 1524000 w 6738450"/>
              <a:gd name="connsiteY3" fmla="*/ 1409374 h 1409374"/>
              <a:gd name="connsiteX4" fmla="*/ 1200418 w 6738450"/>
              <a:gd name="connsiteY4" fmla="*/ 1409374 h 1409374"/>
              <a:gd name="connsiteX5" fmla="*/ 0 w 6738450"/>
              <a:gd name="connsiteY5" fmla="*/ 1409374 h 1409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38450" h="1409374">
                <a:moveTo>
                  <a:pt x="0" y="0"/>
                </a:moveTo>
                <a:lnTo>
                  <a:pt x="6738450" y="0"/>
                </a:lnTo>
                <a:lnTo>
                  <a:pt x="6085725" y="1409374"/>
                </a:lnTo>
                <a:lnTo>
                  <a:pt x="1524000" y="1409374"/>
                </a:lnTo>
                <a:lnTo>
                  <a:pt x="1200418" y="1409374"/>
                </a:lnTo>
                <a:lnTo>
                  <a:pt x="0" y="1409374"/>
                </a:lnTo>
                <a:close/>
              </a:path>
            </a:pathLst>
          </a:custGeom>
          <a:solidFill>
            <a:srgbClr val="B2B2B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6">
            <a:extLst>
              <a:ext uri="{FF2B5EF4-FFF2-40B4-BE49-F238E27FC236}">
                <a16:creationId xmlns:a16="http://schemas.microsoft.com/office/drawing/2014/main" id="{9EDA5044-3268-4753-AEE8-20199924E2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66810" y="5448626"/>
            <a:ext cx="5925190" cy="1409374"/>
          </a:xfrm>
          <a:custGeom>
            <a:avLst/>
            <a:gdLst>
              <a:gd name="connsiteX0" fmla="*/ 652725 w 5925190"/>
              <a:gd name="connsiteY0" fmla="*/ 0 h 1409374"/>
              <a:gd name="connsiteX1" fmla="*/ 5925190 w 5925190"/>
              <a:gd name="connsiteY1" fmla="*/ 0 h 1409374"/>
              <a:gd name="connsiteX2" fmla="*/ 5925190 w 5925190"/>
              <a:gd name="connsiteY2" fmla="*/ 1409374 h 1409374"/>
              <a:gd name="connsiteX3" fmla="*/ 0 w 5925190"/>
              <a:gd name="connsiteY3" fmla="*/ 1409374 h 1409374"/>
            </a:gdLst>
            <a:ahLst/>
            <a:cxnLst>
              <a:cxn ang="0">
                <a:pos x="connsiteX0" y="connsiteY0"/>
              </a:cxn>
              <a:cxn ang="0">
                <a:pos x="connsiteX1" y="connsiteY1"/>
              </a:cxn>
              <a:cxn ang="0">
                <a:pos x="connsiteX2" y="connsiteY2"/>
              </a:cxn>
              <a:cxn ang="0">
                <a:pos x="connsiteX3" y="connsiteY3"/>
              </a:cxn>
            </a:cxnLst>
            <a:rect l="l" t="t" r="r" b="b"/>
            <a:pathLst>
              <a:path w="5925190" h="1409374">
                <a:moveTo>
                  <a:pt x="652725" y="0"/>
                </a:moveTo>
                <a:lnTo>
                  <a:pt x="5925190" y="0"/>
                </a:lnTo>
                <a:lnTo>
                  <a:pt x="5925190" y="1409374"/>
                </a:lnTo>
                <a:lnTo>
                  <a:pt x="0" y="140937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Box 5">
            <a:extLst>
              <a:ext uri="{FF2B5EF4-FFF2-40B4-BE49-F238E27FC236}">
                <a16:creationId xmlns:a16="http://schemas.microsoft.com/office/drawing/2014/main" id="{C5C23433-F7EE-954B-ADBB-04890966F499}"/>
              </a:ext>
            </a:extLst>
          </p:cNvPr>
          <p:cNvSpPr txBox="1"/>
          <p:nvPr/>
        </p:nvSpPr>
        <p:spPr>
          <a:xfrm>
            <a:off x="5700890" y="4719923"/>
            <a:ext cx="6389510" cy="584775"/>
          </a:xfrm>
          <a:prstGeom prst="rect">
            <a:avLst/>
          </a:prstGeom>
          <a:noFill/>
        </p:spPr>
        <p:txBody>
          <a:bodyPr wrap="square" rtlCol="0">
            <a:spAutoFit/>
          </a:bodyPr>
          <a:lstStyle/>
          <a:p>
            <a:pPr>
              <a:spcAft>
                <a:spcPts val="600"/>
              </a:spcAft>
            </a:pPr>
            <a:r>
              <a:rPr lang="tr-TR" sz="3200" dirty="0"/>
              <a:t>8</a:t>
            </a:r>
            <a:r>
              <a:rPr lang="x-none" sz="3200"/>
              <a:t> </a:t>
            </a:r>
            <a:r>
              <a:rPr lang="x-none" sz="3200" dirty="0"/>
              <a:t>– </a:t>
            </a:r>
            <a:r>
              <a:rPr lang="tr-TR" sz="3200" dirty="0"/>
              <a:t>DEĞERLENDİRME-REZERV HESABI</a:t>
            </a:r>
            <a:endParaRPr lang="x-none" sz="3200" dirty="0"/>
          </a:p>
        </p:txBody>
      </p:sp>
      <p:sp>
        <p:nvSpPr>
          <p:cNvPr id="8" name="TextBox 7">
            <a:extLst>
              <a:ext uri="{FF2B5EF4-FFF2-40B4-BE49-F238E27FC236}">
                <a16:creationId xmlns:a16="http://schemas.microsoft.com/office/drawing/2014/main" id="{270DE2EF-3EFE-1845-933D-13B4FC9CCA0B}"/>
              </a:ext>
            </a:extLst>
          </p:cNvPr>
          <p:cNvSpPr txBox="1"/>
          <p:nvPr/>
        </p:nvSpPr>
        <p:spPr>
          <a:xfrm>
            <a:off x="7045400" y="5688450"/>
            <a:ext cx="2494839" cy="400110"/>
          </a:xfrm>
          <a:prstGeom prst="rect">
            <a:avLst/>
          </a:prstGeom>
          <a:noFill/>
        </p:spPr>
        <p:txBody>
          <a:bodyPr wrap="square" rtlCol="0">
            <a:spAutoFit/>
          </a:bodyPr>
          <a:lstStyle/>
          <a:p>
            <a:pPr>
              <a:spcAft>
                <a:spcPts val="600"/>
              </a:spcAft>
            </a:pPr>
            <a:r>
              <a:rPr lang="x-none" sz="2000" dirty="0"/>
              <a:t>Doç. Dr. Sinan AKISKA</a:t>
            </a:r>
          </a:p>
        </p:txBody>
      </p:sp>
    </p:spTree>
    <p:extLst>
      <p:ext uri="{BB962C8B-B14F-4D97-AF65-F5344CB8AC3E}">
        <p14:creationId xmlns:p14="http://schemas.microsoft.com/office/powerpoint/2010/main" val="2495033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19536" y="855297"/>
            <a:ext cx="5472608" cy="954107"/>
          </a:xfrm>
          <a:prstGeom prst="rect">
            <a:avLst/>
          </a:prstGeom>
          <a:noFill/>
        </p:spPr>
        <p:txBody>
          <a:bodyPr wrap="square" rtlCol="0">
            <a:spAutoFit/>
          </a:bodyPr>
          <a:lstStyle/>
          <a:p>
            <a:r>
              <a:rPr lang="tr-TR" sz="1400" dirty="0"/>
              <a:t>Madencilik faaliyetlerine başlanmadan önce jeolojik ve jeofizik araştırmalara ilaveten kapsamlı sondaj çalışmaları yapılmaktadır. Bu çalışmaların amacı madenciliğin mühendislik ve üretim aşamalarında yapılan plan ve tasarmlar için cevherleşme hakkında bilgi toplamaktır. </a:t>
            </a:r>
          </a:p>
        </p:txBody>
      </p:sp>
      <p:sp>
        <p:nvSpPr>
          <p:cNvPr id="5" name="TextBox 4"/>
          <p:cNvSpPr txBox="1"/>
          <p:nvPr/>
        </p:nvSpPr>
        <p:spPr>
          <a:xfrm>
            <a:off x="1991544" y="2367464"/>
            <a:ext cx="4968552" cy="523220"/>
          </a:xfrm>
          <a:prstGeom prst="rect">
            <a:avLst/>
          </a:prstGeom>
          <a:noFill/>
        </p:spPr>
        <p:txBody>
          <a:bodyPr wrap="square" rtlCol="0">
            <a:spAutoFit/>
          </a:bodyPr>
          <a:lstStyle/>
          <a:p>
            <a:r>
              <a:rPr lang="tr-TR" sz="1400" dirty="0"/>
              <a:t>Elde edinilen bu bilgilerin ışığında cevher oluşumu “KAYNAK”, “REZERV” ve “TENÖR” gibi tanımlarla ifade edilmektedir. </a:t>
            </a:r>
          </a:p>
        </p:txBody>
      </p:sp>
      <p:sp>
        <p:nvSpPr>
          <p:cNvPr id="6" name="TextBox 5"/>
          <p:cNvSpPr txBox="1"/>
          <p:nvPr/>
        </p:nvSpPr>
        <p:spPr>
          <a:xfrm>
            <a:off x="1991544" y="3375577"/>
            <a:ext cx="5328592" cy="954107"/>
          </a:xfrm>
          <a:prstGeom prst="rect">
            <a:avLst/>
          </a:prstGeom>
          <a:noFill/>
        </p:spPr>
        <p:txBody>
          <a:bodyPr wrap="square" rtlCol="0">
            <a:spAutoFit/>
          </a:bodyPr>
          <a:lstStyle/>
          <a:p>
            <a:r>
              <a:rPr lang="tr-TR" sz="1400" dirty="0"/>
              <a:t>Madenciliğin bütün aşamalarında yatağın özellikleri hiçbir zaman değişikliğe uğramazken, yapılan bu tanımlamalar, bilgi, tecrübe, beklenti ve teknolojik gelişmelere göre zamanla değişime uğramaktadır. </a:t>
            </a:r>
          </a:p>
        </p:txBody>
      </p:sp>
      <p:sp>
        <p:nvSpPr>
          <p:cNvPr id="7" name="TextBox 6"/>
          <p:cNvSpPr txBox="1"/>
          <p:nvPr/>
        </p:nvSpPr>
        <p:spPr>
          <a:xfrm>
            <a:off x="1991544" y="4815736"/>
            <a:ext cx="5184576" cy="738664"/>
          </a:xfrm>
          <a:prstGeom prst="rect">
            <a:avLst/>
          </a:prstGeom>
          <a:noFill/>
        </p:spPr>
        <p:txBody>
          <a:bodyPr wrap="square" rtlCol="0">
            <a:spAutoFit/>
          </a:bodyPr>
          <a:lstStyle/>
          <a:p>
            <a:pPr marL="1258888" indent="-1258888"/>
            <a:r>
              <a:rPr lang="tr-TR" sz="1400" b="1" dirty="0">
                <a:solidFill>
                  <a:srgbClr val="FF0000"/>
                </a:solidFill>
              </a:rPr>
              <a:t>Cevher Kütlesi : </a:t>
            </a:r>
            <a:r>
              <a:rPr lang="tr-TR" sz="1400" dirty="0"/>
              <a:t>İçerisinden bir element veya bileşenin o günün koşullarında ekonomik olarak çıkartılabildiği mineral birikimidir. </a:t>
            </a:r>
          </a:p>
        </p:txBody>
      </p:sp>
      <p:sp>
        <p:nvSpPr>
          <p:cNvPr id="8" name="TextBox 7"/>
          <p:cNvSpPr txBox="1"/>
          <p:nvPr/>
        </p:nvSpPr>
        <p:spPr>
          <a:xfrm>
            <a:off x="1991545" y="5877272"/>
            <a:ext cx="5160193" cy="738664"/>
          </a:xfrm>
          <a:prstGeom prst="rect">
            <a:avLst/>
          </a:prstGeom>
          <a:noFill/>
        </p:spPr>
        <p:txBody>
          <a:bodyPr wrap="square" rtlCol="0">
            <a:spAutoFit/>
          </a:bodyPr>
          <a:lstStyle/>
          <a:p>
            <a:pPr marL="712788" indent="-712788"/>
            <a:r>
              <a:rPr lang="tr-TR" sz="1400" b="1" dirty="0">
                <a:solidFill>
                  <a:srgbClr val="FF0000"/>
                </a:solidFill>
              </a:rPr>
              <a:t>Kaynak : </a:t>
            </a:r>
            <a:r>
              <a:rPr lang="tr-TR" sz="1400" dirty="0"/>
              <a:t>Yerkabuğunda doğal halde bulunan, günün koşullarında veya gelecekte ekonomik yönden fayda sağlayacak katı, sıvı veya gaz birikimleridir. </a:t>
            </a:r>
          </a:p>
        </p:txBody>
      </p:sp>
      <p:sp>
        <p:nvSpPr>
          <p:cNvPr id="9" name="TextBox 8"/>
          <p:cNvSpPr txBox="1"/>
          <p:nvPr/>
        </p:nvSpPr>
        <p:spPr>
          <a:xfrm>
            <a:off x="3503712" y="116632"/>
            <a:ext cx="5184576" cy="523220"/>
          </a:xfrm>
          <a:prstGeom prst="rect">
            <a:avLst/>
          </a:prstGeom>
          <a:noFill/>
        </p:spPr>
        <p:txBody>
          <a:bodyPr wrap="square" rtlCol="0">
            <a:spAutoFit/>
          </a:bodyPr>
          <a:lstStyle/>
          <a:p>
            <a:pPr algn="ctr"/>
            <a:r>
              <a:rPr lang="tr-TR" sz="2800" b="1" i="1" u="sng" dirty="0">
                <a:effectLst>
                  <a:outerShdw blurRad="38100" dist="38100" dir="2700000" algn="tl">
                    <a:srgbClr val="000000">
                      <a:alpha val="43137"/>
                    </a:srgbClr>
                  </a:outerShdw>
                </a:effectLst>
              </a:rPr>
              <a:t>Genel Kavramlar</a:t>
            </a:r>
          </a:p>
        </p:txBody>
      </p:sp>
      <p:pic>
        <p:nvPicPr>
          <p:cNvPr id="10" name="Picture 8" descr="http://www.highgradereview.com/site/wp-content/uploads/2011/05/itabira-iron-ore-mines-vale.jpg"/>
          <p:cNvPicPr>
            <a:picLocks noChangeAspect="1" noChangeArrowheads="1"/>
          </p:cNvPicPr>
          <p:nvPr/>
        </p:nvPicPr>
        <p:blipFill>
          <a:blip r:embed="rId2" cstate="print"/>
          <a:srcRect/>
          <a:stretch>
            <a:fillRect/>
          </a:stretch>
        </p:blipFill>
        <p:spPr bwMode="auto">
          <a:xfrm>
            <a:off x="7680177" y="2564905"/>
            <a:ext cx="2575353" cy="2023493"/>
          </a:xfrm>
          <a:prstGeom prst="rect">
            <a:avLst/>
          </a:prstGeom>
          <a:noFill/>
          <a:ln>
            <a:solidFill>
              <a:srgbClr val="CC0066"/>
            </a:solidFill>
          </a:ln>
        </p:spPr>
      </p:pic>
      <p:pic>
        <p:nvPicPr>
          <p:cNvPr id="1026" name="Picture 2" descr="D:\tez\arazi_fotolari\balikesir-canakkale_28_08_2006-01_09_2006\ayvacik_sahasi_mta\IMG_0565.jpg"/>
          <p:cNvPicPr>
            <a:picLocks noChangeAspect="1" noChangeArrowheads="1"/>
          </p:cNvPicPr>
          <p:nvPr/>
        </p:nvPicPr>
        <p:blipFill>
          <a:blip r:embed="rId3" cstate="print"/>
          <a:srcRect/>
          <a:stretch>
            <a:fillRect/>
          </a:stretch>
        </p:blipFill>
        <p:spPr bwMode="auto">
          <a:xfrm>
            <a:off x="7680176" y="620688"/>
            <a:ext cx="2520280" cy="1890210"/>
          </a:xfrm>
          <a:prstGeom prst="rect">
            <a:avLst/>
          </a:prstGeom>
          <a:noFill/>
          <a:ln>
            <a:solidFill>
              <a:srgbClr val="CC0066"/>
            </a:solidFill>
          </a:ln>
        </p:spPr>
      </p:pic>
      <p:pic>
        <p:nvPicPr>
          <p:cNvPr id="1028" name="Picture 4" descr="http://www.st-augustines.worcs.sch.uk/intranet/departments/sci2007a/Chemistry/NEWchemstart/metals%20stuff/copper%20stuff/copper%20extr/ore%20body%20form.gif"/>
          <p:cNvPicPr>
            <a:picLocks noChangeAspect="1" noChangeArrowheads="1"/>
          </p:cNvPicPr>
          <p:nvPr/>
        </p:nvPicPr>
        <p:blipFill>
          <a:blip r:embed="rId4" cstate="print"/>
          <a:srcRect/>
          <a:stretch>
            <a:fillRect/>
          </a:stretch>
        </p:blipFill>
        <p:spPr bwMode="auto">
          <a:xfrm>
            <a:off x="7680176" y="4653136"/>
            <a:ext cx="2592288" cy="2165322"/>
          </a:xfrm>
          <a:prstGeom prst="rect">
            <a:avLst/>
          </a:prstGeom>
          <a:noFill/>
        </p:spPr>
      </p:pic>
    </p:spTree>
    <p:extLst>
      <p:ext uri="{BB962C8B-B14F-4D97-AF65-F5344CB8AC3E}">
        <p14:creationId xmlns:p14="http://schemas.microsoft.com/office/powerpoint/2010/main" val="13566848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75520" y="764704"/>
            <a:ext cx="7416824" cy="523220"/>
          </a:xfrm>
          <a:prstGeom prst="rect">
            <a:avLst/>
          </a:prstGeom>
          <a:noFill/>
        </p:spPr>
        <p:txBody>
          <a:bodyPr wrap="square" rtlCol="0">
            <a:spAutoFit/>
          </a:bodyPr>
          <a:lstStyle/>
          <a:p>
            <a:r>
              <a:rPr lang="tr-TR" sz="1400" b="1" dirty="0">
                <a:solidFill>
                  <a:srgbClr val="FF0000"/>
                </a:solidFill>
              </a:rPr>
              <a:t>Rezerv : </a:t>
            </a:r>
            <a:r>
              <a:rPr lang="tr-TR" sz="1400" dirty="0"/>
              <a:t>İçerisinden minerallerin, günün ekonomik koşullarında ve varolan teknolojiyle kârlı bir biçimde alınıdığı bilinen kayalardır. Maden yataklarındaki cevherin ton veya m</a:t>
            </a:r>
            <a:r>
              <a:rPr lang="tr-TR" sz="1400" baseline="30000" dirty="0"/>
              <a:t>3</a:t>
            </a:r>
            <a:r>
              <a:rPr lang="tr-TR" sz="1400" dirty="0"/>
              <a:t> olarak miktarıdır. </a:t>
            </a:r>
          </a:p>
        </p:txBody>
      </p:sp>
      <p:sp>
        <p:nvSpPr>
          <p:cNvPr id="6" name="TextBox 5"/>
          <p:cNvSpPr txBox="1"/>
          <p:nvPr/>
        </p:nvSpPr>
        <p:spPr>
          <a:xfrm>
            <a:off x="1775520" y="1844824"/>
            <a:ext cx="4608512" cy="523220"/>
          </a:xfrm>
          <a:prstGeom prst="rect">
            <a:avLst/>
          </a:prstGeom>
          <a:noFill/>
        </p:spPr>
        <p:txBody>
          <a:bodyPr wrap="square" rtlCol="0">
            <a:spAutoFit/>
          </a:bodyPr>
          <a:lstStyle/>
          <a:p>
            <a:r>
              <a:rPr lang="tr-TR" sz="1400" b="1" dirty="0">
                <a:solidFill>
                  <a:srgbClr val="FF0000"/>
                </a:solidFill>
              </a:rPr>
              <a:t>Görünür Rezerv : </a:t>
            </a:r>
            <a:r>
              <a:rPr lang="tr-TR" sz="1400" dirty="0"/>
              <a:t>Üç boyutu ile belirlenmiş (yüzey yayılımı, kalınlığı, rezervi, tenörü vs.) cevher kütleleri için kullanılır. </a:t>
            </a:r>
          </a:p>
        </p:txBody>
      </p:sp>
      <p:sp>
        <p:nvSpPr>
          <p:cNvPr id="7" name="TextBox 6"/>
          <p:cNvSpPr txBox="1"/>
          <p:nvPr/>
        </p:nvSpPr>
        <p:spPr>
          <a:xfrm>
            <a:off x="1775520" y="2977788"/>
            <a:ext cx="4608512" cy="523220"/>
          </a:xfrm>
          <a:prstGeom prst="rect">
            <a:avLst/>
          </a:prstGeom>
          <a:noFill/>
        </p:spPr>
        <p:txBody>
          <a:bodyPr wrap="square" rtlCol="0">
            <a:spAutoFit/>
          </a:bodyPr>
          <a:lstStyle/>
          <a:p>
            <a:r>
              <a:rPr lang="tr-TR" sz="1400" b="1" dirty="0">
                <a:solidFill>
                  <a:srgbClr val="FF0000"/>
                </a:solidFill>
              </a:rPr>
              <a:t>Muhtemel Rezerv : </a:t>
            </a:r>
            <a:r>
              <a:rPr lang="tr-TR" sz="1400" dirty="0"/>
              <a:t>İki boyutu ile belirlenmiş üçüncü boyutu tahmin edilen cevher kütleleri için kullanılır. </a:t>
            </a:r>
          </a:p>
        </p:txBody>
      </p:sp>
      <p:sp>
        <p:nvSpPr>
          <p:cNvPr id="8" name="TextBox 7"/>
          <p:cNvSpPr txBox="1"/>
          <p:nvPr/>
        </p:nvSpPr>
        <p:spPr>
          <a:xfrm>
            <a:off x="1775520" y="4057908"/>
            <a:ext cx="4608512" cy="523220"/>
          </a:xfrm>
          <a:prstGeom prst="rect">
            <a:avLst/>
          </a:prstGeom>
          <a:noFill/>
        </p:spPr>
        <p:txBody>
          <a:bodyPr wrap="square" rtlCol="0">
            <a:spAutoFit/>
          </a:bodyPr>
          <a:lstStyle/>
          <a:p>
            <a:r>
              <a:rPr lang="tr-TR" sz="1400" b="1" dirty="0">
                <a:solidFill>
                  <a:srgbClr val="FF0000"/>
                </a:solidFill>
              </a:rPr>
              <a:t>Mümkün Rezerv : </a:t>
            </a:r>
            <a:r>
              <a:rPr lang="tr-TR" sz="1400" dirty="0"/>
              <a:t>Boyutları belirlenmemiş, ancak varlığı ümit edilen cevher kütleleri için kullanılır. </a:t>
            </a:r>
          </a:p>
        </p:txBody>
      </p:sp>
      <p:sp>
        <p:nvSpPr>
          <p:cNvPr id="9" name="TextBox 8"/>
          <p:cNvSpPr txBox="1"/>
          <p:nvPr/>
        </p:nvSpPr>
        <p:spPr>
          <a:xfrm>
            <a:off x="1775520" y="5138028"/>
            <a:ext cx="4608512" cy="738664"/>
          </a:xfrm>
          <a:prstGeom prst="rect">
            <a:avLst/>
          </a:prstGeom>
          <a:noFill/>
        </p:spPr>
        <p:txBody>
          <a:bodyPr wrap="square" rtlCol="0">
            <a:spAutoFit/>
          </a:bodyPr>
          <a:lstStyle/>
          <a:p>
            <a:r>
              <a:rPr lang="tr-TR" sz="1400" b="1" dirty="0">
                <a:solidFill>
                  <a:srgbClr val="FF0000"/>
                </a:solidFill>
              </a:rPr>
              <a:t>Potansiyel Rezerv : </a:t>
            </a:r>
            <a:r>
              <a:rPr lang="tr-TR" sz="1400" dirty="0"/>
              <a:t>Varlığı belirlenmiş olmakla birlikte işletilmesi teknik ve ekonomik nedenlerden dolayı, günün koşulları altında olanaksız olan cevher kütleleri için kullanılır. </a:t>
            </a:r>
          </a:p>
        </p:txBody>
      </p:sp>
      <p:sp>
        <p:nvSpPr>
          <p:cNvPr id="10" name="TextBox 9"/>
          <p:cNvSpPr txBox="1"/>
          <p:nvPr/>
        </p:nvSpPr>
        <p:spPr>
          <a:xfrm>
            <a:off x="3503712" y="116632"/>
            <a:ext cx="5184576" cy="523220"/>
          </a:xfrm>
          <a:prstGeom prst="rect">
            <a:avLst/>
          </a:prstGeom>
          <a:noFill/>
        </p:spPr>
        <p:txBody>
          <a:bodyPr wrap="square" rtlCol="0">
            <a:spAutoFit/>
          </a:bodyPr>
          <a:lstStyle/>
          <a:p>
            <a:pPr algn="ctr"/>
            <a:r>
              <a:rPr lang="tr-TR" sz="2800" b="1" i="1" u="sng" dirty="0">
                <a:effectLst>
                  <a:outerShdw blurRad="38100" dist="38100" dir="2700000" algn="tl">
                    <a:srgbClr val="000000">
                      <a:alpha val="43137"/>
                    </a:srgbClr>
                  </a:outerShdw>
                </a:effectLst>
              </a:rPr>
              <a:t>Rezerv</a:t>
            </a:r>
          </a:p>
        </p:txBody>
      </p:sp>
      <p:pic>
        <p:nvPicPr>
          <p:cNvPr id="9219" name="Picture 3" descr="C:\Users\Sinan\Desktop\arazi\143CANON\IMG_4315.JPG"/>
          <p:cNvPicPr>
            <a:picLocks noChangeAspect="1" noChangeArrowheads="1"/>
          </p:cNvPicPr>
          <p:nvPr/>
        </p:nvPicPr>
        <p:blipFill>
          <a:blip r:embed="rId2" cstate="print"/>
          <a:srcRect/>
          <a:stretch>
            <a:fillRect/>
          </a:stretch>
        </p:blipFill>
        <p:spPr bwMode="auto">
          <a:xfrm>
            <a:off x="6672065" y="1412776"/>
            <a:ext cx="3384250" cy="2538420"/>
          </a:xfrm>
          <a:prstGeom prst="rect">
            <a:avLst/>
          </a:prstGeom>
          <a:noFill/>
          <a:ln>
            <a:solidFill>
              <a:srgbClr val="CC0066"/>
            </a:solidFill>
          </a:ln>
        </p:spPr>
      </p:pic>
      <p:pic>
        <p:nvPicPr>
          <p:cNvPr id="12" name="Picture 2"/>
          <p:cNvPicPr>
            <a:picLocks noChangeAspect="1" noChangeArrowheads="1"/>
          </p:cNvPicPr>
          <p:nvPr/>
        </p:nvPicPr>
        <p:blipFill>
          <a:blip r:embed="rId3" cstate="print"/>
          <a:srcRect l="11111" t="9524" r="12698" b="14286"/>
          <a:stretch>
            <a:fillRect/>
          </a:stretch>
        </p:blipFill>
        <p:spPr bwMode="auto">
          <a:xfrm>
            <a:off x="6672064" y="4221088"/>
            <a:ext cx="3384376" cy="2520280"/>
          </a:xfrm>
          <a:prstGeom prst="rect">
            <a:avLst/>
          </a:prstGeom>
          <a:noFill/>
          <a:ln w="9525">
            <a:solidFill>
              <a:srgbClr val="CC0066"/>
            </a:solidFill>
            <a:miter lim="800000"/>
            <a:headEnd/>
            <a:tailEnd/>
          </a:ln>
        </p:spPr>
      </p:pic>
    </p:spTree>
    <p:extLst>
      <p:ext uri="{BB962C8B-B14F-4D97-AF65-F5344CB8AC3E}">
        <p14:creationId xmlns:p14="http://schemas.microsoft.com/office/powerpoint/2010/main" val="8056308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91544" y="764704"/>
            <a:ext cx="8496944" cy="738664"/>
          </a:xfrm>
          <a:prstGeom prst="rect">
            <a:avLst/>
          </a:prstGeom>
          <a:noFill/>
        </p:spPr>
        <p:txBody>
          <a:bodyPr wrap="square" rtlCol="0">
            <a:spAutoFit/>
          </a:bodyPr>
          <a:lstStyle/>
          <a:p>
            <a:r>
              <a:rPr lang="tr-TR" sz="1400" b="1" dirty="0">
                <a:solidFill>
                  <a:srgbClr val="FF0000"/>
                </a:solidFill>
              </a:rPr>
              <a:t>Tenör : </a:t>
            </a:r>
            <a:r>
              <a:rPr lang="tr-TR" sz="1400" dirty="0"/>
              <a:t>Bir maden yatağındaki bir element veya bileşenin miktarının, toplam cevher yatağının miktarına oranı olarak tanımlanabilir. Diğer bir ifadeyle bir cevher kütlesi içindeki metal konsantrasyonuna o kütlenin tenörü denir. Genellikle %, ppm (gr/t) veya ppb olarak ifade edilir.  </a:t>
            </a:r>
          </a:p>
        </p:txBody>
      </p:sp>
      <p:sp>
        <p:nvSpPr>
          <p:cNvPr id="3" name="TextBox 2"/>
          <p:cNvSpPr txBox="1"/>
          <p:nvPr/>
        </p:nvSpPr>
        <p:spPr>
          <a:xfrm>
            <a:off x="1991544" y="1988840"/>
            <a:ext cx="4824536" cy="738664"/>
          </a:xfrm>
          <a:prstGeom prst="rect">
            <a:avLst/>
          </a:prstGeom>
          <a:noFill/>
        </p:spPr>
        <p:txBody>
          <a:bodyPr wrap="square" rtlCol="0">
            <a:spAutoFit/>
          </a:bodyPr>
          <a:lstStyle/>
          <a:p>
            <a:r>
              <a:rPr lang="tr-TR" sz="1400" b="1" dirty="0">
                <a:solidFill>
                  <a:srgbClr val="FF0000"/>
                </a:solidFill>
              </a:rPr>
              <a:t>Teknolojik Limit Tenör : </a:t>
            </a:r>
            <a:r>
              <a:rPr lang="tr-TR" sz="1400" dirty="0"/>
              <a:t>Bir elementin dünyada işletilebilen en düşük tenörüne teknolojik limit tenör adı verilir. Örneğin; porfiri Cu yatakları için bu oran %0.27’dir. </a:t>
            </a:r>
          </a:p>
        </p:txBody>
      </p:sp>
      <p:sp>
        <p:nvSpPr>
          <p:cNvPr id="4" name="TextBox 3"/>
          <p:cNvSpPr txBox="1"/>
          <p:nvPr/>
        </p:nvSpPr>
        <p:spPr>
          <a:xfrm>
            <a:off x="1991544" y="3212977"/>
            <a:ext cx="4824536" cy="1169551"/>
          </a:xfrm>
          <a:prstGeom prst="rect">
            <a:avLst/>
          </a:prstGeom>
          <a:noFill/>
        </p:spPr>
        <p:txBody>
          <a:bodyPr wrap="square" rtlCol="0">
            <a:spAutoFit/>
          </a:bodyPr>
          <a:lstStyle/>
          <a:p>
            <a:r>
              <a:rPr lang="tr-TR" sz="1400" b="1" dirty="0">
                <a:solidFill>
                  <a:srgbClr val="FF0000"/>
                </a:solidFill>
              </a:rPr>
              <a:t>Jeolojik Limit Tenör : </a:t>
            </a:r>
            <a:r>
              <a:rPr lang="tr-TR" sz="1400" dirty="0"/>
              <a:t>Yerkabuğunda doğal olarak bir cevherleşmeden söz edebilmek için gerekli olan en düşük tenördür. Örneğin; serpantinitler içinde ortalama %2 Cr</a:t>
            </a:r>
            <a:r>
              <a:rPr lang="tr-TR" sz="1400" baseline="-25000" dirty="0"/>
              <a:t>2</a:t>
            </a:r>
            <a:r>
              <a:rPr lang="tr-TR" sz="1400" dirty="0"/>
              <a:t>O</a:t>
            </a:r>
            <a:r>
              <a:rPr lang="tr-TR" sz="1400" baseline="-25000" dirty="0"/>
              <a:t>3</a:t>
            </a:r>
            <a:r>
              <a:rPr lang="tr-TR" sz="1400" dirty="0"/>
              <a:t> olduğuna göre bir krom cevherleşmesi için bu tenörün üstü jeolojik limit tenör olarak kabul edilir. </a:t>
            </a:r>
          </a:p>
        </p:txBody>
      </p:sp>
      <p:sp>
        <p:nvSpPr>
          <p:cNvPr id="6" name="TextBox 5"/>
          <p:cNvSpPr txBox="1"/>
          <p:nvPr/>
        </p:nvSpPr>
        <p:spPr>
          <a:xfrm>
            <a:off x="1991544" y="4869161"/>
            <a:ext cx="4824536" cy="1384995"/>
          </a:xfrm>
          <a:prstGeom prst="rect">
            <a:avLst/>
          </a:prstGeom>
          <a:noFill/>
        </p:spPr>
        <p:txBody>
          <a:bodyPr wrap="square" rtlCol="0">
            <a:spAutoFit/>
          </a:bodyPr>
          <a:lstStyle/>
          <a:p>
            <a:r>
              <a:rPr lang="tr-TR" sz="1400" b="1" dirty="0">
                <a:solidFill>
                  <a:srgbClr val="FF0000"/>
                </a:solidFill>
              </a:rPr>
              <a:t>Ekonomik Limit Tenör : </a:t>
            </a:r>
            <a:r>
              <a:rPr lang="tr-TR" sz="1400" dirty="0"/>
              <a:t>Herhangi bir cevher yatağının ekonomik olarak işletilebilecek en düşük tenörüdür. Ekonomik limit tenör her yatağın özelliğine, o günkü ülke ve dünya koşullarına göre değişir. Benzer iki maden yatağında ekonomik limit tenör değerleri ülkeler arası farklılıklar gösterdiği gibi, bir ülkenin değişik bölgeleri için de farklı olabilir. </a:t>
            </a:r>
          </a:p>
        </p:txBody>
      </p:sp>
      <p:sp>
        <p:nvSpPr>
          <p:cNvPr id="7" name="TextBox 6"/>
          <p:cNvSpPr txBox="1"/>
          <p:nvPr/>
        </p:nvSpPr>
        <p:spPr>
          <a:xfrm>
            <a:off x="3503712" y="116632"/>
            <a:ext cx="5184576" cy="523220"/>
          </a:xfrm>
          <a:prstGeom prst="rect">
            <a:avLst/>
          </a:prstGeom>
          <a:noFill/>
        </p:spPr>
        <p:txBody>
          <a:bodyPr wrap="square" rtlCol="0">
            <a:spAutoFit/>
          </a:bodyPr>
          <a:lstStyle/>
          <a:p>
            <a:pPr algn="ctr"/>
            <a:r>
              <a:rPr lang="tr-TR" sz="2800" b="1" i="1" u="sng" dirty="0">
                <a:effectLst>
                  <a:outerShdw blurRad="38100" dist="38100" dir="2700000" algn="tl">
                    <a:srgbClr val="000000">
                      <a:alpha val="43137"/>
                    </a:srgbClr>
                  </a:outerShdw>
                </a:effectLst>
              </a:rPr>
              <a:t>Tenör</a:t>
            </a:r>
          </a:p>
        </p:txBody>
      </p:sp>
      <p:pic>
        <p:nvPicPr>
          <p:cNvPr id="8" name="Picture 2" descr="D:\tez\arazi_fotolari\kalkim_24_07_2007-02_08_2007\diger\IMG_1981.JPG"/>
          <p:cNvPicPr>
            <a:picLocks noChangeAspect="1" noChangeArrowheads="1"/>
          </p:cNvPicPr>
          <p:nvPr/>
        </p:nvPicPr>
        <p:blipFill>
          <a:blip r:embed="rId2" cstate="print"/>
          <a:srcRect/>
          <a:stretch>
            <a:fillRect/>
          </a:stretch>
        </p:blipFill>
        <p:spPr bwMode="auto">
          <a:xfrm>
            <a:off x="6888088" y="4077072"/>
            <a:ext cx="3312368" cy="2484184"/>
          </a:xfrm>
          <a:prstGeom prst="rect">
            <a:avLst/>
          </a:prstGeom>
          <a:noFill/>
          <a:ln>
            <a:solidFill>
              <a:srgbClr val="CC0066"/>
            </a:solidFill>
          </a:ln>
        </p:spPr>
      </p:pic>
      <p:pic>
        <p:nvPicPr>
          <p:cNvPr id="10" name="Picture 4" descr="D:\tez\arazi_fotolari\kalkim-cataltepe_24_05_2007-27_05_2007\IMG_0144.JPG"/>
          <p:cNvPicPr>
            <a:picLocks noChangeAspect="1" noChangeArrowheads="1"/>
          </p:cNvPicPr>
          <p:nvPr/>
        </p:nvPicPr>
        <p:blipFill>
          <a:blip r:embed="rId3" cstate="print"/>
          <a:srcRect/>
          <a:stretch>
            <a:fillRect/>
          </a:stretch>
        </p:blipFill>
        <p:spPr bwMode="auto">
          <a:xfrm>
            <a:off x="6888090" y="1412777"/>
            <a:ext cx="3312367" cy="2538187"/>
          </a:xfrm>
          <a:prstGeom prst="rect">
            <a:avLst/>
          </a:prstGeom>
          <a:noFill/>
          <a:ln>
            <a:solidFill>
              <a:srgbClr val="CC0066"/>
            </a:solidFill>
          </a:ln>
        </p:spPr>
      </p:pic>
    </p:spTree>
    <p:extLst>
      <p:ext uri="{BB962C8B-B14F-4D97-AF65-F5344CB8AC3E}">
        <p14:creationId xmlns:p14="http://schemas.microsoft.com/office/powerpoint/2010/main" val="11041422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23592" y="692696"/>
            <a:ext cx="7416824" cy="738664"/>
          </a:xfrm>
          <a:prstGeom prst="rect">
            <a:avLst/>
          </a:prstGeom>
          <a:noFill/>
        </p:spPr>
        <p:txBody>
          <a:bodyPr wrap="square" rtlCol="0">
            <a:spAutoFit/>
          </a:bodyPr>
          <a:lstStyle/>
          <a:p>
            <a:r>
              <a:rPr lang="tr-TR" sz="1400" dirty="0"/>
              <a:t>Bir cevher kütlesinin ekonomik değerlendirmesi ve üretim planlaması için ortalama tenör ve rezerv miktarı hesaplanır. Öncelikle hesaplamalarda kullanılacak jeolojik ve sondaj verileri toplanır. Daha sonra bu bilgiler yorumlanarak </a:t>
            </a:r>
            <a:r>
              <a:rPr lang="tr-TR" sz="1400" b="1" dirty="0">
                <a:solidFill>
                  <a:srgbClr val="FF0000"/>
                </a:solidFill>
              </a:rPr>
              <a:t>değişik yöntemlerle </a:t>
            </a:r>
            <a:r>
              <a:rPr lang="tr-TR" sz="1400" dirty="0"/>
              <a:t>maden yatağı modellenir.  </a:t>
            </a:r>
          </a:p>
        </p:txBody>
      </p:sp>
      <p:pic>
        <p:nvPicPr>
          <p:cNvPr id="16387" name="Picture 3"/>
          <p:cNvPicPr>
            <a:picLocks noChangeAspect="1" noChangeArrowheads="1"/>
          </p:cNvPicPr>
          <p:nvPr/>
        </p:nvPicPr>
        <p:blipFill>
          <a:blip r:embed="rId2" cstate="print"/>
          <a:srcRect/>
          <a:stretch>
            <a:fillRect/>
          </a:stretch>
        </p:blipFill>
        <p:spPr bwMode="auto">
          <a:xfrm>
            <a:off x="3684240" y="2060849"/>
            <a:ext cx="5148064" cy="4565375"/>
          </a:xfrm>
          <a:prstGeom prst="rect">
            <a:avLst/>
          </a:prstGeom>
          <a:noFill/>
          <a:ln w="9525">
            <a:noFill/>
            <a:miter lim="800000"/>
            <a:headEnd/>
            <a:tailEnd/>
          </a:ln>
        </p:spPr>
      </p:pic>
      <p:sp>
        <p:nvSpPr>
          <p:cNvPr id="5" name="TextBox 4"/>
          <p:cNvSpPr txBox="1"/>
          <p:nvPr/>
        </p:nvSpPr>
        <p:spPr>
          <a:xfrm>
            <a:off x="3503712" y="116632"/>
            <a:ext cx="5184576" cy="523220"/>
          </a:xfrm>
          <a:prstGeom prst="rect">
            <a:avLst/>
          </a:prstGeom>
          <a:noFill/>
        </p:spPr>
        <p:txBody>
          <a:bodyPr wrap="square" rtlCol="0">
            <a:spAutoFit/>
          </a:bodyPr>
          <a:lstStyle/>
          <a:p>
            <a:pPr algn="ctr"/>
            <a:r>
              <a:rPr lang="tr-TR" sz="2800" b="1" i="1" u="sng" dirty="0">
                <a:effectLst>
                  <a:outerShdw blurRad="38100" dist="38100" dir="2700000" algn="tl">
                    <a:srgbClr val="000000">
                      <a:alpha val="43137"/>
                    </a:srgbClr>
                  </a:outerShdw>
                </a:effectLst>
              </a:rPr>
              <a:t>REZERV ve TENÖR HESABI</a:t>
            </a:r>
          </a:p>
        </p:txBody>
      </p:sp>
    </p:spTree>
    <p:extLst>
      <p:ext uri="{BB962C8B-B14F-4D97-AF65-F5344CB8AC3E}">
        <p14:creationId xmlns:p14="http://schemas.microsoft.com/office/powerpoint/2010/main" val="376377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03712" y="116632"/>
            <a:ext cx="5184576" cy="523220"/>
          </a:xfrm>
          <a:prstGeom prst="rect">
            <a:avLst/>
          </a:prstGeom>
          <a:noFill/>
        </p:spPr>
        <p:txBody>
          <a:bodyPr wrap="square" rtlCol="0">
            <a:spAutoFit/>
          </a:bodyPr>
          <a:lstStyle/>
          <a:p>
            <a:pPr algn="ctr"/>
            <a:r>
              <a:rPr lang="tr-TR" sz="2800" b="1" i="1" u="sng" dirty="0">
                <a:effectLst>
                  <a:outerShdw blurRad="38100" dist="38100" dir="2700000" algn="tl">
                    <a:srgbClr val="000000">
                      <a:alpha val="43137"/>
                    </a:srgbClr>
                  </a:outerShdw>
                </a:effectLst>
              </a:rPr>
              <a:t>REZERV ve TENÖR HESABI</a:t>
            </a:r>
          </a:p>
        </p:txBody>
      </p:sp>
      <p:cxnSp>
        <p:nvCxnSpPr>
          <p:cNvPr id="6" name="Straight Arrow Connector 5"/>
          <p:cNvCxnSpPr>
            <a:stCxn id="2" idx="2"/>
            <a:endCxn id="14" idx="0"/>
          </p:cNvCxnSpPr>
          <p:nvPr/>
        </p:nvCxnSpPr>
        <p:spPr>
          <a:xfrm flipH="1">
            <a:off x="3431704" y="639852"/>
            <a:ext cx="2664296" cy="412884"/>
          </a:xfrm>
          <a:prstGeom prst="straightConnector1">
            <a:avLst/>
          </a:prstGeom>
          <a:ln w="38100">
            <a:tailEnd type="arrow"/>
          </a:ln>
        </p:spPr>
        <p:style>
          <a:lnRef idx="1">
            <a:schemeClr val="dk1"/>
          </a:lnRef>
          <a:fillRef idx="0">
            <a:schemeClr val="dk1"/>
          </a:fillRef>
          <a:effectRef idx="0">
            <a:schemeClr val="dk1"/>
          </a:effectRef>
          <a:fontRef idx="minor">
            <a:schemeClr val="tx1"/>
          </a:fontRef>
        </p:style>
      </p:cxnSp>
      <p:cxnSp>
        <p:nvCxnSpPr>
          <p:cNvPr id="8" name="Straight Arrow Connector 7"/>
          <p:cNvCxnSpPr>
            <a:stCxn id="2" idx="2"/>
            <a:endCxn id="15" idx="0"/>
          </p:cNvCxnSpPr>
          <p:nvPr/>
        </p:nvCxnSpPr>
        <p:spPr>
          <a:xfrm>
            <a:off x="6096000" y="639852"/>
            <a:ext cx="2592288" cy="412884"/>
          </a:xfrm>
          <a:prstGeom prst="straightConnector1">
            <a:avLst/>
          </a:prstGeom>
          <a:ln w="38100">
            <a:tailEnd type="arrow"/>
          </a:ln>
        </p:spPr>
        <p:style>
          <a:lnRef idx="1">
            <a:schemeClr val="dk1"/>
          </a:lnRef>
          <a:fillRef idx="0">
            <a:schemeClr val="dk1"/>
          </a:fillRef>
          <a:effectRef idx="0">
            <a:schemeClr val="dk1"/>
          </a:effectRef>
          <a:fontRef idx="minor">
            <a:schemeClr val="tx1"/>
          </a:fontRef>
        </p:style>
      </p:cxnSp>
      <p:sp>
        <p:nvSpPr>
          <p:cNvPr id="14" name="TextBox 13"/>
          <p:cNvSpPr txBox="1"/>
          <p:nvPr/>
        </p:nvSpPr>
        <p:spPr>
          <a:xfrm>
            <a:off x="1847528" y="1052736"/>
            <a:ext cx="3168352" cy="369332"/>
          </a:xfrm>
          <a:prstGeom prst="rect">
            <a:avLst/>
          </a:prstGeom>
          <a:noFill/>
        </p:spPr>
        <p:txBody>
          <a:bodyPr wrap="square" rtlCol="0">
            <a:spAutoFit/>
          </a:bodyPr>
          <a:lstStyle/>
          <a:p>
            <a:r>
              <a:rPr lang="tr-TR" dirty="0"/>
              <a:t>Klasik (Geometrik) Yöntemler</a:t>
            </a:r>
          </a:p>
        </p:txBody>
      </p:sp>
      <p:sp>
        <p:nvSpPr>
          <p:cNvPr id="15" name="TextBox 14"/>
          <p:cNvSpPr txBox="1"/>
          <p:nvPr/>
        </p:nvSpPr>
        <p:spPr>
          <a:xfrm>
            <a:off x="7104112" y="1052736"/>
            <a:ext cx="3168352" cy="369332"/>
          </a:xfrm>
          <a:prstGeom prst="rect">
            <a:avLst/>
          </a:prstGeom>
          <a:noFill/>
        </p:spPr>
        <p:txBody>
          <a:bodyPr wrap="square" rtlCol="0">
            <a:spAutoFit/>
          </a:bodyPr>
          <a:lstStyle/>
          <a:p>
            <a:r>
              <a:rPr lang="tr-TR" dirty="0"/>
              <a:t>Bilgisayar Destekli Yöntemler</a:t>
            </a:r>
          </a:p>
        </p:txBody>
      </p:sp>
      <p:sp>
        <p:nvSpPr>
          <p:cNvPr id="16" name="TextBox 15"/>
          <p:cNvSpPr txBox="1"/>
          <p:nvPr/>
        </p:nvSpPr>
        <p:spPr>
          <a:xfrm>
            <a:off x="1847528" y="1484785"/>
            <a:ext cx="3240360" cy="461665"/>
          </a:xfrm>
          <a:prstGeom prst="rect">
            <a:avLst/>
          </a:prstGeom>
          <a:noFill/>
        </p:spPr>
        <p:txBody>
          <a:bodyPr wrap="square" rtlCol="0">
            <a:spAutoFit/>
          </a:bodyPr>
          <a:lstStyle/>
          <a:p>
            <a:r>
              <a:rPr lang="tr-TR" sz="1200" dirty="0"/>
              <a:t>Plan ve kesit üzerinde elle çizilen geomterik şekiller yardımıyla hesaplama yapılmaktadır. </a:t>
            </a:r>
          </a:p>
        </p:txBody>
      </p:sp>
      <p:sp>
        <p:nvSpPr>
          <p:cNvPr id="17" name="TextBox 16"/>
          <p:cNvSpPr txBox="1"/>
          <p:nvPr/>
        </p:nvSpPr>
        <p:spPr>
          <a:xfrm>
            <a:off x="7032104" y="1484785"/>
            <a:ext cx="3491880" cy="461665"/>
          </a:xfrm>
          <a:prstGeom prst="rect">
            <a:avLst/>
          </a:prstGeom>
          <a:noFill/>
        </p:spPr>
        <p:txBody>
          <a:bodyPr wrap="square" rtlCol="0">
            <a:spAutoFit/>
          </a:bodyPr>
          <a:lstStyle/>
          <a:p>
            <a:r>
              <a:rPr lang="tr-TR" sz="1200" dirty="0"/>
              <a:t>Cevher yatağı soyut bloklarla temsil edilerek her bir bloğun tenör ve tonaj değeri hesaplanır. </a:t>
            </a:r>
          </a:p>
        </p:txBody>
      </p:sp>
      <p:sp>
        <p:nvSpPr>
          <p:cNvPr id="20" name="TextBox 19"/>
          <p:cNvSpPr txBox="1"/>
          <p:nvPr/>
        </p:nvSpPr>
        <p:spPr>
          <a:xfrm>
            <a:off x="1919536" y="1988840"/>
            <a:ext cx="2664296" cy="1569660"/>
          </a:xfrm>
          <a:prstGeom prst="rect">
            <a:avLst/>
          </a:prstGeom>
          <a:noFill/>
        </p:spPr>
        <p:txBody>
          <a:bodyPr wrap="square" rtlCol="0">
            <a:spAutoFit/>
          </a:bodyPr>
          <a:lstStyle/>
          <a:p>
            <a:pPr>
              <a:buFont typeface="Wingdings" pitchFamily="2" charset="2"/>
              <a:buChar char="ü"/>
            </a:pPr>
            <a:r>
              <a:rPr lang="tr-TR" sz="1200" dirty="0"/>
              <a:t> Eşit Alana Etki Metodu</a:t>
            </a:r>
          </a:p>
          <a:p>
            <a:pPr lvl="1">
              <a:buFont typeface="Wingdings" pitchFamily="2" charset="2"/>
              <a:buChar char="ü"/>
            </a:pPr>
            <a:r>
              <a:rPr lang="tr-TR" sz="1200" dirty="0"/>
              <a:t>Kare Yöntemi</a:t>
            </a:r>
          </a:p>
          <a:p>
            <a:pPr lvl="1">
              <a:buFont typeface="Wingdings" pitchFamily="2" charset="2"/>
              <a:buChar char="ü"/>
            </a:pPr>
            <a:r>
              <a:rPr lang="tr-TR" sz="1200" dirty="0"/>
              <a:t>Daire Yöntemi</a:t>
            </a:r>
          </a:p>
          <a:p>
            <a:pPr marL="0" lvl="1">
              <a:buFont typeface="Wingdings" pitchFamily="2" charset="2"/>
              <a:buChar char="ü"/>
            </a:pPr>
            <a:r>
              <a:rPr lang="tr-TR" sz="1200" dirty="0"/>
              <a:t> Eşit Olmayan Alana Etki Metodu</a:t>
            </a:r>
          </a:p>
          <a:p>
            <a:pPr marL="457200" lvl="2">
              <a:buFont typeface="Wingdings" pitchFamily="2" charset="2"/>
              <a:buChar char="ü"/>
            </a:pPr>
            <a:r>
              <a:rPr lang="tr-TR" sz="1200" dirty="0"/>
              <a:t>Dikdörtgen Yöntemi</a:t>
            </a:r>
          </a:p>
          <a:p>
            <a:pPr marL="0" lvl="2">
              <a:buFont typeface="Wingdings" pitchFamily="2" charset="2"/>
              <a:buChar char="ü"/>
            </a:pPr>
            <a:r>
              <a:rPr lang="tr-TR" sz="1200" dirty="0"/>
              <a:t>Üçgen Yöntemi</a:t>
            </a:r>
          </a:p>
          <a:p>
            <a:pPr marL="0" lvl="2">
              <a:buFont typeface="Wingdings" pitchFamily="2" charset="2"/>
              <a:buChar char="ü"/>
            </a:pPr>
            <a:r>
              <a:rPr lang="tr-TR" sz="1200" dirty="0"/>
              <a:t>Poligon Yöntemi</a:t>
            </a:r>
          </a:p>
          <a:p>
            <a:pPr marL="0" lvl="2">
              <a:buFont typeface="Wingdings" pitchFamily="2" charset="2"/>
              <a:buChar char="ü"/>
            </a:pPr>
            <a:r>
              <a:rPr lang="tr-TR" sz="1200" dirty="0"/>
              <a:t>Kesit Yöntemi </a:t>
            </a:r>
          </a:p>
        </p:txBody>
      </p:sp>
      <p:pic>
        <p:nvPicPr>
          <p:cNvPr id="32772" name="Picture 4" descr="http://161.58.161.77/SciTech/Lacy/fig23.JPG"/>
          <p:cNvPicPr>
            <a:picLocks noChangeAspect="1" noChangeArrowheads="1"/>
          </p:cNvPicPr>
          <p:nvPr/>
        </p:nvPicPr>
        <p:blipFill>
          <a:blip r:embed="rId2" cstate="print"/>
          <a:srcRect l="13473" r="11676" b="43955"/>
          <a:stretch>
            <a:fillRect/>
          </a:stretch>
        </p:blipFill>
        <p:spPr bwMode="auto">
          <a:xfrm>
            <a:off x="1775520" y="3573016"/>
            <a:ext cx="3600400" cy="3240360"/>
          </a:xfrm>
          <a:prstGeom prst="rect">
            <a:avLst/>
          </a:prstGeom>
          <a:noFill/>
          <a:ln>
            <a:solidFill>
              <a:schemeClr val="tx1"/>
            </a:solidFill>
          </a:ln>
        </p:spPr>
      </p:pic>
      <p:pic>
        <p:nvPicPr>
          <p:cNvPr id="29" name="Picture 2" descr="http://www.3d-geology.de/im/1270551848_37_00_800.jpg"/>
          <p:cNvPicPr>
            <a:picLocks noChangeAspect="1" noChangeArrowheads="1"/>
          </p:cNvPicPr>
          <p:nvPr/>
        </p:nvPicPr>
        <p:blipFill>
          <a:blip r:embed="rId3" cstate="print"/>
          <a:srcRect/>
          <a:stretch>
            <a:fillRect/>
          </a:stretch>
        </p:blipFill>
        <p:spPr bwMode="auto">
          <a:xfrm>
            <a:off x="6023992" y="2060848"/>
            <a:ext cx="2927648" cy="2195736"/>
          </a:xfrm>
          <a:prstGeom prst="rect">
            <a:avLst/>
          </a:prstGeom>
          <a:noFill/>
          <a:ln>
            <a:solidFill>
              <a:schemeClr val="tx1"/>
            </a:solidFill>
          </a:ln>
        </p:spPr>
      </p:pic>
      <p:pic>
        <p:nvPicPr>
          <p:cNvPr id="32776" name="Picture 8" descr="http://www.geosoft.com/media/uploads/products/target-tabs/3D-Subsurface-Views-lrg.png"/>
          <p:cNvPicPr>
            <a:picLocks noChangeAspect="1" noChangeArrowheads="1"/>
          </p:cNvPicPr>
          <p:nvPr/>
        </p:nvPicPr>
        <p:blipFill>
          <a:blip r:embed="rId4" cstate="print"/>
          <a:srcRect/>
          <a:stretch>
            <a:fillRect/>
          </a:stretch>
        </p:blipFill>
        <p:spPr bwMode="auto">
          <a:xfrm>
            <a:off x="7032104" y="4365104"/>
            <a:ext cx="3487108" cy="2304256"/>
          </a:xfrm>
          <a:prstGeom prst="rect">
            <a:avLst/>
          </a:prstGeom>
          <a:noFill/>
          <a:ln>
            <a:solidFill>
              <a:schemeClr val="tx1"/>
            </a:solidFill>
          </a:ln>
        </p:spPr>
      </p:pic>
      <p:sp>
        <p:nvSpPr>
          <p:cNvPr id="41" name="Right Brace 40"/>
          <p:cNvSpPr/>
          <p:nvPr/>
        </p:nvSpPr>
        <p:spPr>
          <a:xfrm>
            <a:off x="4367808" y="2060848"/>
            <a:ext cx="216024" cy="1440160"/>
          </a:xfrm>
          <a:prstGeom prst="rightBrace">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tr-TR"/>
          </a:p>
        </p:txBody>
      </p:sp>
      <p:sp>
        <p:nvSpPr>
          <p:cNvPr id="43" name="TextBox 42"/>
          <p:cNvSpPr txBox="1"/>
          <p:nvPr/>
        </p:nvSpPr>
        <p:spPr>
          <a:xfrm rot="16200000">
            <a:off x="4200420" y="2588279"/>
            <a:ext cx="1218620" cy="307777"/>
          </a:xfrm>
          <a:prstGeom prst="rect">
            <a:avLst/>
          </a:prstGeom>
          <a:noFill/>
        </p:spPr>
        <p:txBody>
          <a:bodyPr wrap="square" rtlCol="0">
            <a:spAutoFit/>
          </a:bodyPr>
          <a:lstStyle/>
          <a:p>
            <a:r>
              <a:rPr lang="tr-TR" sz="1400" b="1" dirty="0"/>
              <a:t>ETKİ ALANI</a:t>
            </a:r>
          </a:p>
        </p:txBody>
      </p:sp>
    </p:spTree>
    <p:extLst>
      <p:ext uri="{BB962C8B-B14F-4D97-AF65-F5344CB8AC3E}">
        <p14:creationId xmlns:p14="http://schemas.microsoft.com/office/powerpoint/2010/main" val="599984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83832" y="980729"/>
            <a:ext cx="2160240" cy="646331"/>
          </a:xfrm>
          <a:prstGeom prst="rect">
            <a:avLst/>
          </a:prstGeom>
          <a:noFill/>
        </p:spPr>
        <p:txBody>
          <a:bodyPr wrap="square" rtlCol="0">
            <a:spAutoFit/>
          </a:bodyPr>
          <a:lstStyle/>
          <a:p>
            <a:r>
              <a:rPr lang="tr-TR" sz="3600" b="1" dirty="0"/>
              <a:t>R=V*d*x</a:t>
            </a:r>
          </a:p>
        </p:txBody>
      </p:sp>
      <p:sp>
        <p:nvSpPr>
          <p:cNvPr id="4" name="TextBox 3"/>
          <p:cNvSpPr txBox="1"/>
          <p:nvPr/>
        </p:nvSpPr>
        <p:spPr>
          <a:xfrm>
            <a:off x="1775520" y="1628801"/>
            <a:ext cx="8352928" cy="1323439"/>
          </a:xfrm>
          <a:prstGeom prst="rect">
            <a:avLst/>
          </a:prstGeom>
          <a:noFill/>
        </p:spPr>
        <p:txBody>
          <a:bodyPr wrap="square" rtlCol="0">
            <a:spAutoFit/>
          </a:bodyPr>
          <a:lstStyle/>
          <a:p>
            <a:r>
              <a:rPr lang="tr-TR" sz="1600" dirty="0">
                <a:solidFill>
                  <a:srgbClr val="FF0000"/>
                </a:solidFill>
              </a:rPr>
              <a:t>R</a:t>
            </a:r>
            <a:r>
              <a:rPr lang="tr-TR" sz="1600" dirty="0"/>
              <a:t> : Rezerv (ton)</a:t>
            </a:r>
          </a:p>
          <a:p>
            <a:r>
              <a:rPr lang="tr-TR" sz="1600" dirty="0">
                <a:solidFill>
                  <a:srgbClr val="FF0000"/>
                </a:solidFill>
              </a:rPr>
              <a:t>V</a:t>
            </a:r>
            <a:r>
              <a:rPr lang="tr-TR" sz="1600" dirty="0"/>
              <a:t> : Hacim (m</a:t>
            </a:r>
            <a:r>
              <a:rPr lang="tr-TR" sz="1600" baseline="30000" dirty="0"/>
              <a:t>3</a:t>
            </a:r>
            <a:r>
              <a:rPr lang="tr-TR" sz="1600" dirty="0"/>
              <a:t>)</a:t>
            </a:r>
          </a:p>
          <a:p>
            <a:r>
              <a:rPr lang="tr-TR" sz="1600" dirty="0">
                <a:solidFill>
                  <a:srgbClr val="FF0000"/>
                </a:solidFill>
              </a:rPr>
              <a:t>d</a:t>
            </a:r>
            <a:r>
              <a:rPr lang="tr-TR" sz="1600" dirty="0"/>
              <a:t> : Yoğunluk (kg/m</a:t>
            </a:r>
            <a:r>
              <a:rPr lang="tr-TR" sz="1600" baseline="30000" dirty="0"/>
              <a:t>3</a:t>
            </a:r>
            <a:r>
              <a:rPr lang="tr-TR" sz="1600" dirty="0"/>
              <a:t>)</a:t>
            </a:r>
          </a:p>
          <a:p>
            <a:r>
              <a:rPr lang="tr-TR" sz="1600" dirty="0">
                <a:solidFill>
                  <a:srgbClr val="FF0000"/>
                </a:solidFill>
              </a:rPr>
              <a:t>x </a:t>
            </a:r>
            <a:r>
              <a:rPr lang="tr-TR" sz="1600" dirty="0"/>
              <a:t>: Jeolojik faktör (Jeolojik belirsizlikleri göz önüne alan ampirik bir faktördür. Değeri (0.8-1) arasında değişir. Az tektonizmaya uğramış bölgelerde x=1 alınır)  </a:t>
            </a:r>
          </a:p>
        </p:txBody>
      </p:sp>
      <p:sp>
        <p:nvSpPr>
          <p:cNvPr id="5" name="Rounded Rectangle 4"/>
          <p:cNvSpPr/>
          <p:nvPr/>
        </p:nvSpPr>
        <p:spPr>
          <a:xfrm>
            <a:off x="4439816" y="980728"/>
            <a:ext cx="2232248" cy="648072"/>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TextBox 5"/>
          <p:cNvSpPr txBox="1"/>
          <p:nvPr/>
        </p:nvSpPr>
        <p:spPr>
          <a:xfrm>
            <a:off x="3503712" y="116632"/>
            <a:ext cx="5184576" cy="523220"/>
          </a:xfrm>
          <a:prstGeom prst="rect">
            <a:avLst/>
          </a:prstGeom>
          <a:noFill/>
        </p:spPr>
        <p:txBody>
          <a:bodyPr wrap="square" rtlCol="0">
            <a:spAutoFit/>
          </a:bodyPr>
          <a:lstStyle/>
          <a:p>
            <a:pPr algn="ctr"/>
            <a:r>
              <a:rPr lang="tr-TR" sz="2800" b="1" i="1" u="sng" dirty="0">
                <a:effectLst>
                  <a:outerShdw blurRad="38100" dist="38100" dir="2700000" algn="tl">
                    <a:srgbClr val="000000">
                      <a:alpha val="43137"/>
                    </a:srgbClr>
                  </a:outerShdw>
                </a:effectLst>
              </a:rPr>
              <a:t>REZERV ve TENÖR HESABI</a:t>
            </a:r>
          </a:p>
        </p:txBody>
      </p:sp>
      <p:sp>
        <p:nvSpPr>
          <p:cNvPr id="7" name="TextBox 6"/>
          <p:cNvSpPr txBox="1"/>
          <p:nvPr/>
        </p:nvSpPr>
        <p:spPr>
          <a:xfrm>
            <a:off x="5015880" y="3212977"/>
            <a:ext cx="2160240" cy="461665"/>
          </a:xfrm>
          <a:prstGeom prst="rect">
            <a:avLst/>
          </a:prstGeom>
          <a:noFill/>
        </p:spPr>
        <p:txBody>
          <a:bodyPr wrap="square" rtlCol="0">
            <a:spAutoFit/>
          </a:bodyPr>
          <a:lstStyle/>
          <a:p>
            <a:pPr algn="ctr"/>
            <a:r>
              <a:rPr lang="tr-TR" sz="2400" b="1" u="sng" dirty="0">
                <a:effectLst>
                  <a:outerShdw blurRad="38100" dist="38100" dir="2700000" algn="tl">
                    <a:srgbClr val="000000">
                      <a:alpha val="43137"/>
                    </a:srgbClr>
                  </a:outerShdw>
                </a:effectLst>
              </a:rPr>
              <a:t>ETKİ ALANI</a:t>
            </a:r>
          </a:p>
        </p:txBody>
      </p:sp>
      <p:sp>
        <p:nvSpPr>
          <p:cNvPr id="8" name="TextBox 7"/>
          <p:cNvSpPr txBox="1"/>
          <p:nvPr/>
        </p:nvSpPr>
        <p:spPr>
          <a:xfrm>
            <a:off x="1847528" y="4293097"/>
            <a:ext cx="4536504" cy="1384995"/>
          </a:xfrm>
          <a:prstGeom prst="rect">
            <a:avLst/>
          </a:prstGeom>
          <a:noFill/>
        </p:spPr>
        <p:txBody>
          <a:bodyPr wrap="square" rtlCol="0">
            <a:spAutoFit/>
          </a:bodyPr>
          <a:lstStyle/>
          <a:p>
            <a:pPr algn="just"/>
            <a:r>
              <a:rPr lang="tr-TR" sz="1400" dirty="0"/>
              <a:t>Her sondaj için kesilen cevher kalınlığının (k), hesaplanan tenörün (t) ve yoğunluğun (d), sondaj noktasından itibaren her yöne aynı şekilde devam ettiği kabul edilir. Bu devamlılık en yakın sondaj noktasına olan uzaklığın ortasından geçer. Şekilde görüldüğü gibi komşu sondajlarla aralarındaki sınır çizgileri o sondajın etki alanını şekillendirir. </a:t>
            </a:r>
          </a:p>
        </p:txBody>
      </p:sp>
      <p:pic>
        <p:nvPicPr>
          <p:cNvPr id="34818" name="Picture 2"/>
          <p:cNvPicPr>
            <a:picLocks noChangeAspect="1" noChangeArrowheads="1"/>
          </p:cNvPicPr>
          <p:nvPr/>
        </p:nvPicPr>
        <p:blipFill>
          <a:blip r:embed="rId2" cstate="print"/>
          <a:srcRect/>
          <a:stretch>
            <a:fillRect/>
          </a:stretch>
        </p:blipFill>
        <p:spPr bwMode="auto">
          <a:xfrm>
            <a:off x="6888088" y="3933056"/>
            <a:ext cx="3332300" cy="2232248"/>
          </a:xfrm>
          <a:prstGeom prst="rect">
            <a:avLst/>
          </a:prstGeom>
          <a:noFill/>
          <a:ln w="9525">
            <a:solidFill>
              <a:srgbClr val="CC0066"/>
            </a:solidFill>
            <a:miter lim="800000"/>
            <a:headEnd/>
            <a:tailEnd/>
          </a:ln>
        </p:spPr>
      </p:pic>
    </p:spTree>
    <p:extLst>
      <p:ext uri="{BB962C8B-B14F-4D97-AF65-F5344CB8AC3E}">
        <p14:creationId xmlns:p14="http://schemas.microsoft.com/office/powerpoint/2010/main" val="20251838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03712" y="116632"/>
            <a:ext cx="5184576" cy="523220"/>
          </a:xfrm>
          <a:prstGeom prst="rect">
            <a:avLst/>
          </a:prstGeom>
          <a:noFill/>
        </p:spPr>
        <p:txBody>
          <a:bodyPr wrap="square" rtlCol="0">
            <a:spAutoFit/>
          </a:bodyPr>
          <a:lstStyle/>
          <a:p>
            <a:pPr algn="ctr"/>
            <a:r>
              <a:rPr lang="tr-TR" sz="2800" b="1" i="1" u="sng" dirty="0">
                <a:effectLst>
                  <a:outerShdw blurRad="38100" dist="38100" dir="2700000" algn="tl">
                    <a:srgbClr val="000000">
                      <a:alpha val="43137"/>
                    </a:srgbClr>
                  </a:outerShdw>
                </a:effectLst>
              </a:rPr>
              <a:t>Eşit Alana Etki Metodu - Kare</a:t>
            </a:r>
          </a:p>
        </p:txBody>
      </p:sp>
      <p:sp>
        <p:nvSpPr>
          <p:cNvPr id="4" name="TextBox 3"/>
          <p:cNvSpPr txBox="1"/>
          <p:nvPr/>
        </p:nvSpPr>
        <p:spPr>
          <a:xfrm>
            <a:off x="6456040" y="1844824"/>
            <a:ext cx="3960440" cy="369332"/>
          </a:xfrm>
          <a:prstGeom prst="rect">
            <a:avLst/>
          </a:prstGeom>
          <a:noFill/>
        </p:spPr>
        <p:txBody>
          <a:bodyPr wrap="square" rtlCol="0">
            <a:spAutoFit/>
          </a:bodyPr>
          <a:lstStyle/>
          <a:p>
            <a:r>
              <a:rPr lang="tr-TR" b="1" dirty="0"/>
              <a:t>R=V*d*x                         -  REZERV</a:t>
            </a:r>
          </a:p>
        </p:txBody>
      </p:sp>
      <p:pic>
        <p:nvPicPr>
          <p:cNvPr id="35842" name="Picture 2"/>
          <p:cNvPicPr>
            <a:picLocks noChangeAspect="1" noChangeArrowheads="1"/>
          </p:cNvPicPr>
          <p:nvPr/>
        </p:nvPicPr>
        <p:blipFill>
          <a:blip r:embed="rId2" cstate="print"/>
          <a:srcRect/>
          <a:stretch>
            <a:fillRect/>
          </a:stretch>
        </p:blipFill>
        <p:spPr bwMode="auto">
          <a:xfrm>
            <a:off x="1524001" y="637134"/>
            <a:ext cx="4632439" cy="6220867"/>
          </a:xfrm>
          <a:prstGeom prst="rect">
            <a:avLst/>
          </a:prstGeom>
          <a:noFill/>
          <a:ln w="9525">
            <a:solidFill>
              <a:srgbClr val="002060"/>
            </a:solidFill>
            <a:miter lim="800000"/>
            <a:headEnd/>
            <a:tailEnd/>
          </a:ln>
        </p:spPr>
      </p:pic>
      <p:graphicFrame>
        <p:nvGraphicFramePr>
          <p:cNvPr id="10" name="Table 9"/>
          <p:cNvGraphicFramePr>
            <a:graphicFrameLocks noGrp="1"/>
          </p:cNvGraphicFramePr>
          <p:nvPr/>
        </p:nvGraphicFramePr>
        <p:xfrm>
          <a:off x="4572000" y="3493616"/>
          <a:ext cx="6096000" cy="1879600"/>
        </p:xfrm>
        <a:graphic>
          <a:graphicData uri="http://schemas.openxmlformats.org/drawingml/2006/table">
            <a:tbl>
              <a:tblPr firstRow="1" bandRow="1">
                <a:tableStyleId>{073A0DAA-6AF3-43AB-8588-CEC1D06C72B9}</a:tableStyleId>
              </a:tblPr>
              <a:tblGrid>
                <a:gridCol w="762000">
                  <a:extLst>
                    <a:ext uri="{9D8B030D-6E8A-4147-A177-3AD203B41FA5}">
                      <a16:colId xmlns:a16="http://schemas.microsoft.com/office/drawing/2014/main" val="20000"/>
                    </a:ext>
                  </a:extLst>
                </a:gridCol>
                <a:gridCol w="762000">
                  <a:extLst>
                    <a:ext uri="{9D8B030D-6E8A-4147-A177-3AD203B41FA5}">
                      <a16:colId xmlns:a16="http://schemas.microsoft.com/office/drawing/2014/main" val="20001"/>
                    </a:ext>
                  </a:extLst>
                </a:gridCol>
                <a:gridCol w="762000">
                  <a:extLst>
                    <a:ext uri="{9D8B030D-6E8A-4147-A177-3AD203B41FA5}">
                      <a16:colId xmlns:a16="http://schemas.microsoft.com/office/drawing/2014/main" val="20002"/>
                    </a:ext>
                  </a:extLst>
                </a:gridCol>
                <a:gridCol w="762000">
                  <a:extLst>
                    <a:ext uri="{9D8B030D-6E8A-4147-A177-3AD203B41FA5}">
                      <a16:colId xmlns:a16="http://schemas.microsoft.com/office/drawing/2014/main" val="20003"/>
                    </a:ext>
                  </a:extLst>
                </a:gridCol>
                <a:gridCol w="762000">
                  <a:extLst>
                    <a:ext uri="{9D8B030D-6E8A-4147-A177-3AD203B41FA5}">
                      <a16:colId xmlns:a16="http://schemas.microsoft.com/office/drawing/2014/main" val="20004"/>
                    </a:ext>
                  </a:extLst>
                </a:gridCol>
                <a:gridCol w="762000">
                  <a:extLst>
                    <a:ext uri="{9D8B030D-6E8A-4147-A177-3AD203B41FA5}">
                      <a16:colId xmlns:a16="http://schemas.microsoft.com/office/drawing/2014/main" val="20005"/>
                    </a:ext>
                  </a:extLst>
                </a:gridCol>
                <a:gridCol w="762000">
                  <a:extLst>
                    <a:ext uri="{9D8B030D-6E8A-4147-A177-3AD203B41FA5}">
                      <a16:colId xmlns:a16="http://schemas.microsoft.com/office/drawing/2014/main" val="20006"/>
                    </a:ext>
                  </a:extLst>
                </a:gridCol>
                <a:gridCol w="762000">
                  <a:extLst>
                    <a:ext uri="{9D8B030D-6E8A-4147-A177-3AD203B41FA5}">
                      <a16:colId xmlns:a16="http://schemas.microsoft.com/office/drawing/2014/main" val="20007"/>
                    </a:ext>
                  </a:extLst>
                </a:gridCol>
              </a:tblGrid>
              <a:tr h="370840">
                <a:tc>
                  <a:txBody>
                    <a:bodyPr/>
                    <a:lstStyle/>
                    <a:p>
                      <a:pPr algn="ctr"/>
                      <a:r>
                        <a:rPr lang="tr-TR" sz="1000" dirty="0"/>
                        <a:t>Sondaj No</a:t>
                      </a:r>
                      <a:endParaRPr lang="en-US" sz="1000" dirty="0"/>
                    </a:p>
                  </a:txBody>
                  <a:tcPr/>
                </a:tc>
                <a:tc>
                  <a:txBody>
                    <a:bodyPr/>
                    <a:lstStyle/>
                    <a:p>
                      <a:pPr algn="ctr"/>
                      <a:r>
                        <a:rPr lang="tr-TR" sz="1000" dirty="0"/>
                        <a:t>Kalınlık</a:t>
                      </a:r>
                    </a:p>
                    <a:p>
                      <a:pPr algn="ctr"/>
                      <a:r>
                        <a:rPr lang="tr-TR" sz="1000" dirty="0"/>
                        <a:t>(m)</a:t>
                      </a:r>
                      <a:endParaRPr lang="en-US" sz="1000" dirty="0"/>
                    </a:p>
                  </a:txBody>
                  <a:tcPr/>
                </a:tc>
                <a:tc>
                  <a:txBody>
                    <a:bodyPr/>
                    <a:lstStyle/>
                    <a:p>
                      <a:pPr algn="ctr"/>
                      <a:r>
                        <a:rPr lang="tr-TR" sz="1000" dirty="0"/>
                        <a:t>Tenör</a:t>
                      </a:r>
                    </a:p>
                    <a:p>
                      <a:pPr algn="ctr"/>
                      <a:r>
                        <a:rPr lang="tr-TR" sz="1000" dirty="0"/>
                        <a:t>(g/t)</a:t>
                      </a:r>
                      <a:endParaRPr lang="en-US" sz="1000" dirty="0"/>
                    </a:p>
                  </a:txBody>
                  <a:tcPr/>
                </a:tc>
                <a:tc>
                  <a:txBody>
                    <a:bodyPr/>
                    <a:lstStyle/>
                    <a:p>
                      <a:pPr algn="ctr"/>
                      <a:r>
                        <a:rPr lang="tr-TR" sz="1000" dirty="0"/>
                        <a:t>Kal*Ten</a:t>
                      </a:r>
                      <a:endParaRPr lang="en-US" sz="1000" dirty="0"/>
                    </a:p>
                  </a:txBody>
                  <a:tcPr/>
                </a:tc>
                <a:tc>
                  <a:txBody>
                    <a:bodyPr/>
                    <a:lstStyle/>
                    <a:p>
                      <a:pPr algn="ctr"/>
                      <a:r>
                        <a:rPr lang="tr-TR" sz="1000" dirty="0"/>
                        <a:t>Yoğunluk</a:t>
                      </a:r>
                    </a:p>
                    <a:p>
                      <a:pPr algn="ctr"/>
                      <a:r>
                        <a:rPr lang="tr-TR" sz="1000" dirty="0"/>
                        <a:t>(t/m</a:t>
                      </a:r>
                      <a:r>
                        <a:rPr lang="tr-TR" sz="1000" baseline="30000" dirty="0"/>
                        <a:t>3</a:t>
                      </a:r>
                      <a:r>
                        <a:rPr lang="tr-TR" sz="1000" baseline="0" dirty="0"/>
                        <a:t>)</a:t>
                      </a:r>
                      <a:endParaRPr lang="en-US" sz="1000" dirty="0"/>
                    </a:p>
                  </a:txBody>
                  <a:tcPr/>
                </a:tc>
                <a:tc>
                  <a:txBody>
                    <a:bodyPr/>
                    <a:lstStyle/>
                    <a:p>
                      <a:pPr algn="ctr"/>
                      <a:r>
                        <a:rPr lang="tr-TR" sz="1000" dirty="0"/>
                        <a:t>Alan</a:t>
                      </a:r>
                    </a:p>
                    <a:p>
                      <a:pPr algn="ctr"/>
                      <a:r>
                        <a:rPr lang="tr-TR" sz="1000" dirty="0"/>
                        <a:t>(m</a:t>
                      </a:r>
                      <a:r>
                        <a:rPr lang="tr-TR" sz="1000" baseline="30000" dirty="0"/>
                        <a:t>2</a:t>
                      </a:r>
                      <a:r>
                        <a:rPr lang="tr-TR" sz="1000" dirty="0"/>
                        <a:t>)</a:t>
                      </a:r>
                      <a:endParaRPr lang="en-US" sz="1000" dirty="0"/>
                    </a:p>
                  </a:txBody>
                  <a:tcPr/>
                </a:tc>
                <a:tc>
                  <a:txBody>
                    <a:bodyPr/>
                    <a:lstStyle/>
                    <a:p>
                      <a:pPr algn="ctr"/>
                      <a:r>
                        <a:rPr lang="tr-TR" sz="1000" dirty="0"/>
                        <a:t>Rezerv</a:t>
                      </a:r>
                    </a:p>
                    <a:p>
                      <a:pPr algn="ctr"/>
                      <a:r>
                        <a:rPr lang="tr-TR" sz="1000" dirty="0"/>
                        <a:t>(t)</a:t>
                      </a:r>
                      <a:endParaRPr lang="en-US" sz="1000" dirty="0"/>
                    </a:p>
                  </a:txBody>
                  <a:tcPr/>
                </a:tc>
                <a:tc>
                  <a:txBody>
                    <a:bodyPr/>
                    <a:lstStyle/>
                    <a:p>
                      <a:pPr algn="ctr"/>
                      <a:r>
                        <a:rPr lang="tr-TR" sz="1000" dirty="0"/>
                        <a:t>Met.</a:t>
                      </a:r>
                      <a:r>
                        <a:rPr lang="tr-TR" sz="1000" baseline="0" dirty="0"/>
                        <a:t> Mikt.</a:t>
                      </a:r>
                    </a:p>
                    <a:p>
                      <a:pPr algn="ctr"/>
                      <a:r>
                        <a:rPr lang="tr-TR" sz="1000" baseline="0" dirty="0"/>
                        <a:t>(kg)</a:t>
                      </a:r>
                      <a:endParaRPr lang="tr-TR" sz="1000" dirty="0"/>
                    </a:p>
                  </a:txBody>
                  <a:tcPr/>
                </a:tc>
                <a:extLst>
                  <a:ext uri="{0D108BD9-81ED-4DB2-BD59-A6C34878D82A}">
                    <a16:rowId xmlns:a16="http://schemas.microsoft.com/office/drawing/2014/main" val="10000"/>
                  </a:ext>
                </a:extLst>
              </a:tr>
              <a:tr h="370840">
                <a:tc>
                  <a:txBody>
                    <a:bodyPr/>
                    <a:lstStyle/>
                    <a:p>
                      <a:pPr algn="ctr"/>
                      <a:r>
                        <a:rPr lang="tr-TR" sz="1200" b="1" dirty="0">
                          <a:solidFill>
                            <a:srgbClr val="FF0000"/>
                          </a:solidFill>
                        </a:rPr>
                        <a:t>1</a:t>
                      </a:r>
                      <a:endParaRPr lang="en-US" sz="1200" b="1" dirty="0">
                        <a:solidFill>
                          <a:srgbClr val="FF0000"/>
                        </a:solidFill>
                      </a:endParaRPr>
                    </a:p>
                  </a:txBody>
                  <a:tcPr anchor="ctr"/>
                </a:tc>
                <a:tc>
                  <a:txBody>
                    <a:bodyPr/>
                    <a:lstStyle/>
                    <a:p>
                      <a:pPr algn="ctr"/>
                      <a:r>
                        <a:rPr lang="tr-TR" sz="1200" b="1" dirty="0">
                          <a:solidFill>
                            <a:srgbClr val="FF0000"/>
                          </a:solidFill>
                        </a:rPr>
                        <a:t>5,6</a:t>
                      </a:r>
                      <a:endParaRPr lang="en-US" sz="1200" b="1" dirty="0">
                        <a:solidFill>
                          <a:srgbClr val="FF0000"/>
                        </a:solidFill>
                      </a:endParaRPr>
                    </a:p>
                  </a:txBody>
                  <a:tcPr anchor="ctr"/>
                </a:tc>
                <a:tc>
                  <a:txBody>
                    <a:bodyPr/>
                    <a:lstStyle/>
                    <a:p>
                      <a:pPr algn="ctr"/>
                      <a:r>
                        <a:rPr lang="tr-TR" sz="1200" b="1" dirty="0">
                          <a:solidFill>
                            <a:srgbClr val="FF0000"/>
                          </a:solidFill>
                        </a:rPr>
                        <a:t>145</a:t>
                      </a:r>
                      <a:endParaRPr lang="en-US" sz="1200" b="1" dirty="0">
                        <a:solidFill>
                          <a:srgbClr val="FF0000"/>
                        </a:solidFill>
                      </a:endParaRPr>
                    </a:p>
                  </a:txBody>
                  <a:tcPr anchor="ctr"/>
                </a:tc>
                <a:tc>
                  <a:txBody>
                    <a:bodyPr/>
                    <a:lstStyle/>
                    <a:p>
                      <a:pPr algn="ctr"/>
                      <a:r>
                        <a:rPr lang="tr-TR" sz="1200" b="1" dirty="0">
                          <a:solidFill>
                            <a:srgbClr val="FF0000"/>
                          </a:solidFill>
                        </a:rPr>
                        <a:t>812,0</a:t>
                      </a:r>
                      <a:endParaRPr lang="en-US" sz="1200" b="1" dirty="0">
                        <a:solidFill>
                          <a:srgbClr val="FF0000"/>
                        </a:solidFill>
                      </a:endParaRPr>
                    </a:p>
                  </a:txBody>
                  <a:tcPr anchor="ctr"/>
                </a:tc>
                <a:tc>
                  <a:txBody>
                    <a:bodyPr/>
                    <a:lstStyle/>
                    <a:p>
                      <a:pPr algn="ctr"/>
                      <a:r>
                        <a:rPr lang="tr-TR" sz="1200" b="1" dirty="0">
                          <a:solidFill>
                            <a:srgbClr val="FF0000"/>
                          </a:solidFill>
                        </a:rPr>
                        <a:t>2,56</a:t>
                      </a:r>
                      <a:endParaRPr lang="en-US" sz="1200" b="1" dirty="0">
                        <a:solidFill>
                          <a:srgbClr val="FF0000"/>
                        </a:solidFill>
                      </a:endParaRPr>
                    </a:p>
                  </a:txBody>
                  <a:tcPr anchor="ctr"/>
                </a:tc>
                <a:tc>
                  <a:txBody>
                    <a:bodyPr/>
                    <a:lstStyle/>
                    <a:p>
                      <a:pPr algn="ctr"/>
                      <a:r>
                        <a:rPr lang="tr-TR" sz="1200" b="1" dirty="0">
                          <a:solidFill>
                            <a:srgbClr val="FF0000"/>
                          </a:solidFill>
                        </a:rPr>
                        <a:t>1600</a:t>
                      </a:r>
                      <a:endParaRPr lang="en-US" sz="1200" b="1" dirty="0">
                        <a:solidFill>
                          <a:srgbClr val="FF0000"/>
                        </a:solidFill>
                      </a:endParaRPr>
                    </a:p>
                  </a:txBody>
                  <a:tcPr anchor="ctr"/>
                </a:tc>
                <a:tc>
                  <a:txBody>
                    <a:bodyPr/>
                    <a:lstStyle/>
                    <a:p>
                      <a:pPr algn="ctr"/>
                      <a:r>
                        <a:rPr lang="tr-TR" sz="1200" b="1" dirty="0">
                          <a:solidFill>
                            <a:srgbClr val="FF0000"/>
                          </a:solidFill>
                        </a:rPr>
                        <a:t>22937,6</a:t>
                      </a:r>
                      <a:endParaRPr lang="en-US" sz="1200" b="1" dirty="0">
                        <a:solidFill>
                          <a:srgbClr val="FF0000"/>
                        </a:solidFill>
                      </a:endParaRPr>
                    </a:p>
                  </a:txBody>
                  <a:tcPr anchor="ctr"/>
                </a:tc>
                <a:tc>
                  <a:txBody>
                    <a:bodyPr/>
                    <a:lstStyle/>
                    <a:p>
                      <a:pPr algn="ctr"/>
                      <a:r>
                        <a:rPr lang="tr-TR" sz="1200" b="1" dirty="0">
                          <a:solidFill>
                            <a:srgbClr val="FF0000"/>
                          </a:solidFill>
                        </a:rPr>
                        <a:t>3325,95</a:t>
                      </a:r>
                      <a:endParaRPr lang="en-US" sz="1200" b="1" dirty="0">
                        <a:solidFill>
                          <a:srgbClr val="FF0000"/>
                        </a:solidFill>
                      </a:endParaRPr>
                    </a:p>
                  </a:txBody>
                  <a:tcPr anchor="ctr"/>
                </a:tc>
                <a:extLst>
                  <a:ext uri="{0D108BD9-81ED-4DB2-BD59-A6C34878D82A}">
                    <a16:rowId xmlns:a16="http://schemas.microsoft.com/office/drawing/2014/main" val="10001"/>
                  </a:ext>
                </a:extLst>
              </a:tr>
              <a:tr h="370840">
                <a:tc>
                  <a:txBody>
                    <a:bodyPr/>
                    <a:lstStyle/>
                    <a:p>
                      <a:pPr algn="ctr"/>
                      <a:r>
                        <a:rPr lang="tr-TR" sz="1200" b="1" dirty="0">
                          <a:solidFill>
                            <a:srgbClr val="FF0000"/>
                          </a:solidFill>
                        </a:rPr>
                        <a:t>2</a:t>
                      </a:r>
                      <a:endParaRPr lang="en-US" sz="1200" b="1" dirty="0">
                        <a:solidFill>
                          <a:srgbClr val="FF0000"/>
                        </a:solidFill>
                      </a:endParaRPr>
                    </a:p>
                  </a:txBody>
                  <a:tcPr anchor="ctr"/>
                </a:tc>
                <a:tc>
                  <a:txBody>
                    <a:bodyPr/>
                    <a:lstStyle/>
                    <a:p>
                      <a:pPr algn="ctr"/>
                      <a:r>
                        <a:rPr lang="tr-TR" sz="1200" b="1" dirty="0">
                          <a:solidFill>
                            <a:srgbClr val="FF0000"/>
                          </a:solidFill>
                        </a:rPr>
                        <a:t>5,4</a:t>
                      </a:r>
                      <a:endParaRPr lang="en-US" sz="1200" b="1" dirty="0">
                        <a:solidFill>
                          <a:srgbClr val="FF0000"/>
                        </a:solidFill>
                      </a:endParaRPr>
                    </a:p>
                  </a:txBody>
                  <a:tcPr anchor="ctr"/>
                </a:tc>
                <a:tc>
                  <a:txBody>
                    <a:bodyPr/>
                    <a:lstStyle/>
                    <a:p>
                      <a:pPr algn="ctr"/>
                      <a:r>
                        <a:rPr lang="tr-TR" sz="1200" b="1" dirty="0">
                          <a:solidFill>
                            <a:srgbClr val="FF0000"/>
                          </a:solidFill>
                        </a:rPr>
                        <a:t>185</a:t>
                      </a:r>
                      <a:endParaRPr lang="en-US" sz="1200" b="1" dirty="0">
                        <a:solidFill>
                          <a:srgbClr val="FF0000"/>
                        </a:solidFill>
                      </a:endParaRPr>
                    </a:p>
                  </a:txBody>
                  <a:tcPr anchor="ctr"/>
                </a:tc>
                <a:tc>
                  <a:txBody>
                    <a:bodyPr/>
                    <a:lstStyle/>
                    <a:p>
                      <a:pPr algn="ctr"/>
                      <a:r>
                        <a:rPr lang="tr-TR" sz="1200" b="1" dirty="0">
                          <a:solidFill>
                            <a:srgbClr val="FF0000"/>
                          </a:solidFill>
                        </a:rPr>
                        <a:t>999,0</a:t>
                      </a:r>
                      <a:endParaRPr lang="en-US" sz="1200" b="1" dirty="0">
                        <a:solidFill>
                          <a:srgbClr val="FF0000"/>
                        </a:solidFill>
                      </a:endParaRPr>
                    </a:p>
                  </a:txBody>
                  <a:tcPr anchor="ctr"/>
                </a:tc>
                <a:tc>
                  <a:txBody>
                    <a:bodyPr/>
                    <a:lstStyle/>
                    <a:p>
                      <a:pPr algn="ctr"/>
                      <a:r>
                        <a:rPr lang="tr-TR" sz="1200" b="1" dirty="0">
                          <a:solidFill>
                            <a:srgbClr val="FF0000"/>
                          </a:solidFill>
                        </a:rPr>
                        <a:t>2,56</a:t>
                      </a:r>
                      <a:endParaRPr lang="en-US" sz="1200" b="1" dirty="0">
                        <a:solidFill>
                          <a:srgbClr val="FF0000"/>
                        </a:solidFill>
                      </a:endParaRPr>
                    </a:p>
                  </a:txBody>
                  <a:tcPr anchor="ctr"/>
                </a:tc>
                <a:tc>
                  <a:txBody>
                    <a:bodyPr/>
                    <a:lstStyle/>
                    <a:p>
                      <a:pPr algn="ctr"/>
                      <a:r>
                        <a:rPr lang="tr-TR" sz="1200" b="1" dirty="0">
                          <a:solidFill>
                            <a:srgbClr val="FF0000"/>
                          </a:solidFill>
                        </a:rPr>
                        <a:t>1600</a:t>
                      </a:r>
                      <a:endParaRPr lang="en-US" sz="1200" b="1" dirty="0">
                        <a:solidFill>
                          <a:srgbClr val="FF0000"/>
                        </a:solidFill>
                      </a:endParaRPr>
                    </a:p>
                  </a:txBody>
                  <a:tcPr anchor="ctr"/>
                </a:tc>
                <a:tc>
                  <a:txBody>
                    <a:bodyPr/>
                    <a:lstStyle/>
                    <a:p>
                      <a:pPr algn="ctr"/>
                      <a:r>
                        <a:rPr lang="tr-TR" sz="1200" b="1" dirty="0">
                          <a:solidFill>
                            <a:srgbClr val="FF0000"/>
                          </a:solidFill>
                        </a:rPr>
                        <a:t>22624</a:t>
                      </a:r>
                      <a:endParaRPr lang="en-US" sz="1200" b="1" dirty="0">
                        <a:solidFill>
                          <a:srgbClr val="FF0000"/>
                        </a:solidFill>
                      </a:endParaRPr>
                    </a:p>
                  </a:txBody>
                  <a:tcPr anchor="ctr"/>
                </a:tc>
                <a:tc>
                  <a:txBody>
                    <a:bodyPr/>
                    <a:lstStyle/>
                    <a:p>
                      <a:pPr algn="ctr"/>
                      <a:r>
                        <a:rPr lang="tr-TR" sz="1200" b="1" dirty="0">
                          <a:solidFill>
                            <a:srgbClr val="FF0000"/>
                          </a:solidFill>
                        </a:rPr>
                        <a:t>4185,44</a:t>
                      </a:r>
                      <a:endParaRPr lang="en-US" sz="1200" b="1" dirty="0">
                        <a:solidFill>
                          <a:srgbClr val="FF0000"/>
                        </a:solidFill>
                      </a:endParaRPr>
                    </a:p>
                  </a:txBody>
                  <a:tcPr anchor="ctr"/>
                </a:tc>
                <a:extLst>
                  <a:ext uri="{0D108BD9-81ED-4DB2-BD59-A6C34878D82A}">
                    <a16:rowId xmlns:a16="http://schemas.microsoft.com/office/drawing/2014/main" val="10002"/>
                  </a:ext>
                </a:extLst>
              </a:tr>
              <a:tr h="370840">
                <a:tc>
                  <a:txBody>
                    <a:bodyPr/>
                    <a:lstStyle/>
                    <a:p>
                      <a:pPr algn="ctr"/>
                      <a:endParaRPr lang="en-US" sz="1200" b="1">
                        <a:solidFill>
                          <a:srgbClr val="FF0000"/>
                        </a:solidFill>
                      </a:endParaRPr>
                    </a:p>
                  </a:txBody>
                  <a:tcPr anchor="ctr"/>
                </a:tc>
                <a:tc>
                  <a:txBody>
                    <a:bodyPr/>
                    <a:lstStyle/>
                    <a:p>
                      <a:pPr algn="ctr"/>
                      <a:endParaRPr lang="en-US" sz="1200" b="1">
                        <a:solidFill>
                          <a:srgbClr val="FF0000"/>
                        </a:solidFill>
                      </a:endParaRPr>
                    </a:p>
                  </a:txBody>
                  <a:tcPr anchor="ctr"/>
                </a:tc>
                <a:tc>
                  <a:txBody>
                    <a:bodyPr/>
                    <a:lstStyle/>
                    <a:p>
                      <a:pPr algn="ctr"/>
                      <a:endParaRPr lang="en-US" sz="1200" b="1">
                        <a:solidFill>
                          <a:srgbClr val="FF0000"/>
                        </a:solidFill>
                      </a:endParaRPr>
                    </a:p>
                  </a:txBody>
                  <a:tcPr anchor="ctr"/>
                </a:tc>
                <a:tc>
                  <a:txBody>
                    <a:bodyPr/>
                    <a:lstStyle/>
                    <a:p>
                      <a:pPr algn="ctr"/>
                      <a:endParaRPr lang="en-US" sz="1200" b="1">
                        <a:solidFill>
                          <a:srgbClr val="FF0000"/>
                        </a:solidFill>
                      </a:endParaRPr>
                    </a:p>
                  </a:txBody>
                  <a:tcPr anchor="ctr"/>
                </a:tc>
                <a:tc>
                  <a:txBody>
                    <a:bodyPr/>
                    <a:lstStyle/>
                    <a:p>
                      <a:pPr algn="ctr"/>
                      <a:endParaRPr lang="en-US" sz="1200" b="1">
                        <a:solidFill>
                          <a:srgbClr val="FF0000"/>
                        </a:solidFill>
                      </a:endParaRPr>
                    </a:p>
                  </a:txBody>
                  <a:tcPr anchor="ctr"/>
                </a:tc>
                <a:tc>
                  <a:txBody>
                    <a:bodyPr/>
                    <a:lstStyle/>
                    <a:p>
                      <a:pPr algn="ctr"/>
                      <a:endParaRPr lang="en-US" sz="1200" b="1" dirty="0">
                        <a:solidFill>
                          <a:srgbClr val="FF0000"/>
                        </a:solidFill>
                      </a:endParaRPr>
                    </a:p>
                  </a:txBody>
                  <a:tcPr anchor="ctr"/>
                </a:tc>
                <a:tc>
                  <a:txBody>
                    <a:bodyPr/>
                    <a:lstStyle/>
                    <a:p>
                      <a:pPr algn="ctr"/>
                      <a:endParaRPr lang="en-US" sz="1200" b="1" dirty="0">
                        <a:solidFill>
                          <a:srgbClr val="FF0000"/>
                        </a:solidFill>
                      </a:endParaRPr>
                    </a:p>
                  </a:txBody>
                  <a:tcPr anchor="ctr"/>
                </a:tc>
                <a:tc>
                  <a:txBody>
                    <a:bodyPr/>
                    <a:lstStyle/>
                    <a:p>
                      <a:pPr algn="ctr"/>
                      <a:endParaRPr lang="en-US" sz="1200" b="1" dirty="0">
                        <a:solidFill>
                          <a:srgbClr val="FF0000"/>
                        </a:solidFill>
                      </a:endParaRPr>
                    </a:p>
                  </a:txBody>
                  <a:tcPr anchor="ctr"/>
                </a:tc>
                <a:extLst>
                  <a:ext uri="{0D108BD9-81ED-4DB2-BD59-A6C34878D82A}">
                    <a16:rowId xmlns:a16="http://schemas.microsoft.com/office/drawing/2014/main" val="10003"/>
                  </a:ext>
                </a:extLst>
              </a:tr>
              <a:tr h="370840">
                <a:tc>
                  <a:txBody>
                    <a:bodyPr/>
                    <a:lstStyle/>
                    <a:p>
                      <a:pPr algn="ctr"/>
                      <a:endParaRPr lang="en-US" sz="1200" b="1">
                        <a:solidFill>
                          <a:srgbClr val="FF0000"/>
                        </a:solidFill>
                      </a:endParaRPr>
                    </a:p>
                  </a:txBody>
                  <a:tcPr anchor="ctr"/>
                </a:tc>
                <a:tc>
                  <a:txBody>
                    <a:bodyPr/>
                    <a:lstStyle/>
                    <a:p>
                      <a:pPr algn="ctr"/>
                      <a:r>
                        <a:rPr lang="tr-TR" sz="1200" b="1" dirty="0"/>
                        <a:t>∑</a:t>
                      </a:r>
                      <a:endParaRPr lang="en-US" sz="1200" b="1" dirty="0">
                        <a:solidFill>
                          <a:srgbClr val="FF0000"/>
                        </a:solidFill>
                      </a:endParaRPr>
                    </a:p>
                  </a:txBody>
                  <a:tcPr anchor="ctr"/>
                </a:tc>
                <a:tc>
                  <a:txBody>
                    <a:bodyPr/>
                    <a:lstStyle/>
                    <a:p>
                      <a:pPr algn="ctr"/>
                      <a:endParaRPr lang="en-US" sz="1200" b="1" dirty="0">
                        <a:solidFill>
                          <a:srgbClr val="FF0000"/>
                        </a:solidFill>
                      </a:endParaRPr>
                    </a:p>
                  </a:txBody>
                  <a:tcPr anchor="ctr"/>
                </a:tc>
                <a:tc>
                  <a:txBody>
                    <a:bodyPr/>
                    <a:lstStyle/>
                    <a:p>
                      <a:pPr algn="ctr"/>
                      <a:r>
                        <a:rPr lang="tr-TR" sz="1200" b="1" dirty="0"/>
                        <a:t>∑</a:t>
                      </a:r>
                      <a:endParaRPr lang="en-US" sz="1200" b="1" dirty="0">
                        <a:solidFill>
                          <a:srgbClr val="FF0000"/>
                        </a:solidFill>
                      </a:endParaRPr>
                    </a:p>
                  </a:txBody>
                  <a:tcPr anchor="ctr"/>
                </a:tc>
                <a:tc>
                  <a:txBody>
                    <a:bodyPr/>
                    <a:lstStyle/>
                    <a:p>
                      <a:pPr algn="ctr"/>
                      <a:endParaRPr lang="en-US" sz="1200" b="1" dirty="0">
                        <a:solidFill>
                          <a:srgbClr val="FF0000"/>
                        </a:solidFill>
                      </a:endParaRPr>
                    </a:p>
                  </a:txBody>
                  <a:tcPr anchor="ctr"/>
                </a:tc>
                <a:tc>
                  <a:txBody>
                    <a:bodyPr/>
                    <a:lstStyle/>
                    <a:p>
                      <a:pPr algn="ctr"/>
                      <a:endParaRPr lang="en-US" sz="1200" b="1">
                        <a:solidFill>
                          <a:srgbClr val="FF0000"/>
                        </a:solidFill>
                      </a:endParaRPr>
                    </a:p>
                  </a:txBody>
                  <a:tcPr anchor="ctr"/>
                </a:tc>
                <a:tc>
                  <a:txBody>
                    <a:bodyPr/>
                    <a:lstStyle/>
                    <a:p>
                      <a:pPr algn="ctr"/>
                      <a:r>
                        <a:rPr lang="tr-TR" sz="1200" b="1" dirty="0"/>
                        <a:t>∑</a:t>
                      </a:r>
                      <a:endParaRPr lang="en-US" sz="1200" b="1" dirty="0">
                        <a:solidFill>
                          <a:srgbClr val="FF0000"/>
                        </a:solidFill>
                      </a:endParaRPr>
                    </a:p>
                  </a:txBody>
                  <a:tcPr anchor="ctr"/>
                </a:tc>
                <a:tc>
                  <a:txBody>
                    <a:bodyPr/>
                    <a:lstStyle/>
                    <a:p>
                      <a:pPr algn="ctr"/>
                      <a:r>
                        <a:rPr lang="tr-TR" sz="1200" b="1" dirty="0"/>
                        <a:t>∑</a:t>
                      </a:r>
                      <a:endParaRPr lang="en-US" sz="1200" b="1" dirty="0">
                        <a:solidFill>
                          <a:srgbClr val="FF0000"/>
                        </a:solidFill>
                      </a:endParaRPr>
                    </a:p>
                  </a:txBody>
                  <a:tcPr anchor="ctr"/>
                </a:tc>
                <a:extLst>
                  <a:ext uri="{0D108BD9-81ED-4DB2-BD59-A6C34878D82A}">
                    <a16:rowId xmlns:a16="http://schemas.microsoft.com/office/drawing/2014/main" val="10004"/>
                  </a:ext>
                </a:extLst>
              </a:tr>
            </a:tbl>
          </a:graphicData>
        </a:graphic>
      </p:graphicFrame>
      <p:sp>
        <p:nvSpPr>
          <p:cNvPr id="11" name="TextBox 10"/>
          <p:cNvSpPr txBox="1"/>
          <p:nvPr/>
        </p:nvSpPr>
        <p:spPr>
          <a:xfrm>
            <a:off x="6456040" y="764704"/>
            <a:ext cx="3960440" cy="369332"/>
          </a:xfrm>
          <a:prstGeom prst="rect">
            <a:avLst/>
          </a:prstGeom>
          <a:noFill/>
        </p:spPr>
        <p:txBody>
          <a:bodyPr wrap="square" rtlCol="0">
            <a:spAutoFit/>
          </a:bodyPr>
          <a:lstStyle/>
          <a:p>
            <a:r>
              <a:rPr lang="tr-TR" b="1" dirty="0"/>
              <a:t>A=a</a:t>
            </a:r>
            <a:r>
              <a:rPr lang="tr-TR" b="1" baseline="30000" dirty="0"/>
              <a:t>2</a:t>
            </a:r>
            <a:r>
              <a:rPr lang="tr-TR" b="1" dirty="0"/>
              <a:t>                                 -  ALAN</a:t>
            </a:r>
            <a:endParaRPr lang="tr-TR" b="1" baseline="30000" dirty="0"/>
          </a:p>
        </p:txBody>
      </p:sp>
      <p:sp>
        <p:nvSpPr>
          <p:cNvPr id="12" name="TextBox 11"/>
          <p:cNvSpPr txBox="1"/>
          <p:nvPr/>
        </p:nvSpPr>
        <p:spPr>
          <a:xfrm>
            <a:off x="6456040" y="1268760"/>
            <a:ext cx="4032448" cy="369332"/>
          </a:xfrm>
          <a:prstGeom prst="rect">
            <a:avLst/>
          </a:prstGeom>
          <a:noFill/>
        </p:spPr>
        <p:txBody>
          <a:bodyPr wrap="square" rtlCol="0">
            <a:spAutoFit/>
          </a:bodyPr>
          <a:lstStyle/>
          <a:p>
            <a:r>
              <a:rPr lang="tr-TR" b="1" dirty="0"/>
              <a:t>V=a</a:t>
            </a:r>
            <a:r>
              <a:rPr lang="tr-TR" b="1" baseline="30000" dirty="0"/>
              <a:t>2</a:t>
            </a:r>
            <a:r>
              <a:rPr lang="tr-TR" b="1" dirty="0"/>
              <a:t>*h                            -  HACİM  </a:t>
            </a:r>
          </a:p>
        </p:txBody>
      </p:sp>
      <p:sp>
        <p:nvSpPr>
          <p:cNvPr id="13" name="TextBox 12"/>
          <p:cNvSpPr txBox="1"/>
          <p:nvPr/>
        </p:nvSpPr>
        <p:spPr>
          <a:xfrm>
            <a:off x="6456040" y="2348880"/>
            <a:ext cx="4032448" cy="369332"/>
          </a:xfrm>
          <a:prstGeom prst="rect">
            <a:avLst/>
          </a:prstGeom>
          <a:noFill/>
        </p:spPr>
        <p:txBody>
          <a:bodyPr wrap="square" rtlCol="0">
            <a:spAutoFit/>
          </a:bodyPr>
          <a:lstStyle/>
          <a:p>
            <a:r>
              <a:rPr lang="tr-TR" b="1" dirty="0"/>
              <a:t>MM (t)=R*T/1000 (kg)  -  METAL MİKT.</a:t>
            </a:r>
          </a:p>
        </p:txBody>
      </p:sp>
      <p:sp>
        <p:nvSpPr>
          <p:cNvPr id="14" name="TextBox 13"/>
          <p:cNvSpPr txBox="1"/>
          <p:nvPr/>
        </p:nvSpPr>
        <p:spPr>
          <a:xfrm>
            <a:off x="6312024" y="5579948"/>
            <a:ext cx="3960440" cy="369332"/>
          </a:xfrm>
          <a:prstGeom prst="rect">
            <a:avLst/>
          </a:prstGeom>
          <a:noFill/>
        </p:spPr>
        <p:txBody>
          <a:bodyPr wrap="square" rtlCol="0">
            <a:spAutoFit/>
          </a:bodyPr>
          <a:lstStyle/>
          <a:p>
            <a:r>
              <a:rPr lang="tr-TR" b="1" dirty="0"/>
              <a:t>Ort.Kalınlık = ∑Kalınlık / Sondaj Sayısı  </a:t>
            </a:r>
          </a:p>
        </p:txBody>
      </p:sp>
      <p:sp>
        <p:nvSpPr>
          <p:cNvPr id="15" name="TextBox 14"/>
          <p:cNvSpPr txBox="1"/>
          <p:nvPr/>
        </p:nvSpPr>
        <p:spPr>
          <a:xfrm>
            <a:off x="6312024" y="6084004"/>
            <a:ext cx="4176464" cy="369332"/>
          </a:xfrm>
          <a:prstGeom prst="rect">
            <a:avLst/>
          </a:prstGeom>
          <a:noFill/>
        </p:spPr>
        <p:txBody>
          <a:bodyPr wrap="square" rtlCol="0">
            <a:spAutoFit/>
          </a:bodyPr>
          <a:lstStyle/>
          <a:p>
            <a:r>
              <a:rPr lang="tr-TR" b="1" dirty="0"/>
              <a:t>Ort.Tenör = ∑Kalınlık *Tenör / ∑  Kalınlık</a:t>
            </a:r>
          </a:p>
        </p:txBody>
      </p:sp>
    </p:spTree>
    <p:extLst>
      <p:ext uri="{BB962C8B-B14F-4D97-AF65-F5344CB8AC3E}">
        <p14:creationId xmlns:p14="http://schemas.microsoft.com/office/powerpoint/2010/main" val="11742250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03712" y="116632"/>
            <a:ext cx="5184576" cy="523220"/>
          </a:xfrm>
          <a:prstGeom prst="rect">
            <a:avLst/>
          </a:prstGeom>
          <a:noFill/>
        </p:spPr>
        <p:txBody>
          <a:bodyPr wrap="square" rtlCol="0">
            <a:spAutoFit/>
          </a:bodyPr>
          <a:lstStyle/>
          <a:p>
            <a:pPr algn="ctr"/>
            <a:r>
              <a:rPr lang="tr-TR" sz="2800" b="1" i="1" u="sng" dirty="0">
                <a:effectLst>
                  <a:outerShdw blurRad="38100" dist="38100" dir="2700000" algn="tl">
                    <a:srgbClr val="000000">
                      <a:alpha val="43137"/>
                    </a:srgbClr>
                  </a:outerShdw>
                </a:effectLst>
              </a:rPr>
              <a:t>Eşit Alana Etki Metodu - Daire</a:t>
            </a:r>
          </a:p>
        </p:txBody>
      </p:sp>
      <p:pic>
        <p:nvPicPr>
          <p:cNvPr id="3" name="Picture 3"/>
          <p:cNvPicPr>
            <a:picLocks noChangeAspect="1" noChangeArrowheads="1"/>
          </p:cNvPicPr>
          <p:nvPr/>
        </p:nvPicPr>
        <p:blipFill>
          <a:blip r:embed="rId2" cstate="print"/>
          <a:srcRect/>
          <a:stretch>
            <a:fillRect/>
          </a:stretch>
        </p:blipFill>
        <p:spPr bwMode="auto">
          <a:xfrm>
            <a:off x="3863753" y="620688"/>
            <a:ext cx="4415083" cy="6237313"/>
          </a:xfrm>
          <a:prstGeom prst="rect">
            <a:avLst/>
          </a:prstGeom>
          <a:noFill/>
          <a:ln w="9525">
            <a:solidFill>
              <a:srgbClr val="002060"/>
            </a:solidFill>
            <a:miter lim="800000"/>
            <a:headEnd/>
            <a:tailEnd/>
          </a:ln>
        </p:spPr>
      </p:pic>
    </p:spTree>
    <p:extLst>
      <p:ext uri="{BB962C8B-B14F-4D97-AF65-F5344CB8AC3E}">
        <p14:creationId xmlns:p14="http://schemas.microsoft.com/office/powerpoint/2010/main" val="16054830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381</TotalTime>
  <Words>771</Words>
  <Application>Microsoft Macintosh PowerPoint</Application>
  <PresentationFormat>Widescreen</PresentationFormat>
  <Paragraphs>89</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Sinan.Akiska</dc:creator>
  <cp:lastModifiedBy>Sinan.Akiska</cp:lastModifiedBy>
  <cp:revision>68</cp:revision>
  <dcterms:created xsi:type="dcterms:W3CDTF">2020-10-22T11:28:47Z</dcterms:created>
  <dcterms:modified xsi:type="dcterms:W3CDTF">2021-03-30T21:12:47Z</dcterms:modified>
</cp:coreProperties>
</file>