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0" r:id="rId3"/>
    <p:sldId id="279" r:id="rId4"/>
    <p:sldId id="261" r:id="rId5"/>
    <p:sldId id="281" r:id="rId6"/>
    <p:sldId id="263" r:id="rId7"/>
    <p:sldId id="265" r:id="rId8"/>
    <p:sldId id="282" r:id="rId9"/>
    <p:sldId id="264" r:id="rId10"/>
    <p:sldId id="270" r:id="rId11"/>
    <p:sldId id="283" r:id="rId12"/>
    <p:sldId id="274" r:id="rId13"/>
    <p:sldId id="280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3089"/>
  </p:normalViewPr>
  <p:slideViewPr>
    <p:cSldViewPr snapToGrid="0">
      <p:cViewPr varScale="1">
        <p:scale>
          <a:sx n="59" d="100"/>
          <a:sy n="59" d="100"/>
        </p:scale>
        <p:origin x="1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17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43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94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64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46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64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43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547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47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57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6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87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2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5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29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0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81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AC4082-2199-4B6F-80B0-AE685C09201C}" type="datetimeFigureOut">
              <a:rPr lang="tr-TR" smtClean="0"/>
              <a:t>15.12.2019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43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btecer@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06096" y="1388126"/>
            <a:ext cx="8689976" cy="2543058"/>
          </a:xfr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8800" dirty="0"/>
              <a:t>FERMENTASYON TEKNOLOJİSİ</a:t>
            </a:r>
          </a:p>
        </p:txBody>
      </p:sp>
      <p:sp>
        <p:nvSpPr>
          <p:cNvPr id="4" name="object 6"/>
          <p:cNvSpPr txBox="1">
            <a:spLocks noGrp="1"/>
          </p:cNvSpPr>
          <p:nvPr>
            <p:ph type="subTitle" idx="1"/>
          </p:nvPr>
        </p:nvSpPr>
        <p:spPr>
          <a:xfrm>
            <a:off x="1806096" y="4095521"/>
            <a:ext cx="8689976" cy="215366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3200" spc="-175" dirty="0">
                <a:solidFill>
                  <a:schemeClr val="bg1"/>
                </a:solidFill>
                <a:latin typeface="Verdana"/>
                <a:cs typeface="Verdana"/>
              </a:rPr>
              <a:t>NİLGÜN </a:t>
            </a:r>
            <a:r>
              <a:rPr sz="3200" spc="-215" dirty="0">
                <a:solidFill>
                  <a:schemeClr val="bg1"/>
                </a:solidFill>
                <a:latin typeface="Verdana"/>
                <a:cs typeface="Verdana"/>
              </a:rPr>
              <a:t>BAŞAK</a:t>
            </a:r>
            <a:r>
              <a:rPr sz="3200" spc="-44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3200" spc="-260" dirty="0">
                <a:solidFill>
                  <a:schemeClr val="bg1"/>
                </a:solidFill>
                <a:latin typeface="Verdana"/>
                <a:cs typeface="Verdana"/>
              </a:rPr>
              <a:t>TECER</a:t>
            </a:r>
            <a:endParaRPr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2400" spc="-105" dirty="0">
                <a:solidFill>
                  <a:schemeClr val="bg1"/>
                </a:solidFill>
                <a:latin typeface="Verdana"/>
                <a:cs typeface="Verdana"/>
              </a:rPr>
              <a:t>ÖĞRETİM </a:t>
            </a:r>
            <a:r>
              <a:rPr sz="2400" spc="-165" dirty="0">
                <a:solidFill>
                  <a:schemeClr val="bg1"/>
                </a:solidFill>
                <a:latin typeface="Verdana"/>
                <a:cs typeface="Verdana"/>
              </a:rPr>
              <a:t>GÖREVLİSİ  </a:t>
            </a:r>
            <a:endParaRPr lang="tr-TR" sz="2400" spc="-165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1600" spc="-15" dirty="0">
                <a:solidFill>
                  <a:schemeClr val="bg1"/>
                </a:solidFill>
                <a:latin typeface="Verdana"/>
                <a:cs typeface="Verdana"/>
              </a:rPr>
              <a:t>ANKARA</a:t>
            </a:r>
            <a:r>
              <a:rPr sz="1600" spc="-21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-280" dirty="0">
                <a:solidFill>
                  <a:schemeClr val="bg1"/>
                </a:solidFill>
                <a:latin typeface="Verdana"/>
                <a:cs typeface="Verdana"/>
              </a:rPr>
              <a:t>ÜNİVERSİTESİ</a:t>
            </a:r>
            <a:endParaRPr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600" spc="-135" dirty="0">
                <a:solidFill>
                  <a:schemeClr val="bg1"/>
                </a:solidFill>
                <a:latin typeface="Verdana"/>
                <a:cs typeface="Verdana"/>
              </a:rPr>
              <a:t>KALECİK </a:t>
            </a:r>
            <a:r>
              <a:rPr sz="1600" spc="-190" dirty="0">
                <a:solidFill>
                  <a:schemeClr val="bg1"/>
                </a:solidFill>
                <a:latin typeface="Verdana"/>
                <a:cs typeface="Verdana"/>
              </a:rPr>
              <a:t>MESLEK</a:t>
            </a:r>
            <a:r>
              <a:rPr sz="1600" spc="-204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-175" dirty="0">
                <a:solidFill>
                  <a:schemeClr val="bg1"/>
                </a:solidFill>
                <a:latin typeface="Verdana"/>
                <a:cs typeface="Verdana"/>
              </a:rPr>
              <a:t>YÜKSEKOKULU</a:t>
            </a:r>
            <a:endParaRPr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600" spc="-114" dirty="0">
                <a:solidFill>
                  <a:schemeClr val="bg1"/>
                </a:solidFill>
                <a:latin typeface="Verdana"/>
                <a:cs typeface="Verdana"/>
              </a:rPr>
              <a:t>E-posta:</a:t>
            </a:r>
            <a:r>
              <a:rPr sz="1600" spc="-17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tr-TR" sz="1600" cap="none" spc="-35" dirty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nbtecer@ankara.edu.tr</a:t>
            </a:r>
            <a:endParaRPr lang="tr-TR" sz="1600" cap="none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4259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6480" y="654766"/>
            <a:ext cx="9248849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Fermantasyon</a:t>
            </a:r>
            <a:r>
              <a:rPr lang="tr-TR" spc="-10" dirty="0"/>
              <a:t>U</a:t>
            </a:r>
            <a:r>
              <a:rPr spc="-15" dirty="0"/>
              <a:t> </a:t>
            </a:r>
            <a:r>
              <a:rPr lang="tr-TR" dirty="0"/>
              <a:t>ETKİLEYEN TEMEL BİLEŞENLER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82787" y="1220947"/>
            <a:ext cx="7650175" cy="675505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01650" algn="ctr">
              <a:spcBef>
                <a:spcPts val="675"/>
              </a:spcBef>
            </a:pPr>
            <a:endParaRPr lang="tr-TR" sz="2000" b="1" spc="-5" dirty="0">
              <a:cs typeface="Arial"/>
            </a:endParaRPr>
          </a:p>
          <a:p>
            <a:pPr marL="501650" algn="ctr">
              <a:spcBef>
                <a:spcPts val="675"/>
              </a:spcBef>
            </a:pPr>
            <a:r>
              <a:rPr lang="tr-TR" sz="2000" b="1" spc="-5" dirty="0">
                <a:cs typeface="Arial"/>
              </a:rPr>
              <a:t>KARBONHİDRATLAR </a:t>
            </a:r>
          </a:p>
          <a:p>
            <a:pPr marL="501650" algn="ctr">
              <a:spcBef>
                <a:spcPts val="675"/>
              </a:spcBef>
            </a:pPr>
            <a:endParaRPr lang="tr-TR" sz="2000" b="1" spc="-5" dirty="0">
              <a:cs typeface="Arial"/>
            </a:endParaRPr>
          </a:p>
          <a:p>
            <a:pPr marL="501650" algn="ctr">
              <a:spcBef>
                <a:spcPts val="675"/>
              </a:spcBef>
            </a:pPr>
            <a:r>
              <a:rPr lang="tr-TR" sz="2000" b="1" spc="-5" dirty="0">
                <a:cs typeface="Arial"/>
              </a:rPr>
              <a:t>PROTEİNLER</a:t>
            </a:r>
          </a:p>
          <a:p>
            <a:pPr marL="501650" algn="ctr">
              <a:spcBef>
                <a:spcPts val="675"/>
              </a:spcBef>
            </a:pPr>
            <a:endParaRPr lang="tr-TR" sz="2000" b="1" spc="-5" dirty="0">
              <a:cs typeface="Arial"/>
            </a:endParaRPr>
          </a:p>
          <a:p>
            <a:pPr marL="501650" algn="ctr">
              <a:spcBef>
                <a:spcPts val="675"/>
              </a:spcBef>
            </a:pPr>
            <a:r>
              <a:rPr lang="tr-TR" sz="2000" b="1" spc="-5" dirty="0">
                <a:cs typeface="Arial"/>
              </a:rPr>
              <a:t>ENZİMLER</a:t>
            </a:r>
          </a:p>
          <a:p>
            <a:pPr marL="501650" algn="ctr">
              <a:spcBef>
                <a:spcPts val="675"/>
              </a:spcBef>
            </a:pPr>
            <a:endParaRPr lang="tr-TR" sz="2000" b="1" spc="-5" dirty="0">
              <a:cs typeface="Arial"/>
            </a:endParaRPr>
          </a:p>
          <a:p>
            <a:pPr marL="501650" algn="ctr">
              <a:spcBef>
                <a:spcPts val="675"/>
              </a:spcBef>
            </a:pPr>
            <a:r>
              <a:rPr lang="tr-TR" sz="2000" b="1" spc="-5" dirty="0">
                <a:cs typeface="Arial"/>
              </a:rPr>
              <a:t>MİNERAL MADDELER</a:t>
            </a:r>
          </a:p>
          <a:p>
            <a:pPr marL="501650" algn="ctr">
              <a:spcBef>
                <a:spcPts val="675"/>
              </a:spcBef>
            </a:pPr>
            <a:endParaRPr lang="tr-TR" sz="2000" b="1" spc="-5" dirty="0">
              <a:cs typeface="Arial"/>
            </a:endParaRPr>
          </a:p>
          <a:p>
            <a:pPr marL="501650" algn="ctr">
              <a:spcBef>
                <a:spcPts val="675"/>
              </a:spcBef>
            </a:pPr>
            <a:r>
              <a:rPr lang="tr-TR" sz="2000" b="1" spc="-5" dirty="0">
                <a:cs typeface="Arial"/>
              </a:rPr>
              <a:t>VİTAMİNLER</a:t>
            </a:r>
          </a:p>
          <a:p>
            <a:pPr marL="501650" algn="ctr">
              <a:spcBef>
                <a:spcPts val="675"/>
              </a:spcBef>
            </a:pPr>
            <a:endParaRPr lang="tr-TR" sz="2000" b="1" spc="-5" dirty="0">
              <a:cs typeface="Arial"/>
            </a:endParaRPr>
          </a:p>
          <a:p>
            <a:pPr marL="501650" algn="ctr">
              <a:spcBef>
                <a:spcPts val="675"/>
              </a:spcBef>
            </a:pPr>
            <a:r>
              <a:rPr lang="tr-TR" sz="2000" b="1" spc="-5" dirty="0">
                <a:cs typeface="Arial"/>
              </a:rPr>
              <a:t>ORGANİK ASİTLER</a:t>
            </a:r>
          </a:p>
          <a:p>
            <a:pPr marL="501650" algn="ctr">
              <a:spcBef>
                <a:spcPts val="675"/>
              </a:spcBef>
            </a:pPr>
            <a:endParaRPr lang="tr-TR" sz="2000" b="1" spc="-5" dirty="0">
              <a:cs typeface="Arial"/>
            </a:endParaRPr>
          </a:p>
          <a:p>
            <a:pPr marL="501650" algn="ctr">
              <a:spcBef>
                <a:spcPts val="675"/>
              </a:spcBef>
            </a:pPr>
            <a:endParaRPr lang="tr-TR" sz="2000" b="1" spc="-5" dirty="0">
              <a:cs typeface="Arial"/>
            </a:endParaRPr>
          </a:p>
          <a:p>
            <a:pPr marL="501650" algn="ctr">
              <a:spcBef>
                <a:spcPts val="675"/>
              </a:spcBef>
            </a:pPr>
            <a:endParaRPr lang="tr-TR" sz="2000" b="1" spc="-5" dirty="0">
              <a:cs typeface="Arial"/>
            </a:endParaRPr>
          </a:p>
          <a:p>
            <a:pPr marL="501650" algn="ctr">
              <a:spcBef>
                <a:spcPts val="675"/>
              </a:spcBef>
            </a:pPr>
            <a:endParaRPr lang="tr-TR" sz="2000" b="1" spc="-5" dirty="0">
              <a:cs typeface="Arial"/>
            </a:endParaRPr>
          </a:p>
          <a:p>
            <a:pPr marL="501650" algn="ctr">
              <a:spcBef>
                <a:spcPts val="675"/>
              </a:spcBef>
            </a:pPr>
            <a:endParaRPr lang="tr-TR" sz="2000" b="1" spc="-5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52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6480" y="654766"/>
            <a:ext cx="9248849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Fermantasyon</a:t>
            </a:r>
            <a:r>
              <a:rPr spc="-15" dirty="0"/>
              <a:t> </a:t>
            </a:r>
            <a:r>
              <a:rPr dirty="0"/>
              <a:t>M</a:t>
            </a:r>
            <a:r>
              <a:rPr lang="tr-TR" dirty="0"/>
              <a:t>i</a:t>
            </a:r>
            <a:r>
              <a:rPr dirty="0" err="1"/>
              <a:t>kroorgan</a:t>
            </a:r>
            <a:r>
              <a:rPr lang="tr-TR" dirty="0"/>
              <a:t>i</a:t>
            </a:r>
            <a:r>
              <a:rPr dirty="0" err="1"/>
              <a:t>zmaları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13616" y="1794093"/>
            <a:ext cx="4754575" cy="52366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01650" algn="ctr">
              <a:spcBef>
                <a:spcPts val="675"/>
              </a:spcBef>
            </a:pPr>
            <a:endParaRPr lang="tr-TR" sz="3200" b="1" spc="-5" dirty="0">
              <a:cs typeface="Arial"/>
            </a:endParaRPr>
          </a:p>
          <a:p>
            <a:pPr marL="501650" algn="ctr">
              <a:spcBef>
                <a:spcPts val="675"/>
              </a:spcBef>
            </a:pPr>
            <a:r>
              <a:rPr lang="tr-TR" sz="3200" b="1" spc="-5" dirty="0">
                <a:cs typeface="Arial"/>
              </a:rPr>
              <a:t>MAYALAR</a:t>
            </a:r>
          </a:p>
          <a:p>
            <a:pPr marL="501650" algn="ctr">
              <a:spcBef>
                <a:spcPts val="675"/>
              </a:spcBef>
            </a:pPr>
            <a:endParaRPr lang="tr-TR" sz="3200" b="1" spc="-5" dirty="0">
              <a:cs typeface="Arial"/>
            </a:endParaRPr>
          </a:p>
          <a:p>
            <a:pPr marL="501650" algn="ctr">
              <a:spcBef>
                <a:spcPts val="675"/>
              </a:spcBef>
            </a:pPr>
            <a:r>
              <a:rPr lang="tr-TR" sz="3200" b="1" spc="-5" dirty="0">
                <a:cs typeface="Arial"/>
              </a:rPr>
              <a:t>BAKTERİLER </a:t>
            </a:r>
          </a:p>
          <a:p>
            <a:pPr marL="501650" algn="ctr">
              <a:spcBef>
                <a:spcPts val="675"/>
              </a:spcBef>
            </a:pPr>
            <a:endParaRPr lang="tr-TR" sz="3200" b="1" spc="-5" dirty="0">
              <a:cs typeface="Arial"/>
            </a:endParaRPr>
          </a:p>
          <a:p>
            <a:pPr marL="501650" algn="ctr">
              <a:spcBef>
                <a:spcPts val="675"/>
              </a:spcBef>
            </a:pPr>
            <a:r>
              <a:rPr lang="tr-TR" sz="3200" b="1" spc="-5" dirty="0">
                <a:cs typeface="Arial"/>
              </a:rPr>
              <a:t> KÜFLER</a:t>
            </a:r>
          </a:p>
          <a:p>
            <a:pPr marL="501650" algn="ctr">
              <a:spcBef>
                <a:spcPts val="675"/>
              </a:spcBef>
            </a:pPr>
            <a:endParaRPr lang="tr-TR" sz="3200" b="1" spc="-5" dirty="0">
              <a:cs typeface="Arial"/>
            </a:endParaRPr>
          </a:p>
          <a:p>
            <a:pPr marL="501650" algn="ctr">
              <a:spcBef>
                <a:spcPts val="675"/>
              </a:spcBef>
            </a:pPr>
            <a:endParaRPr lang="tr-TR" sz="3200" b="1" spc="-5" dirty="0">
              <a:cs typeface="Arial"/>
            </a:endParaRPr>
          </a:p>
          <a:p>
            <a:pPr marL="501650" algn="ctr">
              <a:spcBef>
                <a:spcPts val="675"/>
              </a:spcBef>
            </a:pPr>
            <a:endParaRPr lang="tr-TR" sz="3200" b="1" spc="-5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878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FERMANTASYON ile ilgili görsel sonuc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84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F6174774-FBD0-8C49-A859-241D82BC9403}"/>
              </a:ext>
            </a:extLst>
          </p:cNvPr>
          <p:cNvSpPr txBox="1"/>
          <p:nvPr/>
        </p:nvSpPr>
        <p:spPr>
          <a:xfrm>
            <a:off x="4397829" y="2830285"/>
            <a:ext cx="311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213231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601325"/>
            <a:ext cx="11929730" cy="594833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tr-TR" sz="8400" dirty="0"/>
              <a:t>FERMANTASYON KONU BAŞLIKLARI</a:t>
            </a:r>
          </a:p>
          <a:p>
            <a:pPr algn="ctr">
              <a:buFont typeface="Wingdings" pitchFamily="2" charset="2"/>
              <a:buChar char="ü"/>
            </a:pPr>
            <a:r>
              <a:rPr lang="tr-TR" sz="3600" dirty="0"/>
              <a:t>FERMENTASYONUN TANIMI VE ÖNEMİ</a:t>
            </a:r>
          </a:p>
          <a:p>
            <a:pPr algn="ctr">
              <a:buFont typeface="Wingdings" pitchFamily="2" charset="2"/>
              <a:buChar char="ü"/>
            </a:pPr>
            <a:r>
              <a:rPr lang="tr-TR" sz="3600" dirty="0"/>
              <a:t>MALT KİMYASI VE TEKNOLOJİSİ</a:t>
            </a:r>
          </a:p>
          <a:p>
            <a:pPr algn="ctr">
              <a:buFont typeface="Wingdings" pitchFamily="2" charset="2"/>
              <a:buChar char="ü"/>
            </a:pPr>
            <a:r>
              <a:rPr lang="tr-TR" sz="3600" dirty="0"/>
              <a:t>BİRA KİMYASI VE TEKNOLOJİSİ</a:t>
            </a:r>
          </a:p>
          <a:p>
            <a:pPr algn="ctr">
              <a:buFont typeface="Wingdings" pitchFamily="2" charset="2"/>
              <a:buChar char="ü"/>
            </a:pPr>
            <a:r>
              <a:rPr lang="tr-TR" sz="3600" dirty="0"/>
              <a:t>SİRKE KİMYASI VE TEKNOLOJİSİ</a:t>
            </a:r>
          </a:p>
          <a:p>
            <a:pPr algn="ctr">
              <a:buFont typeface="Wingdings" pitchFamily="2" charset="2"/>
              <a:buChar char="ü"/>
            </a:pPr>
            <a:r>
              <a:rPr lang="tr-TR" sz="3600" dirty="0"/>
              <a:t>TURŞU ÜRETİMİ</a:t>
            </a:r>
          </a:p>
          <a:p>
            <a:pPr algn="ctr">
              <a:buFont typeface="Wingdings" pitchFamily="2" charset="2"/>
              <a:buChar char="ü"/>
            </a:pPr>
            <a:r>
              <a:rPr lang="tr-TR" sz="3600" dirty="0"/>
              <a:t>SOFRALIK ZEYTİN ÜRETİMİ</a:t>
            </a:r>
          </a:p>
          <a:p>
            <a:pPr algn="ctr">
              <a:buFont typeface="Wingdings" pitchFamily="2" charset="2"/>
              <a:buChar char="ü"/>
            </a:pPr>
            <a:r>
              <a:rPr lang="tr-TR" sz="3600" dirty="0"/>
              <a:t>BOZA ÜRETİMİ</a:t>
            </a:r>
          </a:p>
          <a:p>
            <a:pPr algn="ctr">
              <a:buFont typeface="Wingdings" pitchFamily="2" charset="2"/>
              <a:buChar char="ü"/>
            </a:pPr>
            <a:r>
              <a:rPr lang="tr-TR" sz="3600" dirty="0"/>
              <a:t>ŞARAP KİMYASI VE TEKNOLOJİSİ</a:t>
            </a:r>
          </a:p>
          <a:p>
            <a:pPr algn="ctr">
              <a:buFont typeface="Wingdings" pitchFamily="2" charset="2"/>
              <a:buChar char="ü"/>
            </a:pPr>
            <a:r>
              <a:rPr lang="tr-TR" sz="3600" dirty="0"/>
              <a:t>KÖPÜREN VE ÖZEL ŞARAPLAR</a:t>
            </a:r>
          </a:p>
          <a:p>
            <a:pPr algn="ctr">
              <a:buFont typeface="Wingdings" pitchFamily="2" charset="2"/>
              <a:buChar char="ü"/>
            </a:pPr>
            <a:r>
              <a:rPr lang="tr-TR" sz="3600" dirty="0"/>
              <a:t>DAMITMA İŞLEMİ VE PRENSİPLERİ</a:t>
            </a:r>
          </a:p>
          <a:p>
            <a:pPr algn="ctr">
              <a:buFont typeface="Wingdings" pitchFamily="2" charset="2"/>
              <a:buChar char="ü"/>
            </a:pPr>
            <a:r>
              <a:rPr lang="tr-TR" sz="3600" dirty="0"/>
              <a:t>DAMITIK ALKOLLÜ İÇKİLER</a:t>
            </a:r>
          </a:p>
          <a:p>
            <a:pPr algn="ctr">
              <a:buFont typeface="Wingdings" pitchFamily="2" charset="2"/>
              <a:buChar char="ü"/>
            </a:pPr>
            <a:r>
              <a:rPr lang="tr-TR" sz="3600" dirty="0"/>
              <a:t>LİKÖR VE KORDİYALLER</a:t>
            </a:r>
          </a:p>
          <a:p>
            <a:pPr algn="ctr">
              <a:buFont typeface="Wingdings" pitchFamily="2" charset="2"/>
              <a:buChar char="ü"/>
            </a:pPr>
            <a:r>
              <a:rPr lang="tr-TR" sz="3600" dirty="0"/>
              <a:t>ÜRETİM HATA VE HASTALIKLARI, İLGİLİ MEVZUATLAR VE DEĞERLENDİRİLMESİ</a:t>
            </a:r>
          </a:p>
          <a:p>
            <a:pPr algn="ctr"/>
            <a:endParaRPr lang="tr-TR" sz="3600" dirty="0"/>
          </a:p>
          <a:p>
            <a:pPr algn="ctr"/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19413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364AC7-BBB9-2D43-B20A-46DF9E7B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Fermantasyonun tarihçesi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CA33BE-6928-2B44-81DD-8E3E3725B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287" y="2693663"/>
            <a:ext cx="10973426" cy="3424107"/>
          </a:xfrm>
        </p:spPr>
        <p:txBody>
          <a:bodyPr/>
          <a:lstStyle/>
          <a:p>
            <a:r>
              <a:rPr lang="tr-TR" dirty="0" err="1"/>
              <a:t>Mö</a:t>
            </a:r>
            <a:r>
              <a:rPr lang="tr-TR" dirty="0"/>
              <a:t>  8500-4000 neolitik çağa uzanmaktadır.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Arkeolojik kazılara göre; Tartarik asit kalıntıları; yakın doğu; yani </a:t>
            </a:r>
            <a:r>
              <a:rPr lang="tr-TR" dirty="0" err="1"/>
              <a:t>türkiye</a:t>
            </a:r>
            <a:r>
              <a:rPr lang="tr-TR" dirty="0"/>
              <a:t>, mısır, </a:t>
            </a:r>
            <a:r>
              <a:rPr lang="tr-TR" dirty="0" err="1"/>
              <a:t>iran</a:t>
            </a:r>
            <a:r>
              <a:rPr lang="tr-TR" dirty="0"/>
              <a:t> bölgelerinde üzüm suyunun fermente edilerek saklandığını düşündürmektedir.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992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1273" y="1017838"/>
            <a:ext cx="6952215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Fermantasyon</a:t>
            </a:r>
            <a:r>
              <a:rPr spc="-45" dirty="0"/>
              <a:t> </a:t>
            </a:r>
            <a:endParaRPr spc="-5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69487D81-0C8D-9043-BCB6-93914A90DDF1}"/>
              </a:ext>
            </a:extLst>
          </p:cNvPr>
          <p:cNvSpPr/>
          <p:nvPr/>
        </p:nvSpPr>
        <p:spPr>
          <a:xfrm>
            <a:off x="1262743" y="2047411"/>
            <a:ext cx="104200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cs typeface="Arial" panose="020B0604020202020204" pitchFamily="34" charset="0"/>
              </a:rPr>
              <a:t>ÇALIŞMA ALANLARI</a:t>
            </a:r>
          </a:p>
          <a:p>
            <a:endParaRPr lang="tr-TR" sz="2000" dirty="0">
              <a:cs typeface="Arial" panose="020B0604020202020204" pitchFamily="34" charset="0"/>
            </a:endParaRPr>
          </a:p>
          <a:p>
            <a:r>
              <a:rPr lang="tr-TR" sz="2000" dirty="0">
                <a:cs typeface="Arial" panose="020B0604020202020204" pitchFamily="34" charset="0"/>
              </a:rPr>
              <a:t>1. Çeşitli gıda ve alkollü içkilerin üretimi: Zeytin işlenmesi, yoğurt ve alkollü içkilerin üretimi </a:t>
            </a:r>
            <a:br>
              <a:rPr lang="tr-TR" sz="2000" dirty="0">
                <a:cs typeface="Arial" panose="020B0604020202020204" pitchFamily="34" charset="0"/>
              </a:rPr>
            </a:br>
            <a:r>
              <a:rPr lang="tr-TR" sz="2000" dirty="0">
                <a:cs typeface="Arial" panose="020B0604020202020204" pitchFamily="34" charset="0"/>
              </a:rPr>
              <a:t>2. Birçok antibiyotik üretimi; </a:t>
            </a:r>
            <a:r>
              <a:rPr lang="tr-TR" sz="2000" dirty="0" err="1">
                <a:cs typeface="Arial" panose="020B0604020202020204" pitchFamily="34" charset="0"/>
              </a:rPr>
              <a:t>fermentasyon</a:t>
            </a:r>
            <a:r>
              <a:rPr lang="tr-TR" sz="2000" dirty="0">
                <a:cs typeface="Arial" panose="020B0604020202020204" pitchFamily="34" charset="0"/>
              </a:rPr>
              <a:t> metoduyla elde edilmektedir.</a:t>
            </a:r>
            <a:br>
              <a:rPr lang="tr-TR" sz="2000" dirty="0">
                <a:cs typeface="Arial" panose="020B0604020202020204" pitchFamily="34" charset="0"/>
              </a:rPr>
            </a:br>
            <a:r>
              <a:rPr lang="tr-TR" sz="2000" dirty="0">
                <a:cs typeface="Arial" panose="020B0604020202020204" pitchFamily="34" charset="0"/>
              </a:rPr>
              <a:t>3. Çeşitli organik asitler elde edilmektedir. </a:t>
            </a:r>
          </a:p>
          <a:p>
            <a:r>
              <a:rPr lang="tr-TR" sz="2000" dirty="0">
                <a:cs typeface="Arial" panose="020B0604020202020204" pitchFamily="34" charset="0"/>
              </a:rPr>
              <a:t>4. Çeşitli vitaminler (B grubu vitaminler) </a:t>
            </a:r>
            <a:r>
              <a:rPr lang="tr-TR" sz="2000" dirty="0" err="1">
                <a:cs typeface="Arial" panose="020B0604020202020204" pitchFamily="34" charset="0"/>
              </a:rPr>
              <a:t>fermentasyon</a:t>
            </a:r>
            <a:r>
              <a:rPr lang="tr-TR" sz="2000" dirty="0">
                <a:cs typeface="Arial" panose="020B0604020202020204" pitchFamily="34" charset="0"/>
              </a:rPr>
              <a:t> metoduyla elde edilmektedir.</a:t>
            </a:r>
            <a:br>
              <a:rPr lang="tr-TR" sz="2000" dirty="0">
                <a:cs typeface="Arial" panose="020B0604020202020204" pitchFamily="34" charset="0"/>
              </a:rPr>
            </a:br>
            <a:r>
              <a:rPr lang="tr-TR" sz="2000" dirty="0">
                <a:cs typeface="Arial" panose="020B0604020202020204" pitchFamily="34" charset="0"/>
              </a:rPr>
              <a:t>5. Çeşitli nükleik asitlerin üretimi yapılmaktadır.</a:t>
            </a:r>
            <a:br>
              <a:rPr lang="tr-TR" sz="2000" dirty="0">
                <a:cs typeface="Arial" panose="020B0604020202020204" pitchFamily="34" charset="0"/>
              </a:rPr>
            </a:br>
            <a:r>
              <a:rPr lang="tr-TR" sz="2000" dirty="0">
                <a:cs typeface="Arial" panose="020B0604020202020204" pitchFamily="34" charset="0"/>
              </a:rPr>
              <a:t>6. Tek hücre proteini elde edilebilmektedir. </a:t>
            </a:r>
          </a:p>
          <a:p>
            <a:r>
              <a:rPr lang="tr-TR" sz="2000" dirty="0">
                <a:cs typeface="Arial" panose="020B0604020202020204" pitchFamily="34" charset="0"/>
              </a:rPr>
              <a:t>7. Çeşitli alkol ve ketonlar üretilebilmektedir (metil, etil ve </a:t>
            </a:r>
            <a:r>
              <a:rPr lang="tr-TR" sz="2000" dirty="0" err="1">
                <a:cs typeface="Arial" panose="020B0604020202020204" pitchFamily="34" charset="0"/>
              </a:rPr>
              <a:t>propil</a:t>
            </a:r>
            <a:r>
              <a:rPr lang="tr-TR" sz="2000" dirty="0">
                <a:cs typeface="Arial" panose="020B0604020202020204" pitchFamily="34" charset="0"/>
              </a:rPr>
              <a:t> alkol, aseton).</a:t>
            </a:r>
            <a:br>
              <a:rPr lang="tr-TR" sz="2000" dirty="0">
                <a:cs typeface="Arial" panose="020B0604020202020204" pitchFamily="34" charset="0"/>
              </a:rPr>
            </a:br>
            <a:r>
              <a:rPr lang="tr-TR" sz="2000" dirty="0">
                <a:cs typeface="Arial" panose="020B0604020202020204" pitchFamily="34" charset="0"/>
              </a:rPr>
              <a:t>8. Enzimler </a:t>
            </a:r>
            <a:r>
              <a:rPr lang="tr-TR" sz="2000" dirty="0" err="1">
                <a:cs typeface="Arial" panose="020B0604020202020204" pitchFamily="34" charset="0"/>
              </a:rPr>
              <a:t>fermentasyon</a:t>
            </a:r>
            <a:r>
              <a:rPr lang="tr-TR" sz="2000" dirty="0">
                <a:cs typeface="Arial" panose="020B0604020202020204" pitchFamily="34" charset="0"/>
              </a:rPr>
              <a:t> teknolojisiyle elde edilmektedir. </a:t>
            </a:r>
          </a:p>
        </p:txBody>
      </p:sp>
    </p:spTree>
    <p:extLst>
      <p:ext uri="{BB962C8B-B14F-4D97-AF65-F5344CB8AC3E}">
        <p14:creationId xmlns:p14="http://schemas.microsoft.com/office/powerpoint/2010/main" val="161217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DF817049-8D79-8644-9052-57B7DADF64EC}"/>
              </a:ext>
            </a:extLst>
          </p:cNvPr>
          <p:cNvSpPr/>
          <p:nvPr/>
        </p:nvSpPr>
        <p:spPr>
          <a:xfrm>
            <a:off x="326315" y="1731662"/>
            <a:ext cx="11109063" cy="299248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tr-TR" sz="3600" cap="all" spc="-10" dirty="0">
                <a:latin typeface="+mj-lt"/>
                <a:ea typeface="+mj-ea"/>
                <a:cs typeface="+mj-cs"/>
              </a:rPr>
              <a:t>Beslenmede </a:t>
            </a:r>
            <a:r>
              <a:rPr lang="tr-TR" sz="3600" cap="all" spc="-10" dirty="0" err="1">
                <a:latin typeface="+mj-lt"/>
                <a:ea typeface="+mj-ea"/>
                <a:cs typeface="+mj-cs"/>
              </a:rPr>
              <a:t>Fermentasyonun</a:t>
            </a:r>
            <a:r>
              <a:rPr lang="tr-TR" sz="3600" cap="all" spc="-10" dirty="0">
                <a:latin typeface="+mj-lt"/>
                <a:ea typeface="+mj-ea"/>
                <a:cs typeface="+mj-cs"/>
              </a:rPr>
              <a:t> Önemi </a:t>
            </a:r>
          </a:p>
          <a:p>
            <a:pPr marL="12700" algn="ctr">
              <a:spcBef>
                <a:spcPts val="95"/>
              </a:spcBef>
            </a:pPr>
            <a:endParaRPr lang="tr-TR" sz="3600" b="1" u="sng" cap="all" spc="-10" dirty="0">
              <a:latin typeface="+mj-lt"/>
              <a:ea typeface="+mj-ea"/>
              <a:cs typeface="+mj-cs"/>
            </a:endParaRPr>
          </a:p>
          <a:p>
            <a:pPr marL="12700" algn="ctr">
              <a:spcBef>
                <a:spcPts val="95"/>
              </a:spcBef>
            </a:pPr>
            <a:r>
              <a:rPr lang="tr-TR" sz="3600" cap="all" spc="-10" dirty="0">
                <a:latin typeface="+mj-lt"/>
                <a:ea typeface="+mj-ea"/>
                <a:cs typeface="+mj-cs"/>
              </a:rPr>
              <a:t>1</a:t>
            </a:r>
            <a:r>
              <a:rPr lang="tr-TR" sz="2800" spc="-10" dirty="0">
                <a:latin typeface="+mj-lt"/>
                <a:ea typeface="+mj-ea"/>
                <a:cs typeface="+mj-cs"/>
              </a:rPr>
              <a:t>. İnsan diyetinin iyileştirilmesi ve/veya zenginleştirilmesi.</a:t>
            </a:r>
            <a:br>
              <a:rPr lang="tr-TR" sz="2800" spc="-10" dirty="0">
                <a:latin typeface="+mj-lt"/>
                <a:ea typeface="+mj-ea"/>
                <a:cs typeface="+mj-cs"/>
              </a:rPr>
            </a:br>
            <a:r>
              <a:rPr lang="tr-TR" sz="2800" spc="-10" dirty="0">
                <a:latin typeface="+mj-lt"/>
                <a:ea typeface="+mj-ea"/>
                <a:cs typeface="+mj-cs"/>
              </a:rPr>
              <a:t>2. Gıdaların dayanıklı hale getirilmesi</a:t>
            </a:r>
            <a:br>
              <a:rPr lang="tr-TR" sz="2800" spc="-10" dirty="0">
                <a:latin typeface="+mj-lt"/>
                <a:ea typeface="+mj-ea"/>
                <a:cs typeface="+mj-cs"/>
              </a:rPr>
            </a:br>
            <a:r>
              <a:rPr lang="tr-TR" sz="2800" spc="-10" dirty="0">
                <a:latin typeface="+mj-lt"/>
                <a:ea typeface="+mj-ea"/>
                <a:cs typeface="+mj-cs"/>
              </a:rPr>
              <a:t>3. Gıdanın sindiriminin iyileştirilmesi, hazırlama zamanının ve enerji ihtiyacının azaltılması. </a:t>
            </a:r>
            <a:endParaRPr lang="tr-TR" sz="2800" cap="all" spc="-1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883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1" y="535042"/>
            <a:ext cx="7345620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Fermantasyon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70237" y="1713501"/>
            <a:ext cx="10010139" cy="2644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275590" indent="-272415">
              <a:spcBef>
                <a:spcPts val="100"/>
              </a:spcBef>
              <a:buClr>
                <a:srgbClr val="0AD0D9"/>
              </a:buClr>
              <a:buSzPct val="93750"/>
              <a:buChar char=""/>
              <a:tabLst>
                <a:tab pos="285750" algn="l"/>
              </a:tabLst>
            </a:pPr>
            <a:r>
              <a:rPr sz="2400" dirty="0">
                <a:cs typeface="Arial"/>
              </a:rPr>
              <a:t>Fermantasyon </a:t>
            </a:r>
            <a:r>
              <a:rPr sz="2400" spc="-5" dirty="0">
                <a:cs typeface="Arial"/>
              </a:rPr>
              <a:t>ile yüksek moleküllü </a:t>
            </a:r>
            <a:r>
              <a:rPr sz="2400" spc="-20" dirty="0">
                <a:cs typeface="Arial"/>
              </a:rPr>
              <a:t>maddeler, </a:t>
            </a:r>
            <a:r>
              <a:rPr sz="2400" spc="-55" dirty="0">
                <a:cs typeface="Arial"/>
              </a:rPr>
              <a:t>özellikle  </a:t>
            </a:r>
            <a:r>
              <a:rPr sz="2400" spc="-15" dirty="0">
                <a:cs typeface="Arial"/>
              </a:rPr>
              <a:t>karbonhidratlar, </a:t>
            </a:r>
            <a:r>
              <a:rPr sz="2400" spc="-5" dirty="0">
                <a:cs typeface="Arial"/>
              </a:rPr>
              <a:t>daha </a:t>
            </a:r>
            <a:r>
              <a:rPr sz="2400" dirty="0">
                <a:cs typeface="Arial"/>
              </a:rPr>
              <a:t>küçük </a:t>
            </a:r>
            <a:r>
              <a:rPr sz="2400" spc="-5" dirty="0">
                <a:cs typeface="Arial"/>
              </a:rPr>
              <a:t>moleküllü maddelere  </a:t>
            </a:r>
            <a:r>
              <a:rPr sz="2400" spc="-15" dirty="0">
                <a:cs typeface="Arial"/>
              </a:rPr>
              <a:t>parçalanmaktadır.</a:t>
            </a:r>
            <a:endParaRPr sz="2400" dirty="0">
              <a:cs typeface="Arial"/>
            </a:endParaRPr>
          </a:p>
          <a:p>
            <a:pPr>
              <a:spcBef>
                <a:spcPts val="10"/>
              </a:spcBef>
              <a:buClr>
                <a:srgbClr val="0AD0D9"/>
              </a:buClr>
              <a:buFont typeface="Arial"/>
              <a:buChar char=""/>
            </a:pPr>
            <a:endParaRPr sz="3500" dirty="0">
              <a:cs typeface="Times New Roman"/>
            </a:endParaRPr>
          </a:p>
          <a:p>
            <a:pPr marL="285115" indent="-272415">
              <a:buClr>
                <a:srgbClr val="0AD0D9"/>
              </a:buClr>
              <a:buSzPct val="93750"/>
              <a:buChar char=""/>
              <a:tabLst>
                <a:tab pos="285750" algn="l"/>
              </a:tabLst>
            </a:pPr>
            <a:r>
              <a:rPr sz="2400" dirty="0">
                <a:cs typeface="Arial"/>
              </a:rPr>
              <a:t>Fermantasyon </a:t>
            </a:r>
            <a:r>
              <a:rPr sz="2400" spc="-5" dirty="0">
                <a:cs typeface="Arial"/>
              </a:rPr>
              <a:t>ile elde </a:t>
            </a:r>
            <a:r>
              <a:rPr sz="2400" spc="-10" dirty="0">
                <a:cs typeface="Arial"/>
              </a:rPr>
              <a:t>edilen </a:t>
            </a:r>
            <a:r>
              <a:rPr sz="2400" spc="-5" dirty="0">
                <a:cs typeface="Arial"/>
              </a:rPr>
              <a:t>ürünler </a:t>
            </a:r>
            <a:r>
              <a:rPr sz="2400" dirty="0">
                <a:cs typeface="Arial"/>
              </a:rPr>
              <a:t>çok</a:t>
            </a:r>
            <a:r>
              <a:rPr sz="2400" spc="65" dirty="0">
                <a:cs typeface="Arial"/>
              </a:rPr>
              <a:t> </a:t>
            </a:r>
            <a:r>
              <a:rPr sz="2400" spc="-15" dirty="0">
                <a:cs typeface="Arial"/>
              </a:rPr>
              <a:t>çeşitlidir.</a:t>
            </a:r>
            <a:endParaRPr sz="2400" dirty="0">
              <a:cs typeface="Arial"/>
            </a:endParaRPr>
          </a:p>
          <a:p>
            <a:pPr>
              <a:spcBef>
                <a:spcPts val="10"/>
              </a:spcBef>
              <a:buClr>
                <a:srgbClr val="0AD0D9"/>
              </a:buClr>
              <a:buFont typeface="Arial"/>
              <a:buChar char=""/>
            </a:pPr>
            <a:endParaRPr sz="3500" dirty="0">
              <a:cs typeface="Times New Roman"/>
            </a:endParaRPr>
          </a:p>
          <a:p>
            <a:pPr marL="285115" indent="-272415">
              <a:spcBef>
                <a:spcPts val="580"/>
              </a:spcBef>
              <a:buClr>
                <a:srgbClr val="0AD0D9"/>
              </a:buClr>
              <a:buSzPct val="93750"/>
              <a:buChar char=""/>
              <a:tabLst>
                <a:tab pos="285750" algn="l"/>
              </a:tabLst>
            </a:pPr>
            <a:r>
              <a:rPr lang="tr-TR" sz="2400" b="1" spc="-5" dirty="0">
                <a:cs typeface="Arial"/>
              </a:rPr>
              <a:t> Şarap, </a:t>
            </a:r>
            <a:r>
              <a:rPr lang="tr-TR" sz="2400" b="1" dirty="0">
                <a:cs typeface="Arial"/>
              </a:rPr>
              <a:t>bira, </a:t>
            </a:r>
            <a:r>
              <a:rPr lang="tr-TR" sz="2400" b="1" spc="-5" dirty="0">
                <a:cs typeface="Arial"/>
              </a:rPr>
              <a:t>damıtık alkollü </a:t>
            </a:r>
            <a:r>
              <a:rPr lang="tr-TR" sz="2400" b="1" spc="-20" dirty="0">
                <a:cs typeface="Arial"/>
              </a:rPr>
              <a:t>içkiler,</a:t>
            </a:r>
            <a:r>
              <a:rPr lang="tr-TR" sz="2400" b="1" spc="-55" dirty="0">
                <a:cs typeface="Arial"/>
              </a:rPr>
              <a:t> </a:t>
            </a:r>
            <a:r>
              <a:rPr lang="tr-TR" sz="2400" b="1" spc="-5" dirty="0">
                <a:cs typeface="Arial"/>
              </a:rPr>
              <a:t>sirke,</a:t>
            </a:r>
            <a:r>
              <a:rPr lang="tr-TR" sz="2400" spc="-5" dirty="0">
                <a:cs typeface="Arial"/>
              </a:rPr>
              <a:t> </a:t>
            </a:r>
            <a:r>
              <a:rPr lang="tr-TR" sz="2400" b="1" dirty="0">
                <a:cs typeface="Arial"/>
              </a:rPr>
              <a:t>turşu, </a:t>
            </a:r>
            <a:r>
              <a:rPr lang="tr-TR" sz="2400" b="1" spc="-5" dirty="0">
                <a:cs typeface="Arial"/>
              </a:rPr>
              <a:t>sofralık zeytin, </a:t>
            </a:r>
            <a:r>
              <a:rPr lang="tr-TR" sz="2400" b="1" dirty="0">
                <a:cs typeface="Arial"/>
              </a:rPr>
              <a:t>boza</a:t>
            </a:r>
            <a:r>
              <a:rPr lang="tr-TR" sz="2400" b="1" spc="-10" dirty="0">
                <a:cs typeface="Arial"/>
              </a:rPr>
              <a:t> </a:t>
            </a:r>
            <a:r>
              <a:rPr lang="tr-TR" sz="2400" dirty="0">
                <a:cs typeface="Arial"/>
              </a:rPr>
              <a:t>vb.</a:t>
            </a:r>
          </a:p>
        </p:txBody>
      </p:sp>
    </p:spTree>
    <p:extLst>
      <p:ext uri="{BB962C8B-B14F-4D97-AF65-F5344CB8AC3E}">
        <p14:creationId xmlns:p14="http://schemas.microsoft.com/office/powerpoint/2010/main" val="224050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0" y="607890"/>
            <a:ext cx="8174960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Fermantasyon</a:t>
            </a:r>
            <a:r>
              <a:rPr spc="-35" dirty="0"/>
              <a:t> </a:t>
            </a:r>
            <a:r>
              <a:rPr spc="-5" dirty="0" err="1"/>
              <a:t>teknoloj</a:t>
            </a:r>
            <a:r>
              <a:rPr lang="tr-TR" spc="-5" dirty="0"/>
              <a:t>i</a:t>
            </a:r>
            <a:r>
              <a:rPr spc="-5" dirty="0"/>
              <a:t>s</a:t>
            </a:r>
            <a:r>
              <a:rPr lang="tr-TR" spc="-5" dirty="0"/>
              <a:t>i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07315" y="1643600"/>
            <a:ext cx="9891055" cy="3621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spcBef>
                <a:spcPts val="100"/>
              </a:spcBef>
              <a:buClr>
                <a:schemeClr val="tx1"/>
              </a:buClr>
              <a:buSzPct val="93750"/>
              <a:buFont typeface="Wingdings" pitchFamily="2" charset="2"/>
              <a:buChar char="Ø"/>
              <a:tabLst>
                <a:tab pos="285750" algn="l"/>
              </a:tabLst>
            </a:pPr>
            <a:r>
              <a:rPr sz="2400" dirty="0" err="1">
                <a:cs typeface="Arial"/>
              </a:rPr>
              <a:t>Fermantasyon</a:t>
            </a:r>
            <a:r>
              <a:rPr sz="2400" dirty="0">
                <a:cs typeface="Arial"/>
              </a:rPr>
              <a:t> </a:t>
            </a:r>
            <a:r>
              <a:rPr sz="2400" spc="-5" dirty="0" err="1">
                <a:cs typeface="Arial"/>
              </a:rPr>
              <a:t>teknolojisi</a:t>
            </a:r>
            <a:r>
              <a:rPr lang="tr-TR" sz="2400" spc="-5" dirty="0" err="1">
                <a:cs typeface="Arial"/>
              </a:rPr>
              <a:t>nde</a:t>
            </a:r>
            <a:r>
              <a:rPr sz="2400" spc="-5" dirty="0">
                <a:cs typeface="Arial"/>
              </a:rPr>
              <a:t>, </a:t>
            </a:r>
            <a:r>
              <a:rPr sz="2400" spc="-35" dirty="0">
                <a:cs typeface="Arial"/>
              </a:rPr>
              <a:t>yararlanılan  </a:t>
            </a:r>
            <a:r>
              <a:rPr sz="2400" b="1" spc="-5" dirty="0">
                <a:cs typeface="Arial"/>
              </a:rPr>
              <a:t>mikroorganizmalar </a:t>
            </a:r>
            <a:r>
              <a:rPr sz="2400" dirty="0">
                <a:cs typeface="Arial"/>
              </a:rPr>
              <a:t>ve </a:t>
            </a:r>
            <a:r>
              <a:rPr sz="2400" spc="-10" dirty="0">
                <a:cs typeface="Arial"/>
              </a:rPr>
              <a:t>bunların </a:t>
            </a:r>
            <a:r>
              <a:rPr sz="2400" spc="-5" dirty="0">
                <a:cs typeface="Arial"/>
              </a:rPr>
              <a:t>yardımı ile meydana  gelen </a:t>
            </a:r>
            <a:r>
              <a:rPr sz="2400" b="1" spc="-10" dirty="0" err="1">
                <a:cs typeface="Arial"/>
              </a:rPr>
              <a:t>biyokimyasal</a:t>
            </a:r>
            <a:r>
              <a:rPr sz="2400" b="1" spc="-10" dirty="0">
                <a:cs typeface="Arial"/>
              </a:rPr>
              <a:t> </a:t>
            </a:r>
            <a:r>
              <a:rPr sz="2400" b="1" spc="-5" dirty="0" err="1">
                <a:cs typeface="Arial"/>
              </a:rPr>
              <a:t>olaylar</a:t>
            </a:r>
            <a:r>
              <a:rPr lang="tr-TR" sz="2400" b="1" spc="-5" dirty="0">
                <a:cs typeface="Arial"/>
              </a:rPr>
              <a:t> </a:t>
            </a:r>
            <a:r>
              <a:rPr lang="tr-TR" sz="2400" spc="-5" dirty="0">
                <a:cs typeface="Arial"/>
              </a:rPr>
              <a:t>önemlidir</a:t>
            </a:r>
            <a:r>
              <a:rPr sz="2400" spc="-20" dirty="0">
                <a:cs typeface="Arial"/>
              </a:rPr>
              <a:t>.</a:t>
            </a:r>
            <a:endParaRPr sz="2400" dirty="0">
              <a:cs typeface="Arial"/>
            </a:endParaRPr>
          </a:p>
          <a:p>
            <a:pPr algn="just">
              <a:spcBef>
                <a:spcPts val="10"/>
              </a:spcBef>
              <a:buClr>
                <a:schemeClr val="tx1"/>
              </a:buClr>
            </a:pPr>
            <a:endParaRPr sz="3750" dirty="0">
              <a:cs typeface="Times New Roman"/>
            </a:endParaRPr>
          </a:p>
          <a:p>
            <a:pPr marL="355600" marR="409575" indent="-342900" algn="just">
              <a:buClr>
                <a:schemeClr val="tx1"/>
              </a:buClr>
              <a:buSzPct val="93750"/>
              <a:buFont typeface="Wingdings" pitchFamily="2" charset="2"/>
              <a:buChar char="Ø"/>
              <a:tabLst>
                <a:tab pos="285750" algn="l"/>
              </a:tabLst>
            </a:pPr>
            <a:r>
              <a:rPr sz="2400" b="1" spc="-5" dirty="0">
                <a:cs typeface="Arial"/>
              </a:rPr>
              <a:t>Fermantasyon </a:t>
            </a:r>
            <a:r>
              <a:rPr sz="2400" b="1" dirty="0">
                <a:cs typeface="Arial"/>
              </a:rPr>
              <a:t>teknolojisinde </a:t>
            </a:r>
            <a:r>
              <a:rPr sz="2400" spc="-5" dirty="0">
                <a:cs typeface="Arial"/>
              </a:rPr>
              <a:t>fermantasyon </a:t>
            </a:r>
            <a:r>
              <a:rPr sz="2400" spc="-10" dirty="0">
                <a:cs typeface="Arial"/>
              </a:rPr>
              <a:t>olayını  </a:t>
            </a:r>
            <a:r>
              <a:rPr sz="2400" spc="-5" dirty="0">
                <a:cs typeface="Arial"/>
              </a:rPr>
              <a:t>gerçekleştirecek mikroorganizmanın </a:t>
            </a:r>
            <a:r>
              <a:rPr sz="2400" spc="-10" dirty="0">
                <a:cs typeface="Arial"/>
              </a:rPr>
              <a:t>çoğalmasına </a:t>
            </a:r>
            <a:r>
              <a:rPr sz="2400" dirty="0">
                <a:cs typeface="Arial"/>
              </a:rPr>
              <a:t>ve  </a:t>
            </a:r>
            <a:r>
              <a:rPr sz="2400" spc="-5" dirty="0">
                <a:cs typeface="Arial"/>
              </a:rPr>
              <a:t>biyokimyasal reaksiyonun gerçekleştirilmesine yönelik  </a:t>
            </a:r>
            <a:r>
              <a:rPr sz="2400" dirty="0">
                <a:cs typeface="Arial"/>
              </a:rPr>
              <a:t>çaba </a:t>
            </a:r>
            <a:r>
              <a:rPr sz="2400" spc="-10" dirty="0" err="1">
                <a:cs typeface="Arial"/>
              </a:rPr>
              <a:t>gösterilirken</a:t>
            </a:r>
            <a:r>
              <a:rPr sz="2400" spc="-10" dirty="0">
                <a:cs typeface="Arial"/>
              </a:rPr>
              <a:t>;</a:t>
            </a:r>
            <a:endParaRPr lang="tr-TR" sz="2400" spc="-10" dirty="0">
              <a:cs typeface="Arial"/>
            </a:endParaRPr>
          </a:p>
          <a:p>
            <a:pPr marL="12700" marR="409575" algn="just">
              <a:buClr>
                <a:schemeClr val="tx1"/>
              </a:buClr>
              <a:buSzPct val="93750"/>
              <a:tabLst>
                <a:tab pos="285750" algn="l"/>
              </a:tabLst>
            </a:pPr>
            <a:endParaRPr sz="2400" dirty="0">
              <a:cs typeface="Arial"/>
            </a:endParaRPr>
          </a:p>
          <a:p>
            <a:pPr marL="355600" marR="918210" indent="-342900" algn="just">
              <a:spcBef>
                <a:spcPts val="58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2400" b="1" dirty="0">
                <a:cs typeface="Arial"/>
              </a:rPr>
              <a:t>G</a:t>
            </a:r>
            <a:r>
              <a:rPr sz="2400" b="1" dirty="0" err="1">
                <a:cs typeface="Arial"/>
              </a:rPr>
              <a:t>ıda</a:t>
            </a:r>
            <a:r>
              <a:rPr sz="2400" b="1" dirty="0">
                <a:cs typeface="Arial"/>
              </a:rPr>
              <a:t> </a:t>
            </a:r>
            <a:r>
              <a:rPr sz="2400" b="1" spc="-5" dirty="0">
                <a:cs typeface="Arial"/>
              </a:rPr>
              <a:t>mikrobiyolojisinde </a:t>
            </a:r>
            <a:r>
              <a:rPr sz="2400" dirty="0">
                <a:cs typeface="Arial"/>
              </a:rPr>
              <a:t>temel </a:t>
            </a:r>
            <a:r>
              <a:rPr sz="2400" spc="-5" dirty="0">
                <a:cs typeface="Arial"/>
              </a:rPr>
              <a:t>amaç, </a:t>
            </a:r>
            <a:r>
              <a:rPr sz="2400" spc="-10" dirty="0" err="1">
                <a:cs typeface="Arial"/>
              </a:rPr>
              <a:t>gıdada</a:t>
            </a:r>
            <a:r>
              <a:rPr sz="2400" spc="-10" dirty="0">
                <a:cs typeface="Arial"/>
              </a:rPr>
              <a:t>  </a:t>
            </a:r>
            <a:r>
              <a:rPr lang="tr-TR" sz="2400" spc="-10" dirty="0">
                <a:cs typeface="Arial"/>
              </a:rPr>
              <a:t>  </a:t>
            </a:r>
            <a:r>
              <a:rPr sz="2400" spc="-5" dirty="0" err="1">
                <a:cs typeface="Arial"/>
              </a:rPr>
              <a:t>mikroorganizma</a:t>
            </a:r>
            <a:r>
              <a:rPr lang="tr-TR" sz="2400" spc="-5" dirty="0">
                <a:cs typeface="Arial"/>
              </a:rPr>
              <a:t>   </a:t>
            </a:r>
            <a:r>
              <a:rPr sz="2400" spc="-5" dirty="0" err="1">
                <a:cs typeface="Arial"/>
              </a:rPr>
              <a:t>faaliyetlerini</a:t>
            </a:r>
            <a:r>
              <a:rPr sz="2400" spc="-5" dirty="0">
                <a:cs typeface="Arial"/>
              </a:rPr>
              <a:t> </a:t>
            </a:r>
            <a:r>
              <a:rPr sz="2400" spc="-10" dirty="0">
                <a:cs typeface="Arial"/>
              </a:rPr>
              <a:t>engellemeye</a:t>
            </a:r>
            <a:r>
              <a:rPr sz="2400" spc="180" dirty="0">
                <a:cs typeface="Arial"/>
              </a:rPr>
              <a:t> </a:t>
            </a:r>
            <a:r>
              <a:rPr sz="2400" spc="-15" dirty="0">
                <a:cs typeface="Arial"/>
              </a:rPr>
              <a:t>yöneliktir.</a:t>
            </a:r>
            <a:endParaRPr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71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1273" y="740840"/>
            <a:ext cx="6952215" cy="1120178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Fermantasyon</a:t>
            </a:r>
            <a:r>
              <a:rPr spc="-45" dirty="0"/>
              <a:t> </a:t>
            </a:r>
            <a:r>
              <a:rPr lang="tr-TR" spc="-45" dirty="0"/>
              <a:t>teknolojisinde kullanılan hammaddeler</a:t>
            </a:r>
            <a:endParaRPr spc="-5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DF817049-8D79-8644-9052-57B7DADF64EC}"/>
              </a:ext>
            </a:extLst>
          </p:cNvPr>
          <p:cNvSpPr/>
          <p:nvPr/>
        </p:nvSpPr>
        <p:spPr>
          <a:xfrm>
            <a:off x="1144218" y="2193764"/>
            <a:ext cx="9366324" cy="2333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lang="tr-TR" spc="-10" dirty="0" err="1">
                <a:latin typeface="+mj-lt"/>
                <a:ea typeface="+mj-ea"/>
                <a:cs typeface="+mj-cs"/>
              </a:rPr>
              <a:t>Fermentasyon</a:t>
            </a:r>
            <a:r>
              <a:rPr lang="tr-TR" spc="-10" dirty="0">
                <a:latin typeface="+mj-lt"/>
                <a:ea typeface="+mj-ea"/>
                <a:cs typeface="+mj-cs"/>
              </a:rPr>
              <a:t> teknolojisinde en önemli bileşikler </a:t>
            </a:r>
            <a:r>
              <a:rPr lang="tr-TR" spc="-1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karbonhidratlar</a:t>
            </a:r>
            <a:r>
              <a:rPr lang="tr-TR" spc="-10" dirty="0">
                <a:latin typeface="+mj-lt"/>
                <a:ea typeface="+mj-ea"/>
                <a:cs typeface="+mj-cs"/>
              </a:rPr>
              <a:t>dır. </a:t>
            </a:r>
          </a:p>
          <a:p>
            <a:pPr marL="12700" algn="just">
              <a:spcBef>
                <a:spcPts val="95"/>
              </a:spcBef>
            </a:pPr>
            <a:r>
              <a:rPr lang="tr-TR" spc="-10" dirty="0">
                <a:latin typeface="+mj-lt"/>
                <a:ea typeface="+mj-ea"/>
                <a:cs typeface="+mj-cs"/>
              </a:rPr>
              <a:t>Bunların yanında aroma maddeleri, vitaminler, organik asitlerin de önemi vardır. Bunlar karbonhidratların </a:t>
            </a:r>
            <a:r>
              <a:rPr lang="tr-TR" spc="-10" dirty="0" err="1">
                <a:latin typeface="+mj-lt"/>
                <a:ea typeface="+mj-ea"/>
                <a:cs typeface="+mj-cs"/>
              </a:rPr>
              <a:t>fermentasyonu</a:t>
            </a:r>
            <a:r>
              <a:rPr lang="tr-TR" spc="-10" dirty="0">
                <a:latin typeface="+mj-lt"/>
                <a:ea typeface="+mj-ea"/>
                <a:cs typeface="+mj-cs"/>
              </a:rPr>
              <a:t> ile meydana gelmektedirler. </a:t>
            </a:r>
          </a:p>
          <a:p>
            <a:pPr marL="12700" algn="just">
              <a:spcBef>
                <a:spcPts val="95"/>
              </a:spcBef>
            </a:pPr>
            <a:r>
              <a:rPr lang="tr-TR" spc="-10" dirty="0" err="1">
                <a:latin typeface="+mj-lt"/>
                <a:ea typeface="+mj-ea"/>
                <a:cs typeface="+mj-cs"/>
              </a:rPr>
              <a:t>Fermentasyona</a:t>
            </a:r>
            <a:r>
              <a:rPr lang="tr-TR" spc="-10" dirty="0">
                <a:latin typeface="+mj-lt"/>
                <a:ea typeface="+mj-ea"/>
                <a:cs typeface="+mj-cs"/>
              </a:rPr>
              <a:t> uğrayan karbonhidratlar </a:t>
            </a:r>
            <a:r>
              <a:rPr lang="tr-TR" u="sng" spc="-10" dirty="0" err="1">
                <a:latin typeface="+mj-lt"/>
                <a:ea typeface="+mj-ea"/>
                <a:cs typeface="+mj-cs"/>
              </a:rPr>
              <a:t>monosakkaritlerdir</a:t>
            </a:r>
            <a:r>
              <a:rPr lang="tr-TR" spc="-10" dirty="0">
                <a:latin typeface="+mj-lt"/>
                <a:ea typeface="+mj-ea"/>
                <a:cs typeface="+mj-cs"/>
              </a:rPr>
              <a:t>. Hammaddede fermente olabilir </a:t>
            </a:r>
            <a:r>
              <a:rPr lang="tr-TR" spc="-10" dirty="0" err="1">
                <a:latin typeface="+mj-lt"/>
                <a:ea typeface="+mj-ea"/>
                <a:cs typeface="+mj-cs"/>
              </a:rPr>
              <a:t>monosakkarit</a:t>
            </a:r>
            <a:r>
              <a:rPr lang="tr-TR" spc="-10" dirty="0">
                <a:latin typeface="+mj-lt"/>
                <a:ea typeface="+mj-ea"/>
                <a:cs typeface="+mj-cs"/>
              </a:rPr>
              <a:t> mevcut olmayabilir. Örneğin hububatlarda karbonhidratlar nişasta formundadır. Bunun önce asit ya da enzimle hidrolize olarak basit şekerlere dönüşmesi, daha sonra </a:t>
            </a:r>
            <a:r>
              <a:rPr lang="tr-TR" spc="-10" dirty="0" err="1">
                <a:latin typeface="+mj-lt"/>
                <a:ea typeface="+mj-ea"/>
                <a:cs typeface="+mj-cs"/>
              </a:rPr>
              <a:t>fermentasyona</a:t>
            </a:r>
            <a:r>
              <a:rPr lang="tr-TR" spc="-10" dirty="0">
                <a:latin typeface="+mj-lt"/>
                <a:ea typeface="+mj-ea"/>
                <a:cs typeface="+mj-cs"/>
              </a:rPr>
              <a:t> uğraması gerekir. Hiç bir </a:t>
            </a:r>
            <a:r>
              <a:rPr lang="tr-TR" spc="-10" dirty="0" err="1">
                <a:latin typeface="+mj-lt"/>
                <a:ea typeface="+mj-ea"/>
                <a:cs typeface="+mj-cs"/>
              </a:rPr>
              <a:t>polisakkarit</a:t>
            </a:r>
            <a:r>
              <a:rPr lang="tr-TR" spc="-10" dirty="0">
                <a:latin typeface="+mj-lt"/>
                <a:ea typeface="+mj-ea"/>
                <a:cs typeface="+mj-cs"/>
              </a:rPr>
              <a:t> </a:t>
            </a:r>
            <a:r>
              <a:rPr lang="tr-TR" spc="-10" dirty="0" err="1">
                <a:latin typeface="+mj-lt"/>
                <a:ea typeface="+mj-ea"/>
                <a:cs typeface="+mj-cs"/>
              </a:rPr>
              <a:t>fermentasyona</a:t>
            </a:r>
            <a:r>
              <a:rPr lang="tr-TR" spc="-10" dirty="0">
                <a:latin typeface="+mj-lt"/>
                <a:ea typeface="+mj-ea"/>
                <a:cs typeface="+mj-cs"/>
              </a:rPr>
              <a:t> uğramaz. Nişasta enzimler yardımıyla </a:t>
            </a:r>
            <a:r>
              <a:rPr lang="tr-TR" spc="-10" dirty="0" err="1">
                <a:latin typeface="+mj-lt"/>
                <a:ea typeface="+mj-ea"/>
                <a:cs typeface="+mj-cs"/>
              </a:rPr>
              <a:t>glukoza</a:t>
            </a:r>
            <a:r>
              <a:rPr lang="tr-TR" spc="-10" dirty="0">
                <a:latin typeface="+mj-lt"/>
                <a:ea typeface="+mj-ea"/>
                <a:cs typeface="+mj-cs"/>
              </a:rPr>
              <a:t> kadar parçalanır, daha sonra fermente olur. </a:t>
            </a:r>
          </a:p>
        </p:txBody>
      </p:sp>
    </p:spTree>
    <p:extLst>
      <p:ext uri="{BB962C8B-B14F-4D97-AF65-F5344CB8AC3E}">
        <p14:creationId xmlns:p14="http://schemas.microsoft.com/office/powerpoint/2010/main" val="287725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499" y="535042"/>
            <a:ext cx="7770923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Fermantasyon</a:t>
            </a:r>
            <a:r>
              <a:rPr spc="-45" dirty="0"/>
              <a:t> </a:t>
            </a:r>
            <a:r>
              <a:rPr spc="-5" dirty="0" err="1"/>
              <a:t>teknoloj</a:t>
            </a:r>
            <a:r>
              <a:rPr lang="tr-TR" spc="-5" dirty="0"/>
              <a:t>isi</a:t>
            </a:r>
            <a:endParaRPr spc="-5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A11A57A-3B5C-B54E-8074-EA8761AE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074" y="2180391"/>
            <a:ext cx="9207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40533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444</Words>
  <Application>Microsoft Macintosh PowerPoint</Application>
  <PresentationFormat>Geniş ekran</PresentationFormat>
  <Paragraphs>75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Tw Cen MT</vt:lpstr>
      <vt:lpstr>Verdana</vt:lpstr>
      <vt:lpstr>Wingdings</vt:lpstr>
      <vt:lpstr>Damla</vt:lpstr>
      <vt:lpstr>FERMENTASYON TEKNOLOJİSİ</vt:lpstr>
      <vt:lpstr>PowerPoint Sunusu</vt:lpstr>
      <vt:lpstr>Fermantasyonun tarihçesi</vt:lpstr>
      <vt:lpstr>Fermantasyon </vt:lpstr>
      <vt:lpstr>PowerPoint Sunusu</vt:lpstr>
      <vt:lpstr>Fermantasyon</vt:lpstr>
      <vt:lpstr>Fermantasyon teknolojisi</vt:lpstr>
      <vt:lpstr>Fermantasyon teknolojisinde kullanılan hammaddeler</vt:lpstr>
      <vt:lpstr>Fermantasyon teknolojisi</vt:lpstr>
      <vt:lpstr>FermantasyonU ETKİLEYEN TEMEL BİLEŞENLER</vt:lpstr>
      <vt:lpstr>Fermantasyon Mikroorganizmaları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FERMENTASYON TEKNOLOJİSİ</dc:title>
  <dc:creator>Windows Kullanıcısı</dc:creator>
  <cp:lastModifiedBy>Özgür Tecer</cp:lastModifiedBy>
  <cp:revision>102</cp:revision>
  <dcterms:created xsi:type="dcterms:W3CDTF">2019-09-25T12:44:30Z</dcterms:created>
  <dcterms:modified xsi:type="dcterms:W3CDTF">2019-12-15T16:37:06Z</dcterms:modified>
</cp:coreProperties>
</file>