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304" r:id="rId2"/>
    <p:sldId id="298" r:id="rId3"/>
    <p:sldId id="326" r:id="rId4"/>
    <p:sldId id="334" r:id="rId5"/>
    <p:sldId id="330" r:id="rId6"/>
    <p:sldId id="317" r:id="rId7"/>
    <p:sldId id="320" r:id="rId8"/>
    <p:sldId id="343" r:id="rId9"/>
    <p:sldId id="329" r:id="rId10"/>
    <p:sldId id="355" r:id="rId11"/>
    <p:sldId id="335" r:id="rId12"/>
    <p:sldId id="336" r:id="rId13"/>
    <p:sldId id="344" r:id="rId14"/>
    <p:sldId id="356" r:id="rId15"/>
    <p:sldId id="357" r:id="rId16"/>
    <p:sldId id="345" r:id="rId17"/>
    <p:sldId id="349" r:id="rId18"/>
    <p:sldId id="350" r:id="rId19"/>
    <p:sldId id="351" r:id="rId20"/>
    <p:sldId id="352" r:id="rId21"/>
    <p:sldId id="353" r:id="rId22"/>
    <p:sldId id="346" r:id="rId23"/>
    <p:sldId id="348" r:id="rId24"/>
    <p:sldId id="354" r:id="rId25"/>
    <p:sldId id="347" r:id="rId26"/>
    <p:sldId id="333" r:id="rId27"/>
    <p:sldId id="305" r:id="rId28"/>
    <p:sldId id="286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656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2535-FA3B-4094-A21E-D97A3347E0AD}" type="datetimeFigureOut">
              <a:rPr lang="tr-TR" smtClean="0"/>
              <a:pPr/>
              <a:t>23.03.2021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CF65F-87A3-4AF3-8479-D8A5ED88A73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46259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530A9B-D354-4426-AB0E-1E968149D152}" type="slidenum">
              <a:rPr lang="tr-TR"/>
              <a:pPr/>
              <a:t>1</a:t>
            </a:fld>
            <a:endParaRPr lang="tr-TR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162B5-4F57-491D-B976-F11D203EF6F9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49845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367B0-6554-4CF3-BDB5-CB01A18843FC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39060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829E7-03E2-4943-A801-5DEC43DD5DF9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6550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92101"/>
            <a:ext cx="8229600" cy="13843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4648200" y="19050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4648200" y="4038600"/>
            <a:ext cx="4038600" cy="198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89C39-F7E9-448A-8B99-A0847A206F18}" type="datetime1">
              <a:rPr lang="tr-TR" smtClean="0"/>
              <a:pPr>
                <a:defRPr/>
              </a:pPr>
              <a:t>23.03.2021</a:t>
            </a:fld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E1B45-460E-4E6E-8133-F54D62CB62C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5458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0AC7C-ECBF-4C24-9F54-C6BDD2AAC72C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623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1BFEE-F028-4282-B2AF-9675CA6D9EEF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40879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780A4-856F-4918-BCC7-59804CD3E104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391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F4558-1BBF-4B02-816E-95C0F47FA6C1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7078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855A1-B995-45EE-88F0-B6B4233832D8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70932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1AEC9-47D2-4908-BBA0-144AF56BA367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4607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42F9B-B6BF-4EBE-9FAC-02E2222819AC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29904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6B0F2-C7F1-406A-9876-DA0712959907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2200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alpha val="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DFDF-B1D2-4588-A4AC-7E72AFB18226}" type="datetime1">
              <a:rPr lang="tr-TR" smtClean="0"/>
              <a:pPr/>
              <a:t>23.03.2021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5456D-EDC7-4268-BE3E-5964AA3AA61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4592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288032" y="96713"/>
            <a:ext cx="8748464" cy="1316063"/>
          </a:xfrm>
        </p:spPr>
        <p:txBody>
          <a:bodyPr>
            <a:noAutofit/>
          </a:bodyPr>
          <a:lstStyle/>
          <a:p>
            <a:pPr algn="ctr">
              <a:buNone/>
              <a:defRPr/>
            </a:pPr>
            <a:r>
              <a:rPr lang="tr-T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«Bilimsel Araştırmalarda</a:t>
            </a:r>
          </a:p>
          <a:p>
            <a:pPr algn="ctr">
              <a:buNone/>
              <a:defRPr/>
            </a:pPr>
            <a:r>
              <a:rPr lang="tr-T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Nitel </a:t>
            </a:r>
            <a:r>
              <a:rPr 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Nicel Kavramları»</a:t>
            </a:r>
            <a:endParaRPr lang="tr-TR" sz="3600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4823965" y="4977169"/>
            <a:ext cx="435654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algn="r"/>
            <a:r>
              <a:rPr lang="tr-TR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Doç. Dr. Yener ATASEVEN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Ankara Üniversitesi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Ziraat Fakültesi</a:t>
            </a:r>
          </a:p>
          <a:p>
            <a:pPr lvl="0" algn="r"/>
            <a:r>
              <a:rPr lang="tr-T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Tarım Ekonomisi Bölümü</a:t>
            </a:r>
          </a:p>
          <a:p>
            <a:pPr algn="r">
              <a:defRPr/>
            </a:pPr>
            <a:r>
              <a:rPr lang="en-US" sz="1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yenerataseven</a:t>
            </a:r>
            <a:r>
              <a:rPr lang="en-US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@</a:t>
            </a:r>
            <a:r>
              <a:rPr lang="tr-TR" sz="1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hotmail.com</a:t>
            </a:r>
          </a:p>
          <a:p>
            <a:pPr algn="r">
              <a:defRPr/>
            </a:pP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r">
              <a:defRPr/>
            </a:pPr>
            <a:r>
              <a:rPr lang="tr-T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tr-T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MART 2021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3" name="AutoShape 4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4" name="AutoShape 6" descr="http://www.gthbhaber.com/wp-content/uploads/2015/05/%C3%BC%C3%BC%C3%BC%C3%BC%C3%BC%C3%BC%C3%BC%C3%BC%C3%BC%C3%BC%C3%BC%C3%BC.jp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" name="Picture 2" descr="İlgili resi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575" y="1988840"/>
            <a:ext cx="4416425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88840"/>
            <a:ext cx="435654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61462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562670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Nitel Araştırmada AMAÇ?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873275"/>
            <a:ext cx="8352928" cy="423705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600" dirty="0"/>
              <a:t>İnsanların kendi toplumsal dünyalarını nasıl kurmakta, oluşturmakta olduğunu anlamak ve;</a:t>
            </a:r>
          </a:p>
          <a:p>
            <a:pPr algn="just">
              <a:spcBef>
                <a:spcPts val="800"/>
              </a:spcBef>
            </a:pPr>
            <a:endParaRPr lang="tr-TR" sz="3600" dirty="0"/>
          </a:p>
          <a:p>
            <a:pPr algn="just">
              <a:spcBef>
                <a:spcPts val="800"/>
              </a:spcBef>
            </a:pPr>
            <a:r>
              <a:rPr lang="tr-TR" sz="3600" dirty="0"/>
              <a:t>İçinde yaşadıkları toplumsal dünyayı nasıl algıladıklarını </a:t>
            </a:r>
            <a:r>
              <a:rPr lang="tr-TR" sz="4000" b="1" i="1" u="sng" dirty="0">
                <a:solidFill>
                  <a:srgbClr val="FF0000"/>
                </a:solidFill>
              </a:rPr>
              <a:t>yorumlamaya</a:t>
            </a:r>
            <a:r>
              <a:rPr lang="tr-TR" sz="4000" dirty="0"/>
              <a:t> </a:t>
            </a:r>
            <a:r>
              <a:rPr lang="tr-TR" sz="3600" dirty="0"/>
              <a:t>çalışmaktadır.</a:t>
            </a:r>
            <a:endParaRPr lang="tr-TR" altLang="tr-TR" sz="36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2143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2"/>
          <p:cNvSpPr txBox="1">
            <a:spLocks/>
          </p:cNvSpPr>
          <p:nvPr/>
        </p:nvSpPr>
        <p:spPr>
          <a:xfrm>
            <a:off x="179512" y="440668"/>
            <a:ext cx="8712968" cy="684076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90000"/>
              </a:lnSpc>
              <a:buNone/>
            </a:pPr>
            <a:r>
              <a:rPr lang="tr-TR" altLang="tr-TR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Nitel </a:t>
            </a:r>
            <a:r>
              <a:rPr lang="tr-TR" altLang="tr-TR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araştırma;</a:t>
            </a: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1628800"/>
            <a:ext cx="8229600" cy="10858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800" dirty="0" smtClean="0"/>
              <a:t>Nicel </a:t>
            </a:r>
            <a:r>
              <a:rPr lang="tr-TR" sz="2800" dirty="0"/>
              <a:t>araştırma yöntemleri kadar nitel araştırma yöntemlerinin de önemli bir yeri vardır. </a:t>
            </a:r>
          </a:p>
        </p:txBody>
      </p:sp>
      <p:sp>
        <p:nvSpPr>
          <p:cNvPr id="10" name="Slayt Numarası Yer Tutucus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67544" y="2842676"/>
            <a:ext cx="8229600" cy="187220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tr-TR" sz="2800" dirty="0"/>
              <a:t>Nicel araştırmada, sorunlar </a:t>
            </a:r>
            <a:r>
              <a:rPr lang="tr-TR" sz="2800" dirty="0" err="1"/>
              <a:t>genellenebilir</a:t>
            </a:r>
            <a:r>
              <a:rPr lang="tr-TR" sz="2800" dirty="0"/>
              <a:t> ve </a:t>
            </a:r>
            <a:r>
              <a:rPr lang="tr-TR" sz="2800" b="1" i="1" u="sng" dirty="0">
                <a:solidFill>
                  <a:srgbClr val="FF0000"/>
                </a:solidFill>
              </a:rPr>
              <a:t>sayılarla desteklenmiş </a:t>
            </a:r>
            <a:r>
              <a:rPr lang="tr-TR" sz="2800" dirty="0"/>
              <a:t>sonuçlara ulaşmaya çalışılabilir.</a:t>
            </a:r>
          </a:p>
          <a:p>
            <a:pPr marL="0" indent="0" algn="ctr">
              <a:buNone/>
            </a:pPr>
            <a:r>
              <a:rPr lang="tr-TR" sz="2800" dirty="0"/>
              <a:t>Ölçümler bize kaç kişinin nasıl davrandığını gösterir, ama </a:t>
            </a:r>
            <a:r>
              <a:rPr lang="tr-TR" b="1" i="1" u="sng" dirty="0">
                <a:solidFill>
                  <a:srgbClr val="FF0000"/>
                </a:solidFill>
              </a:rPr>
              <a:t>“niçin?” </a:t>
            </a:r>
            <a:r>
              <a:rPr lang="tr-TR" sz="2800" dirty="0"/>
              <a:t>sorusuna cevap veremez.</a:t>
            </a: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67544" y="4857760"/>
            <a:ext cx="8229600" cy="1571636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sz="3300" b="1" dirty="0">
                <a:solidFill>
                  <a:schemeClr val="tx1"/>
                </a:solidFill>
              </a:rPr>
              <a:t>Nitel araştırma ise bizi </a:t>
            </a:r>
            <a:r>
              <a:rPr lang="tr-TR" altLang="tr-TR" sz="3300" b="1" i="1" u="sng" dirty="0" smtClean="0">
                <a:solidFill>
                  <a:srgbClr val="FF0000"/>
                </a:solidFill>
              </a:rPr>
              <a:t>çiftçilerin davranışlarının </a:t>
            </a:r>
            <a:r>
              <a:rPr lang="tr-TR" altLang="tr-TR" sz="3300" b="1" i="1" u="sng" dirty="0">
                <a:solidFill>
                  <a:srgbClr val="FF0000"/>
                </a:solidFill>
              </a:rPr>
              <a:t>nedenlerine </a:t>
            </a:r>
            <a:r>
              <a:rPr lang="tr-TR" altLang="tr-TR" sz="3300" b="1" dirty="0">
                <a:solidFill>
                  <a:schemeClr val="tx1"/>
                </a:solidFill>
              </a:rPr>
              <a:t>götürmeye çalışır. </a:t>
            </a:r>
            <a:endParaRPr lang="tr-TR" sz="33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3540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Bilimsel Araştırmalarda;</a:t>
            </a:r>
            <a:endParaRPr lang="tr-TR" altLang="tr-T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Arial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7544" y="1940639"/>
            <a:ext cx="8352928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ts val="800"/>
              </a:spcBef>
            </a:pPr>
            <a:r>
              <a:rPr lang="tr-TR" altLang="tr-TR" sz="3600" b="1" dirty="0">
                <a:solidFill>
                  <a:srgbClr val="C00000"/>
                </a:solidFill>
              </a:rPr>
              <a:t>Çiftçi davranışlarının nedenlerini öğrenme ihtiyacımız vardır. Çünkü;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12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3790781"/>
            <a:ext cx="835292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Çiftçilerin eğitim durumları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4654877"/>
            <a:ext cx="8352928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Çiftçilerin kendilerine özgü özellikleri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7544" y="5436513"/>
            <a:ext cx="8352928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Sürekli değişme özelliğinde olan davranışlar</a:t>
            </a:r>
          </a:p>
        </p:txBody>
      </p:sp>
    </p:spTree>
    <p:extLst>
      <p:ext uri="{BB962C8B-B14F-4D97-AF65-F5344CB8AC3E}">
        <p14:creationId xmlns:p14="http://schemas.microsoft.com/office/powerpoint/2010/main" xmlns="" val="156655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724330"/>
          </a:xfrm>
        </p:spPr>
        <p:txBody>
          <a:bodyPr>
            <a:noAutofit/>
          </a:bodyPr>
          <a:lstStyle/>
          <a:p>
            <a:pPr lvl="0"/>
            <a:r>
              <a:rPr lang="tr-TR" altLang="tr-TR" sz="28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 </a:t>
            </a:r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YÖNTEMLERİ </a:t>
            </a:r>
            <a:r>
              <a:rPr lang="tr-TR" altLang="tr-TR" sz="2800" b="1" u="sng" dirty="0" smtClean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Örnek SORULARI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1630541"/>
            <a:ext cx="8352928" cy="7822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sz="3600" b="1" dirty="0">
                <a:solidFill>
                  <a:schemeClr val="tx1"/>
                </a:solidFill>
              </a:rPr>
              <a:t>1- </a:t>
            </a:r>
            <a:r>
              <a:rPr lang="tr-TR" altLang="tr-TR" sz="3600" dirty="0">
                <a:solidFill>
                  <a:schemeClr val="tx1"/>
                </a:solidFill>
              </a:rPr>
              <a:t>Çiftçiler</a:t>
            </a:r>
            <a:r>
              <a:rPr lang="tr-TR" altLang="tr-TR" sz="3600" dirty="0">
                <a:solidFill>
                  <a:srgbClr val="000000"/>
                </a:solidFill>
              </a:rPr>
              <a:t> neden böyle davranır?</a:t>
            </a:r>
          </a:p>
        </p:txBody>
      </p:sp>
      <p:sp>
        <p:nvSpPr>
          <p:cNvPr id="8" name="Dikdörtgen 7"/>
          <p:cNvSpPr/>
          <p:nvPr/>
        </p:nvSpPr>
        <p:spPr>
          <a:xfrm>
            <a:off x="467544" y="3717032"/>
            <a:ext cx="8352928" cy="62889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sz="2800" b="1" dirty="0">
                <a:solidFill>
                  <a:schemeClr val="tx1"/>
                </a:solidFill>
              </a:rPr>
              <a:t>3- </a:t>
            </a:r>
            <a:r>
              <a:rPr lang="tr-TR" altLang="tr-TR" sz="2800" dirty="0">
                <a:solidFill>
                  <a:schemeClr val="tx1"/>
                </a:solidFill>
              </a:rPr>
              <a:t>Çiftçiler</a:t>
            </a:r>
            <a:r>
              <a:rPr lang="tr-TR" altLang="tr-TR" sz="2800" dirty="0">
                <a:solidFill>
                  <a:srgbClr val="000000"/>
                </a:solidFill>
              </a:rPr>
              <a:t> çevrelerinde olup bitenden nasıl etkilenir?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2718806"/>
            <a:ext cx="8352928" cy="7055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tr-TR" sz="2900" b="1" dirty="0">
                <a:solidFill>
                  <a:schemeClr val="tx1"/>
                </a:solidFill>
              </a:rPr>
              <a:t>2- </a:t>
            </a:r>
            <a:r>
              <a:rPr lang="tr-TR" altLang="tr-TR" sz="3200" dirty="0">
                <a:solidFill>
                  <a:schemeClr val="tx1"/>
                </a:solidFill>
              </a:rPr>
              <a:t>Çiftçilerin</a:t>
            </a:r>
            <a:r>
              <a:rPr lang="tr-TR" altLang="tr-TR" sz="2900" dirty="0">
                <a:solidFill>
                  <a:srgbClr val="000000"/>
                </a:solidFill>
              </a:rPr>
              <a:t> düşünceleri ve davranışları nasıl oluşur?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7544" y="4591014"/>
            <a:ext cx="8352928" cy="6288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lang="tr-TR" sz="2800" b="1" dirty="0">
                <a:solidFill>
                  <a:schemeClr val="tx1"/>
                </a:solidFill>
              </a:rPr>
              <a:t>4-</a:t>
            </a:r>
            <a:r>
              <a:rPr lang="tr-TR" altLang="tr-TR" sz="2800" dirty="0">
                <a:solidFill>
                  <a:srgbClr val="000000"/>
                </a:solidFill>
              </a:rPr>
              <a:t> </a:t>
            </a:r>
            <a:r>
              <a:rPr lang="tr-TR" altLang="tr-TR" sz="2800" dirty="0">
                <a:solidFill>
                  <a:schemeClr val="tx1"/>
                </a:solidFill>
              </a:rPr>
              <a:t>Çiftçiler</a:t>
            </a:r>
            <a:r>
              <a:rPr lang="tr-TR" altLang="tr-TR" sz="2800" dirty="0">
                <a:solidFill>
                  <a:srgbClr val="000000"/>
                </a:solidFill>
              </a:rPr>
              <a:t> politika değişikliklerine nasıl tepki verirler??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467544" y="5580529"/>
            <a:ext cx="8352928" cy="6155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400" b="1" dirty="0">
                <a:solidFill>
                  <a:schemeClr val="tx1"/>
                </a:solidFill>
              </a:rPr>
              <a:t>5- </a:t>
            </a:r>
            <a:r>
              <a:rPr lang="tr-TR" altLang="tr-TR" sz="3400" dirty="0">
                <a:solidFill>
                  <a:srgbClr val="000000"/>
                </a:solidFill>
              </a:rPr>
              <a:t>Sosyal gruplar arasındaki farklar nelerdir?</a:t>
            </a:r>
          </a:p>
        </p:txBody>
      </p:sp>
    </p:spTree>
    <p:extLst>
      <p:ext uri="{BB962C8B-B14F-4D97-AF65-F5344CB8AC3E}">
        <p14:creationId xmlns:p14="http://schemas.microsoft.com/office/powerpoint/2010/main" xmlns="" val="1496766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 YÖNTEMLERİ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39552" y="1702001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1- </a:t>
            </a:r>
            <a:r>
              <a:rPr lang="tr-TR" sz="3200" b="1" dirty="0">
                <a:solidFill>
                  <a:schemeClr val="dk1"/>
                </a:solidFill>
              </a:rPr>
              <a:t>Örnek Olay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539552" y="3083462"/>
            <a:ext cx="8352928" cy="7055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>
              <a:lnSpc>
                <a:spcPct val="140000"/>
              </a:lnSpc>
            </a:pPr>
            <a:r>
              <a:rPr lang="tr-TR" sz="3200" b="1" dirty="0"/>
              <a:t>3- </a:t>
            </a:r>
            <a:r>
              <a:rPr lang="tr-TR" sz="3200" b="1" dirty="0" err="1"/>
              <a:t>Etnografi</a:t>
            </a:r>
            <a:r>
              <a:rPr lang="tr-TR" sz="3200" b="1" dirty="0"/>
              <a:t>  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539552" y="2358766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2- </a:t>
            </a:r>
            <a:r>
              <a:rPr lang="tr-TR" sz="3200" b="1" dirty="0"/>
              <a:t>Fenomenoloji  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539552" y="392434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4-</a:t>
            </a:r>
            <a:r>
              <a:rPr lang="tr-TR" altLang="tr-TR" sz="3200" dirty="0">
                <a:solidFill>
                  <a:srgbClr val="000000"/>
                </a:solidFill>
              </a:rPr>
              <a:t> </a:t>
            </a:r>
            <a:r>
              <a:rPr lang="tr-TR" sz="3200" b="1" dirty="0"/>
              <a:t>Gömülü Teori</a:t>
            </a:r>
          </a:p>
        </p:txBody>
      </p:sp>
      <p:sp>
        <p:nvSpPr>
          <p:cNvPr id="17" name="Dikdörtgen 16"/>
          <p:cNvSpPr/>
          <p:nvPr/>
        </p:nvSpPr>
        <p:spPr>
          <a:xfrm>
            <a:off x="539552" y="464442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5-</a:t>
            </a:r>
            <a:r>
              <a:rPr lang="tr-TR" altLang="tr-TR" sz="3200" b="1" dirty="0">
                <a:solidFill>
                  <a:schemeClr val="tx1"/>
                </a:solidFill>
              </a:rPr>
              <a:t> Odak Grup Toplantıları Yöntemi</a:t>
            </a:r>
            <a:endParaRPr lang="tr-TR" sz="3200" b="1" dirty="0">
              <a:solidFill>
                <a:schemeClr val="tx1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539552" y="5364505"/>
            <a:ext cx="8352928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base"/>
            <a:r>
              <a:rPr lang="tr-TR" sz="3200" b="1" dirty="0">
                <a:solidFill>
                  <a:schemeClr val="tx1"/>
                </a:solidFill>
              </a:rPr>
              <a:t>6-</a:t>
            </a:r>
            <a:r>
              <a:rPr lang="tr-TR" altLang="tr-TR" sz="3200" b="1" dirty="0">
                <a:solidFill>
                  <a:schemeClr val="tx1"/>
                </a:solidFill>
              </a:rPr>
              <a:t> Doküman analizi</a:t>
            </a:r>
            <a:endParaRPr lang="tr-TR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710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18654"/>
            <a:ext cx="8229600" cy="490066"/>
          </a:xfrm>
        </p:spPr>
        <p:txBody>
          <a:bodyPr>
            <a:noAutofit/>
          </a:bodyPr>
          <a:lstStyle/>
          <a:p>
            <a:pPr lvl="0"/>
            <a:r>
              <a:rPr lang="tr-TR" alt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 YÖNTEMLERİ</a:t>
            </a:r>
            <a:endParaRPr lang="tr-TR" sz="2800" b="1" u="sng" dirty="0"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539552" y="1923797"/>
            <a:ext cx="8352928" cy="4247317"/>
          </a:xfrm>
          <a:prstGeom prst="rect">
            <a:avLst/>
          </a:prstGeom>
          <a:solidFill>
            <a:srgbClr val="00B0F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base"/>
            <a:r>
              <a:rPr lang="tr-TR" sz="4400" b="1" dirty="0">
                <a:solidFill>
                  <a:srgbClr val="C00000"/>
                </a:solidFill>
              </a:rPr>
              <a:t>BU YÖNTEMLER;</a:t>
            </a:r>
          </a:p>
          <a:p>
            <a:pPr algn="ctr" fontAlgn="base"/>
            <a:endParaRPr lang="tr-TR" sz="5400" b="1" dirty="0">
              <a:solidFill>
                <a:srgbClr val="C00000"/>
              </a:solidFill>
            </a:endParaRPr>
          </a:p>
          <a:p>
            <a:pPr algn="ctr" fontAlgn="base"/>
            <a:r>
              <a:rPr lang="tr-TR" sz="5400" b="1" dirty="0">
                <a:solidFill>
                  <a:srgbClr val="C00000"/>
                </a:solidFill>
              </a:rPr>
              <a:t>GELECEK DERS AYRINTILARIYLA ANLATILACAK…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7086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2075364"/>
            <a:ext cx="8352928" cy="169277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dirty="0">
                <a:solidFill>
                  <a:srgbClr val="000000"/>
                </a:solidFill>
              </a:rPr>
              <a:t>Biyoloji, kimya, fizik, mühendislik gibi doğa bilimleri alanlarında araştırmalardır, </a:t>
            </a:r>
            <a:r>
              <a:rPr lang="tr-TR" altLang="tr-TR" sz="3600" b="1" i="1" u="sng" dirty="0">
                <a:solidFill>
                  <a:srgbClr val="FF0000"/>
                </a:solidFill>
              </a:rPr>
              <a:t>gözlem ve ölçmeye</a:t>
            </a:r>
            <a:r>
              <a:rPr lang="tr-TR" altLang="tr-TR" sz="3200" dirty="0">
                <a:solidFill>
                  <a:srgbClr val="000000"/>
                </a:solidFill>
              </a:rPr>
              <a:t> dayanır.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4595644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spcAft>
                <a:spcPct val="0"/>
              </a:spcAft>
            </a:pPr>
            <a:r>
              <a:rPr lang="tr-TR" altLang="tr-TR" sz="3200" dirty="0">
                <a:solidFill>
                  <a:srgbClr val="000000"/>
                </a:solidFill>
              </a:rPr>
              <a:t>Gözlem ve ölçmelerin tekrarlanabildiği ve objektif yapıldığı araştırmalara </a:t>
            </a:r>
            <a:r>
              <a:rPr lang="tr-TR" altLang="tr-TR" sz="3200" b="1" u="sng" dirty="0">
                <a:solidFill>
                  <a:srgbClr val="FF0000"/>
                </a:solidFill>
              </a:rPr>
              <a:t>niceliksel, sayısal (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“</a:t>
            </a:r>
            <a:r>
              <a:rPr lang="tr-TR" altLang="tr-TR" sz="3200" b="1" u="sng" dirty="0" err="1">
                <a:solidFill>
                  <a:srgbClr val="FF0000"/>
                </a:solidFill>
                <a:cs typeface="Times New Roman" pitchFamily="18" charset="0"/>
              </a:rPr>
              <a:t>quantitative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”</a:t>
            </a:r>
            <a:r>
              <a:rPr lang="tr-TR" altLang="tr-TR" sz="3200" b="1" u="sng" dirty="0">
                <a:solidFill>
                  <a:srgbClr val="FF0000"/>
                </a:solidFill>
              </a:rPr>
              <a:t>)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tr-TR" altLang="tr-TR" sz="3200" b="1" u="sng" dirty="0">
                <a:solidFill>
                  <a:srgbClr val="FF0000"/>
                </a:solidFill>
              </a:rPr>
              <a:t>araştırma</a:t>
            </a:r>
            <a:r>
              <a:rPr lang="tr-TR" altLang="tr-TR" sz="3200" u="sng" dirty="0">
                <a:solidFill>
                  <a:srgbClr val="FF0000"/>
                </a:solidFill>
              </a:rPr>
              <a:t> </a:t>
            </a:r>
            <a:r>
              <a:rPr lang="tr-TR" altLang="tr-TR" sz="3200" dirty="0">
                <a:solidFill>
                  <a:srgbClr val="000000"/>
                </a:solidFill>
              </a:rPr>
              <a:t>denir</a:t>
            </a:r>
            <a:r>
              <a:rPr lang="tr-TR" altLang="tr-TR" sz="32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2012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940639"/>
            <a:ext cx="8352928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Sayısal araştırma düzenekleri bir </a:t>
            </a:r>
            <a:r>
              <a:rPr lang="tr-TR" sz="2800" b="1" i="1" u="sng" dirty="0">
                <a:solidFill>
                  <a:srgbClr val="FF0000"/>
                </a:solidFill>
              </a:rPr>
              <a:t>rakam kökenlidir </a:t>
            </a:r>
            <a:r>
              <a:rPr lang="tr-TR" sz="2400" dirty="0"/>
              <a:t>ve genellikle </a:t>
            </a:r>
            <a:r>
              <a:rPr lang="tr-TR" sz="2800" b="1" i="1" u="sng" dirty="0">
                <a:solidFill>
                  <a:srgbClr val="FF0000"/>
                </a:solidFill>
              </a:rPr>
              <a:t>istatistik analizlerle </a:t>
            </a:r>
            <a:r>
              <a:rPr lang="tr-TR" sz="2400" dirty="0"/>
              <a:t>değerlendirilebilecek olan çok miktardaki sayıların toplanmasını gerektirmektedir.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3429000"/>
            <a:ext cx="8352928" cy="12618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Sayısal araştırmalar belli bir boyut içinde çeşitli grupların </a:t>
            </a:r>
            <a:r>
              <a:rPr lang="tr-TR" sz="2800" b="1" i="1" u="sng" dirty="0">
                <a:solidFill>
                  <a:srgbClr val="FF0000"/>
                </a:solidFill>
              </a:rPr>
              <a:t>benzerliklerinin, oranlarının veya farklılıklarının </a:t>
            </a:r>
            <a:r>
              <a:rPr lang="tr-TR" sz="2400" dirty="0"/>
              <a:t>belirlenmelerini sağlamaktadır.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17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67544" y="4892967"/>
            <a:ext cx="8352928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Bir teoriyi test etmek üzere, </a:t>
            </a:r>
            <a:r>
              <a:rPr lang="tr-TR" sz="2800" b="1" i="1" u="sng" dirty="0">
                <a:solidFill>
                  <a:srgbClr val="FF0000"/>
                </a:solidFill>
              </a:rPr>
              <a:t>sayısal ölçümler ve istatistiki teknikler </a:t>
            </a:r>
            <a:r>
              <a:rPr lang="tr-TR" sz="2400" dirty="0"/>
              <a:t>kullanılarak analiz edilebilecek bir problem durumunu araştırmayı ifade etmektedir.</a:t>
            </a:r>
          </a:p>
        </p:txBody>
      </p:sp>
    </p:spTree>
    <p:extLst>
      <p:ext uri="{BB962C8B-B14F-4D97-AF65-F5344CB8AC3E}">
        <p14:creationId xmlns:p14="http://schemas.microsoft.com/office/powerpoint/2010/main" xmlns="" val="11795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ARAŞTIRMADA TEMEL AMAÇ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2075364"/>
            <a:ext cx="8352928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3200" dirty="0"/>
              <a:t>Elde edilen bulguların </a:t>
            </a:r>
            <a:r>
              <a:rPr lang="tr-TR" sz="3600" b="1" i="1" u="sng" dirty="0">
                <a:solidFill>
                  <a:srgbClr val="FF0000"/>
                </a:solidFill>
              </a:rPr>
              <a:t>sayısal değerlerle</a:t>
            </a:r>
            <a:r>
              <a:rPr lang="tr-TR" sz="3600" dirty="0"/>
              <a:t> </a:t>
            </a:r>
            <a:r>
              <a:rPr lang="tr-TR" sz="3200" dirty="0"/>
              <a:t>ifade edilmesi ve bunların </a:t>
            </a:r>
            <a:r>
              <a:rPr lang="tr-TR" sz="3600" b="1" i="1" u="sng" dirty="0">
                <a:solidFill>
                  <a:srgbClr val="FF0000"/>
                </a:solidFill>
              </a:rPr>
              <a:t>ölçülebilmesidir</a:t>
            </a:r>
            <a:r>
              <a:rPr lang="tr-TR" sz="3200" dirty="0"/>
              <a:t>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18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467544" y="3536429"/>
            <a:ext cx="8352928" cy="16927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3200" dirty="0"/>
              <a:t>Bireylerin toplumsal davranışlarını </a:t>
            </a:r>
            <a:r>
              <a:rPr lang="tr-TR" sz="3600" b="1" i="1" u="sng" dirty="0">
                <a:solidFill>
                  <a:srgbClr val="FF0000"/>
                </a:solidFill>
              </a:rPr>
              <a:t>gözlem, deney ve test yoluyla</a:t>
            </a:r>
            <a:r>
              <a:rPr lang="tr-TR" sz="3200" dirty="0"/>
              <a:t> nesnel bir şekilde ölçmek ve sayısal verilerle açıklamaktır.</a:t>
            </a:r>
          </a:p>
        </p:txBody>
      </p:sp>
    </p:spTree>
    <p:extLst>
      <p:ext uri="{BB962C8B-B14F-4D97-AF65-F5344CB8AC3E}">
        <p14:creationId xmlns:p14="http://schemas.microsoft.com/office/powerpoint/2010/main" xmlns="" val="961187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99412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ARAŞTIRMADA KULLANILAN BAZI KAVRAMLAR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2075364"/>
            <a:ext cx="8352928" cy="30469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Evren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Örneklem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Örnekleme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Değişken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Kontrol-Deney grubu</a:t>
            </a: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tr-TR" sz="3200" dirty="0"/>
              <a:t>Hipotez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5725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SUNUM PLANI</a:t>
            </a:r>
            <a:endParaRPr lang="en-US" b="1" u="sng" dirty="0">
              <a:solidFill>
                <a:srgbClr val="FF010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91522" y="1772816"/>
            <a:ext cx="8229600" cy="27363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buNone/>
            </a:pPr>
            <a:r>
              <a:rPr lang="tr-TR" sz="4400" dirty="0" smtClean="0"/>
              <a:t>Bilimsel Çalışmalarda;</a:t>
            </a:r>
            <a:endParaRPr lang="tr-TR" sz="4400" dirty="0"/>
          </a:p>
          <a:p>
            <a:pPr algn="just"/>
            <a:r>
              <a:rPr lang="tr-TR" sz="4800" b="1" i="1" u="sng" dirty="0">
                <a:solidFill>
                  <a:srgbClr val="0070C0"/>
                </a:solidFill>
              </a:rPr>
              <a:t>Nitel</a:t>
            </a:r>
            <a:r>
              <a:rPr lang="tr-TR" sz="4800" dirty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tr-TR" sz="4800" b="1" i="1" u="sng" dirty="0">
                <a:solidFill>
                  <a:srgbClr val="0070C0"/>
                </a:solidFill>
              </a:rPr>
              <a:t>Nicel</a:t>
            </a:r>
            <a:r>
              <a:rPr lang="tr-TR" sz="4800" dirty="0">
                <a:solidFill>
                  <a:srgbClr val="0070C0"/>
                </a:solidFill>
              </a:rPr>
              <a:t> </a:t>
            </a:r>
            <a:r>
              <a:rPr lang="tr-TR" sz="4400" dirty="0"/>
              <a:t>araştırmalar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767109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ARAŞTIRMADA KULLANILAN BAZI YÖNTEMLER ve VERİ TOPLAMA ARAÇLARI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556792"/>
            <a:ext cx="8352928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*Deneysel yöntem</a:t>
            </a:r>
          </a:p>
          <a:p>
            <a:pPr lvl="0" algn="just"/>
            <a:r>
              <a:rPr lang="tr-TR" sz="2400" dirty="0"/>
              <a:t>*Tarama yöntemi</a:t>
            </a:r>
          </a:p>
          <a:p>
            <a:pPr lvl="0" algn="just"/>
            <a:r>
              <a:rPr lang="tr-TR" sz="2400" dirty="0"/>
              <a:t>*Betimleme yöntemi</a:t>
            </a:r>
          </a:p>
          <a:p>
            <a:pPr lvl="0" algn="just"/>
            <a:r>
              <a:rPr lang="tr-TR" sz="2400" dirty="0"/>
              <a:t>*Yöneylem araştırması</a:t>
            </a:r>
          </a:p>
          <a:p>
            <a:pPr lvl="0" algn="just"/>
            <a:r>
              <a:rPr lang="tr-TR" sz="2400" dirty="0"/>
              <a:t>*Tarihsel yöntem</a:t>
            </a:r>
          </a:p>
          <a:p>
            <a:pPr lvl="0" algn="just"/>
            <a:r>
              <a:rPr lang="tr-TR" sz="2400" dirty="0"/>
              <a:t>…….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467544" y="4000996"/>
            <a:ext cx="8352928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tr-TR" sz="2400" dirty="0"/>
              <a:t>*Anket</a:t>
            </a:r>
          </a:p>
          <a:p>
            <a:pPr lvl="0" algn="just"/>
            <a:r>
              <a:rPr lang="tr-TR" sz="2400" dirty="0"/>
              <a:t>*Ölçek</a:t>
            </a:r>
          </a:p>
          <a:p>
            <a:pPr lvl="0" algn="just"/>
            <a:r>
              <a:rPr lang="tr-TR" sz="2400" dirty="0"/>
              <a:t>*Test</a:t>
            </a:r>
          </a:p>
          <a:p>
            <a:pPr lvl="0" algn="just"/>
            <a:r>
              <a:rPr lang="tr-TR" sz="2400" dirty="0"/>
              <a:t>*Odak Grup Toplantıları</a:t>
            </a:r>
          </a:p>
          <a:p>
            <a:pPr lvl="0" algn="just"/>
            <a:r>
              <a:rPr lang="tr-TR" sz="2400" dirty="0"/>
              <a:t>*Gözlem</a:t>
            </a:r>
          </a:p>
          <a:p>
            <a:pPr lvl="0" algn="just"/>
            <a:r>
              <a:rPr lang="tr-TR" sz="240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xmlns="" val="229188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VERİ TOPLAMA AŞAMALARI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556792"/>
            <a:ext cx="8352928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Amaca uygun ölçme araçlarının belirlenmesi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Ölçme araçlarının geliştirilmesi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Ölçme araçlarının kullanılması</a:t>
            </a:r>
          </a:p>
          <a:p>
            <a:pPr marL="457200" lvl="0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Verilerin işlenmesi</a:t>
            </a:r>
          </a:p>
          <a:p>
            <a:pPr marL="1371600" lvl="2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Verilerin bilgisayara girilmesi, verilerin düzeltilmesi</a:t>
            </a:r>
          </a:p>
          <a:p>
            <a:pPr marL="1371600" lvl="2" indent="-457200" algn="just">
              <a:buFont typeface="Wingdings" panose="05000000000000000000" pitchFamily="2" charset="2"/>
              <a:buChar char="v"/>
            </a:pPr>
            <a:r>
              <a:rPr lang="tr-TR" sz="3200" dirty="0"/>
              <a:t>Analiz aşamasına gelinmesi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5015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346646"/>
            <a:ext cx="8229600" cy="49006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NİCEL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412776"/>
            <a:ext cx="8352928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i="1" u="sng" dirty="0" err="1" smtClean="0">
                <a:solidFill>
                  <a:srgbClr val="FF0000"/>
                </a:solidFill>
              </a:rPr>
              <a:t>Psikometristler</a:t>
            </a:r>
            <a:r>
              <a:rPr lang="tr-TR" sz="3200" dirty="0" smtClean="0">
                <a:solidFill>
                  <a:srgbClr val="FF0000"/>
                </a:solidFill>
              </a:rPr>
              <a:t> </a:t>
            </a:r>
            <a:r>
              <a:rPr lang="tr-TR" sz="3200" dirty="0" smtClean="0"/>
              <a:t>onu ölçmeye </a:t>
            </a:r>
            <a:r>
              <a:rPr lang="tr-TR" sz="3200" dirty="0"/>
              <a:t>çalışır (istatistik yöntemlerinin psikolojiye uygulanması)</a:t>
            </a:r>
          </a:p>
          <a:p>
            <a:pPr algn="just"/>
            <a:r>
              <a:rPr lang="tr-TR" sz="3200" i="1" u="sng" dirty="0" err="1">
                <a:solidFill>
                  <a:srgbClr val="FF0000"/>
                </a:solidFill>
              </a:rPr>
              <a:t>Deneyselciler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onu kontrol etmeye çalışır.</a:t>
            </a:r>
          </a:p>
          <a:p>
            <a:pPr algn="just"/>
            <a:r>
              <a:rPr lang="tr-TR" sz="3200" i="1" u="sng" dirty="0">
                <a:solidFill>
                  <a:srgbClr val="FF0000"/>
                </a:solidFill>
              </a:rPr>
              <a:t>Mülakatçılar</a:t>
            </a:r>
            <a:r>
              <a:rPr lang="tr-TR" sz="3200" dirty="0"/>
              <a:t> onunla ilgili sorular sorar.</a:t>
            </a:r>
          </a:p>
          <a:p>
            <a:pPr algn="just"/>
            <a:r>
              <a:rPr lang="tr-TR" sz="3200" i="1" u="sng" dirty="0">
                <a:solidFill>
                  <a:srgbClr val="FF0000"/>
                </a:solidFill>
              </a:rPr>
              <a:t>Gözlemciler</a:t>
            </a:r>
            <a:r>
              <a:rPr lang="tr-TR" sz="3200" dirty="0"/>
              <a:t> onu izler.</a:t>
            </a:r>
          </a:p>
          <a:p>
            <a:pPr algn="just"/>
            <a:r>
              <a:rPr lang="tr-TR" sz="3200" i="1" u="sng" dirty="0">
                <a:solidFill>
                  <a:srgbClr val="FF0000"/>
                </a:solidFill>
              </a:rPr>
              <a:t>Katılımcı</a:t>
            </a:r>
            <a:r>
              <a:rPr lang="tr-TR" sz="3200" dirty="0"/>
              <a:t> gözlemciler onu yapar.</a:t>
            </a:r>
          </a:p>
          <a:p>
            <a:pPr algn="just"/>
            <a:r>
              <a:rPr lang="tr-TR" sz="3200" i="1" u="sng" dirty="0" err="1">
                <a:solidFill>
                  <a:srgbClr val="FF0000"/>
                </a:solidFill>
              </a:rPr>
              <a:t>Değerlendirmeciler</a:t>
            </a:r>
            <a:r>
              <a:rPr lang="tr-TR" sz="3200" dirty="0">
                <a:solidFill>
                  <a:srgbClr val="FF0000"/>
                </a:solidFill>
              </a:rPr>
              <a:t> </a:t>
            </a:r>
            <a:r>
              <a:rPr lang="tr-TR" sz="3200" dirty="0"/>
              <a:t>onu değerlendirir.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5157192"/>
            <a:ext cx="8352928" cy="1200329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3200" dirty="0"/>
              <a:t>İstatistikçiler onu </a:t>
            </a:r>
            <a:r>
              <a:rPr lang="tr-TR" sz="3600" b="1" i="1" u="sng" dirty="0">
                <a:solidFill>
                  <a:srgbClr val="FF0000"/>
                </a:solidFill>
              </a:rPr>
              <a:t>sayar</a:t>
            </a:r>
            <a:r>
              <a:rPr lang="tr-TR" sz="3200" dirty="0"/>
              <a:t>.</a:t>
            </a:r>
          </a:p>
          <a:p>
            <a:pPr algn="ctr"/>
            <a:r>
              <a:rPr lang="tr-TR" sz="3200" dirty="0"/>
              <a:t>Nitel araştırmacılar onun içerisinde </a:t>
            </a:r>
            <a:r>
              <a:rPr lang="tr-TR" sz="3600" b="1" i="1" u="sng" dirty="0">
                <a:solidFill>
                  <a:srgbClr val="FF0000"/>
                </a:solidFill>
              </a:rPr>
              <a:t>anlam arar.</a:t>
            </a:r>
            <a:endParaRPr lang="tr-TR" sz="3200" b="1" i="1" u="sng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2839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23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404664"/>
            <a:ext cx="28803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000099"/>
                </a:solidFill>
              </a:rPr>
              <a:t>Nitel araştırma</a:t>
            </a:r>
          </a:p>
        </p:txBody>
      </p:sp>
      <p:sp>
        <p:nvSpPr>
          <p:cNvPr id="19" name="İçerik Yer Tutucusu 2"/>
          <p:cNvSpPr txBox="1">
            <a:spLocks/>
          </p:cNvSpPr>
          <p:nvPr/>
        </p:nvSpPr>
        <p:spPr>
          <a:xfrm>
            <a:off x="251520" y="3284984"/>
            <a:ext cx="1584176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altLang="tr-TR" kern="0" dirty="0">
                <a:solidFill>
                  <a:srgbClr val="000099"/>
                </a:solidFill>
              </a:rPr>
              <a:t>Niçin?</a:t>
            </a:r>
            <a:endParaRPr lang="tr-TR" b="1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2123728" y="3284984"/>
            <a:ext cx="1224136" cy="72008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kern="0" dirty="0">
                <a:solidFill>
                  <a:srgbClr val="000099"/>
                </a:solidFill>
              </a:rPr>
              <a:t>Nasıl? </a:t>
            </a:r>
          </a:p>
        </p:txBody>
      </p:sp>
      <p:sp>
        <p:nvSpPr>
          <p:cNvPr id="3" name="Aşağı Ok 2"/>
          <p:cNvSpPr/>
          <p:nvPr/>
        </p:nvSpPr>
        <p:spPr>
          <a:xfrm>
            <a:off x="467544" y="218635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8" name="Aşağı Ok 7"/>
          <p:cNvSpPr/>
          <p:nvPr/>
        </p:nvSpPr>
        <p:spPr>
          <a:xfrm>
            <a:off x="2318079" y="2289889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Aşağı Ok 12"/>
          <p:cNvSpPr/>
          <p:nvPr/>
        </p:nvSpPr>
        <p:spPr>
          <a:xfrm>
            <a:off x="1742015" y="4293096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1129947" y="5373216"/>
            <a:ext cx="1929886" cy="72008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99"/>
                </a:solidFill>
              </a:rPr>
              <a:t>Ne şekilde? 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5580112" y="404664"/>
            <a:ext cx="2880320" cy="151216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FF0000"/>
                </a:solidFill>
              </a:rPr>
              <a:t>Nicel araştırma</a:t>
            </a:r>
          </a:p>
        </p:txBody>
      </p:sp>
      <p:sp>
        <p:nvSpPr>
          <p:cNvPr id="16" name="Aşağı Ok 15"/>
          <p:cNvSpPr/>
          <p:nvPr/>
        </p:nvSpPr>
        <p:spPr>
          <a:xfrm>
            <a:off x="5580112" y="2289889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İçerik Yer Tutucusu 2"/>
          <p:cNvSpPr txBox="1">
            <a:spLocks/>
          </p:cNvSpPr>
          <p:nvPr/>
        </p:nvSpPr>
        <p:spPr>
          <a:xfrm>
            <a:off x="4903201" y="3361730"/>
            <a:ext cx="1929886" cy="9313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Ne kadar? </a:t>
            </a:r>
          </a:p>
        </p:txBody>
      </p:sp>
      <p:sp>
        <p:nvSpPr>
          <p:cNvPr id="18" name="Aşağı Ok 17"/>
          <p:cNvSpPr/>
          <p:nvPr/>
        </p:nvSpPr>
        <p:spPr>
          <a:xfrm>
            <a:off x="7884368" y="2406445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İçerik Yer Tutucusu 2"/>
          <p:cNvSpPr txBox="1">
            <a:spLocks/>
          </p:cNvSpPr>
          <p:nvPr/>
        </p:nvSpPr>
        <p:spPr>
          <a:xfrm>
            <a:off x="7020272" y="3375914"/>
            <a:ext cx="1929886" cy="91718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Ne miktarda? </a:t>
            </a:r>
          </a:p>
        </p:txBody>
      </p:sp>
      <p:sp>
        <p:nvSpPr>
          <p:cNvPr id="21" name="Aşağı Ok 20"/>
          <p:cNvSpPr/>
          <p:nvPr/>
        </p:nvSpPr>
        <p:spPr>
          <a:xfrm>
            <a:off x="6660232" y="4509120"/>
            <a:ext cx="576064" cy="864096"/>
          </a:xfrm>
          <a:prstGeom prst="down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2" name="İçerik Yer Tutucusu 2"/>
          <p:cNvSpPr txBox="1">
            <a:spLocks/>
          </p:cNvSpPr>
          <p:nvPr/>
        </p:nvSpPr>
        <p:spPr>
          <a:xfrm>
            <a:off x="6098498" y="5517232"/>
            <a:ext cx="1929886" cy="9361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Ne kadar sık? </a:t>
            </a:r>
          </a:p>
        </p:txBody>
      </p:sp>
    </p:spTree>
    <p:extLst>
      <p:ext uri="{BB962C8B-B14F-4D97-AF65-F5344CB8AC3E}">
        <p14:creationId xmlns:p14="http://schemas.microsoft.com/office/powerpoint/2010/main" xmlns="" val="288147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9" grpId="0" animBg="1"/>
      <p:bldP spid="7" grpId="0" animBg="1"/>
      <p:bldP spid="3" grpId="0" animBg="1"/>
      <p:bldP spid="8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24</a:t>
            </a:fld>
            <a:endParaRPr lang="tr-TR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467544" y="404663"/>
            <a:ext cx="2880320" cy="324036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000099"/>
                </a:solidFill>
              </a:rPr>
              <a:t>Nitel araştırma</a:t>
            </a:r>
          </a:p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kern="0" dirty="0">
                <a:solidFill>
                  <a:srgbClr val="FF0000"/>
                </a:solidFill>
              </a:rPr>
              <a:t>Niçin, Nasıl, Ne şekilde?</a:t>
            </a:r>
          </a:p>
        </p:txBody>
      </p:sp>
      <p:sp>
        <p:nvSpPr>
          <p:cNvPr id="15" name="İçerik Yer Tutucusu 2"/>
          <p:cNvSpPr txBox="1">
            <a:spLocks/>
          </p:cNvSpPr>
          <p:nvPr/>
        </p:nvSpPr>
        <p:spPr>
          <a:xfrm>
            <a:off x="5580112" y="404664"/>
            <a:ext cx="2880320" cy="32403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FF0000"/>
                </a:solidFill>
              </a:rPr>
              <a:t>Nicel araştırma</a:t>
            </a:r>
          </a:p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kern="0" dirty="0">
                <a:solidFill>
                  <a:srgbClr val="0070C0"/>
                </a:solidFill>
              </a:rPr>
              <a:t>Ne kadar, Ne miktarda, Ne kadar sık?</a:t>
            </a:r>
          </a:p>
        </p:txBody>
      </p:sp>
      <p:sp>
        <p:nvSpPr>
          <p:cNvPr id="2" name="Sağ Ayraç 1"/>
          <p:cNvSpPr/>
          <p:nvPr/>
        </p:nvSpPr>
        <p:spPr>
          <a:xfrm rot="5400000">
            <a:off x="3743908" y="2816932"/>
            <a:ext cx="1368152" cy="3456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3" name="İçerik Yer Tutucusu 2"/>
          <p:cNvSpPr txBox="1">
            <a:spLocks/>
          </p:cNvSpPr>
          <p:nvPr/>
        </p:nvSpPr>
        <p:spPr>
          <a:xfrm>
            <a:off x="2267744" y="5422912"/>
            <a:ext cx="4392488" cy="7423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Bef>
                <a:spcPct val="50000"/>
              </a:spcBef>
              <a:spcAft>
                <a:spcPts val="0"/>
              </a:spcAft>
              <a:buNone/>
              <a:defRPr/>
            </a:pPr>
            <a:r>
              <a:rPr lang="tr-TR" altLang="tr-TR" sz="3600" b="1" u="sng" kern="0" dirty="0">
                <a:solidFill>
                  <a:srgbClr val="FF0000"/>
                </a:solidFill>
              </a:rPr>
              <a:t>KARMA araştırma</a:t>
            </a:r>
            <a:endParaRPr lang="tr-TR" altLang="tr-TR" sz="3600" kern="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7728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2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Bilimsel Araştırmalarda;</a:t>
            </a:r>
            <a:endParaRPr lang="tr-TR" altLang="tr-TR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Arial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467544" y="1268760"/>
            <a:ext cx="8352928" cy="55399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sz="3000" dirty="0"/>
              <a:t>Nitel yöntemler nicel yöntemlerin yerine </a:t>
            </a:r>
            <a:r>
              <a:rPr lang="tr-TR" sz="3000" i="1" u="sng" dirty="0">
                <a:solidFill>
                  <a:srgbClr val="FF0000"/>
                </a:solidFill>
              </a:rPr>
              <a:t>geçemez</a:t>
            </a:r>
            <a:r>
              <a:rPr lang="tr-TR" sz="3000" dirty="0"/>
              <a:t>.</a:t>
            </a:r>
            <a:endParaRPr lang="tr-TR" altLang="tr-TR" sz="30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25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1988840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200" dirty="0">
                <a:solidFill>
                  <a:schemeClr val="tx1"/>
                </a:solidFill>
              </a:rPr>
              <a:t>Her iki araştırma biçiminin </a:t>
            </a:r>
            <a:r>
              <a:rPr lang="tr-TR" sz="3200" dirty="0" smtClean="0">
                <a:solidFill>
                  <a:schemeClr val="tx1"/>
                </a:solidFill>
              </a:rPr>
              <a:t>bilimsel araştırmalarda sunduğu </a:t>
            </a:r>
            <a:r>
              <a:rPr lang="tr-TR" sz="3200" dirty="0">
                <a:solidFill>
                  <a:schemeClr val="tx1"/>
                </a:solidFill>
              </a:rPr>
              <a:t>önemli avantajlar vardır ve bu yöntemler </a:t>
            </a:r>
            <a:r>
              <a:rPr lang="tr-TR" sz="3200" i="1" u="sng" dirty="0">
                <a:solidFill>
                  <a:srgbClr val="FF0000"/>
                </a:solidFill>
              </a:rPr>
              <a:t>birbiri yerine kullanılamaz</a:t>
            </a:r>
            <a:r>
              <a:rPr lang="tr-TR" sz="3200" dirty="0">
                <a:solidFill>
                  <a:schemeClr val="tx1"/>
                </a:solidFill>
              </a:rPr>
              <a:t>. </a:t>
            </a:r>
            <a:endParaRPr lang="tr-TR" altLang="tr-TR" sz="3200" dirty="0">
              <a:solidFill>
                <a:schemeClr val="tx1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467544" y="3668831"/>
            <a:ext cx="835292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3600" dirty="0">
                <a:solidFill>
                  <a:schemeClr val="tx1"/>
                </a:solidFill>
              </a:rPr>
              <a:t>Her iki araştırma biçimi birbirini destekleyici nitelikte </a:t>
            </a:r>
            <a:r>
              <a:rPr lang="tr-TR" sz="3600" i="1" u="sng" dirty="0">
                <a:solidFill>
                  <a:srgbClr val="FF0000"/>
                </a:solidFill>
              </a:rPr>
              <a:t>birlikte kullanılabilir</a:t>
            </a:r>
            <a:r>
              <a:rPr lang="tr-TR" sz="3600" dirty="0">
                <a:solidFill>
                  <a:schemeClr val="tx1"/>
                </a:solidFill>
              </a:rPr>
              <a:t>. </a:t>
            </a:r>
            <a:endParaRPr lang="tr-TR" altLang="tr-TR" sz="3600" dirty="0">
              <a:solidFill>
                <a:schemeClr val="tx1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67544" y="5013176"/>
            <a:ext cx="8352928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sz="2700" dirty="0">
                <a:solidFill>
                  <a:schemeClr val="tx1"/>
                </a:solidFill>
              </a:rPr>
              <a:t>Bu nedenle </a:t>
            </a:r>
            <a:r>
              <a:rPr lang="tr-TR" sz="2700" dirty="0" smtClean="0">
                <a:solidFill>
                  <a:schemeClr val="tx1"/>
                </a:solidFill>
              </a:rPr>
              <a:t>araştırmacıların </a:t>
            </a:r>
            <a:r>
              <a:rPr lang="tr-TR" sz="2700" dirty="0">
                <a:solidFill>
                  <a:schemeClr val="tx1"/>
                </a:solidFill>
              </a:rPr>
              <a:t>nicel yöntemler yanında nitel yöntemler konusunda da </a:t>
            </a:r>
            <a:r>
              <a:rPr lang="tr-TR" sz="2700" i="1" u="sng" dirty="0">
                <a:solidFill>
                  <a:srgbClr val="FF0000"/>
                </a:solidFill>
              </a:rPr>
              <a:t>bilgi ve beceri sahibi olması </a:t>
            </a:r>
            <a:r>
              <a:rPr lang="tr-TR" sz="2700" dirty="0">
                <a:solidFill>
                  <a:schemeClr val="tx1"/>
                </a:solidFill>
              </a:rPr>
              <a:t>gittikçe önem kazanmaktadır.</a:t>
            </a:r>
            <a:endParaRPr lang="tr-TR" altLang="tr-TR" sz="27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7568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tr-TR" sz="3600" b="1" dirty="0">
                <a:solidFill>
                  <a:srgbClr val="C00000"/>
                </a:solidFill>
              </a:rPr>
              <a:t>Sayılabilen her şey önemli değildir ve önemli olan her şey sayılamayabilir.</a:t>
            </a:r>
          </a:p>
          <a:p>
            <a:pPr marL="0" indent="0" algn="r">
              <a:buNone/>
            </a:pPr>
            <a:r>
              <a:rPr lang="tr-TR" sz="3600" b="1" dirty="0">
                <a:solidFill>
                  <a:srgbClr val="C00000"/>
                </a:solidFill>
              </a:rPr>
              <a:t>				Albert Einstein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26</a:t>
            </a:fld>
            <a:endParaRPr lang="tr-TR"/>
          </a:p>
        </p:txBody>
      </p:sp>
      <p:sp>
        <p:nvSpPr>
          <p:cNvPr id="2" name="Dikdörtgen 1"/>
          <p:cNvSpPr/>
          <p:nvPr/>
        </p:nvSpPr>
        <p:spPr>
          <a:xfrm>
            <a:off x="513519" y="3519006"/>
            <a:ext cx="82089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i="1" dirty="0" err="1"/>
              <a:t>Quote</a:t>
            </a:r>
            <a:r>
              <a:rPr lang="tr-TR" sz="2400" i="1" dirty="0"/>
              <a:t> </a:t>
            </a:r>
            <a:r>
              <a:rPr lang="tr-TR" sz="2400" i="1" dirty="0" err="1"/>
              <a:t>Investigator</a:t>
            </a:r>
            <a:r>
              <a:rPr lang="tr-TR" sz="2400" dirty="0"/>
              <a:t> sitesi, 1963 yılında sosyolog William Bruce </a:t>
            </a:r>
            <a:r>
              <a:rPr lang="tr-TR" sz="2400" dirty="0" err="1"/>
              <a:t>Cameron’un</a:t>
            </a:r>
            <a:r>
              <a:rPr lang="tr-TR" sz="2400" dirty="0"/>
              <a:t> şu sözüne dayandığını belirtmiş:</a:t>
            </a:r>
            <a:r>
              <a:rPr lang="tr-TR" sz="2400" i="1" dirty="0"/>
              <a:t> “Sosyologların bildiği her şeyin sayılara dökülmesi mümkün olsaydı keşke, böylece bu sayıları ekonomistlerin yaptığı gibi IBM’lerde hesaplatıp grafikler oluşturabilirdik. </a:t>
            </a:r>
            <a:r>
              <a:rPr lang="tr-TR" sz="2800" b="1" i="1" u="sng" dirty="0">
                <a:solidFill>
                  <a:srgbClr val="C00000"/>
                </a:solidFill>
              </a:rPr>
              <a:t>Sayılması mümkün olan her şey önemli olmayabilir. Her önemli şey ise sayılamayabilir</a:t>
            </a:r>
            <a:r>
              <a:rPr lang="tr-TR" sz="2400" i="1" dirty="0"/>
              <a:t>”.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10107896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/>
              <a:t>Yrd. Doç. Dr. Hakan TÜZÜN: Nitel Araştırmalar-Bilimsel Araştırma Yöntemleri</a:t>
            </a:r>
          </a:p>
          <a:p>
            <a:pPr algn="just"/>
            <a:r>
              <a:rPr lang="tr-TR" sz="3600" dirty="0" err="1"/>
              <a:t>A.Hilal</a:t>
            </a:r>
            <a:r>
              <a:rPr lang="tr-TR" sz="3600" dirty="0"/>
              <a:t> Batı: Nitel Araştırma Yöntemleri</a:t>
            </a:r>
          </a:p>
          <a:p>
            <a:pPr algn="just"/>
            <a:r>
              <a:rPr lang="tr-TR" sz="3600"/>
              <a:t>EDİTÖR </a:t>
            </a:r>
            <a:r>
              <a:rPr lang="tr-TR" sz="3600" dirty="0"/>
              <a:t>Remzi Y. </a:t>
            </a:r>
            <a:r>
              <a:rPr lang="tr-TR" sz="3600" dirty="0" err="1"/>
              <a:t>Kıncal</a:t>
            </a:r>
            <a:r>
              <a:rPr lang="tr-TR" sz="3600" dirty="0"/>
              <a:t>: Bilimsel Araştırma Yöntemleri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12489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F1A69-B5AE-471A-9B8E-FACBB2E35586}" type="slidenum">
              <a:rPr lang="tr-TR" altLang="tr-TR"/>
              <a:pPr/>
              <a:t>28</a:t>
            </a:fld>
            <a:endParaRPr lang="tr-TR" altLang="tr-TR"/>
          </a:p>
        </p:txBody>
      </p:sp>
      <p:pic>
        <p:nvPicPr>
          <p:cNvPr id="2052" name="Picture 4" descr="TEŞEKKÜRLER ile ilgili görsel sonucu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171" y="188640"/>
            <a:ext cx="8845317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6637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– Nicel Araştırma ?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82468" y="1916832"/>
            <a:ext cx="8229600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dirty="0"/>
              <a:t>NİTEL ?</a:t>
            </a:r>
            <a:endParaRPr lang="tr-TR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10" name="İçerik Yer Tutucusu 2"/>
          <p:cNvSpPr txBox="1">
            <a:spLocks/>
          </p:cNvSpPr>
          <p:nvPr/>
        </p:nvSpPr>
        <p:spPr>
          <a:xfrm>
            <a:off x="482468" y="3573016"/>
            <a:ext cx="8229600" cy="792088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dirty="0"/>
              <a:t>NİCEL ?</a:t>
            </a:r>
            <a:endParaRPr lang="tr-TR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6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490066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araştırma nedir?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991742"/>
            <a:ext cx="8352928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sz="4000" dirty="0">
                <a:solidFill>
                  <a:schemeClr val="tx1"/>
                </a:solidFill>
              </a:rPr>
              <a:t>Birçok kavram var ve değişik disiplinlerle yakından ilişkili</a:t>
            </a:r>
            <a:endParaRPr lang="tr-TR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3854658"/>
            <a:ext cx="8352928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sz="4000" dirty="0">
                <a:solidFill>
                  <a:schemeClr val="tx1"/>
                </a:solidFill>
              </a:rPr>
              <a:t>Bu nedenle de;</a:t>
            </a:r>
          </a:p>
          <a:p>
            <a:pPr algn="ctr"/>
            <a:r>
              <a:rPr lang="tr-TR" sz="4000" dirty="0">
                <a:solidFill>
                  <a:schemeClr val="tx1"/>
                </a:solidFill>
              </a:rPr>
              <a:t>Herkes tarafından kabul edilen bir tanımını yapmak güç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35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tr-TR" sz="48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araştırma nedir?</a:t>
            </a: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482468" y="1340768"/>
            <a:ext cx="8229600" cy="13681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4000" dirty="0"/>
              <a:t>Ne olduğuna dair;</a:t>
            </a:r>
          </a:p>
          <a:p>
            <a:pPr marL="0" indent="0" algn="ctr">
              <a:buNone/>
            </a:pPr>
            <a:r>
              <a:rPr lang="tr-TR" sz="4000" dirty="0"/>
              <a:t>2 YAKLAŞIM ESAS ALINABİLİR:</a:t>
            </a:r>
            <a:endParaRPr lang="tr-TR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492736" y="4077072"/>
            <a:ext cx="3600400" cy="22322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dirty="0"/>
              <a:t>1-Nicel araştırma kavramından </a:t>
            </a:r>
            <a:r>
              <a:rPr lang="tr-TR" sz="3600" b="1" i="1" u="sng" dirty="0">
                <a:solidFill>
                  <a:srgbClr val="FF0000"/>
                </a:solidFill>
              </a:rPr>
              <a:t>farklılıkların</a:t>
            </a:r>
            <a:r>
              <a:rPr lang="tr-TR" sz="3600" dirty="0">
                <a:solidFill>
                  <a:srgbClr val="FF0000"/>
                </a:solidFill>
              </a:rPr>
              <a:t> </a:t>
            </a:r>
            <a:r>
              <a:rPr lang="tr-TR" dirty="0"/>
              <a:t>vurgulanması</a:t>
            </a: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298892" y="4077072"/>
            <a:ext cx="4737604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tr-TR" sz="3600" dirty="0"/>
              <a:t>2-Araştırma </a:t>
            </a:r>
            <a:r>
              <a:rPr lang="tr-TR" sz="4000" b="1" i="1" u="sng" dirty="0">
                <a:solidFill>
                  <a:srgbClr val="FF0000"/>
                </a:solidFill>
              </a:rPr>
              <a:t>sürecinin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3600" dirty="0"/>
              <a:t>ve </a:t>
            </a:r>
            <a:r>
              <a:rPr lang="tr-TR" sz="4000" b="1" i="1" u="sng" dirty="0">
                <a:solidFill>
                  <a:srgbClr val="FF0000"/>
                </a:solidFill>
              </a:rPr>
              <a:t>yöntemsel</a:t>
            </a:r>
            <a:r>
              <a:rPr lang="tr-TR" sz="4000" dirty="0">
                <a:solidFill>
                  <a:srgbClr val="FF0000"/>
                </a:solidFill>
              </a:rPr>
              <a:t> </a:t>
            </a:r>
            <a:r>
              <a:rPr lang="tr-TR" sz="3600" dirty="0"/>
              <a:t>özelliklerin vurgulanması</a:t>
            </a:r>
            <a:endParaRPr lang="tr-TR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şağı Ok 2"/>
          <p:cNvSpPr/>
          <p:nvPr/>
        </p:nvSpPr>
        <p:spPr>
          <a:xfrm>
            <a:off x="1907704" y="3068960"/>
            <a:ext cx="648072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6181444" y="3068960"/>
            <a:ext cx="648072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03525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3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490066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Nitel araştırma nedir?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642155"/>
            <a:ext cx="8352928" cy="113877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3600" b="1" i="1" u="sng" dirty="0">
                <a:solidFill>
                  <a:srgbClr val="FF0000"/>
                </a:solidFill>
              </a:rPr>
              <a:t>Gözlem, görüşme ve doküman analizi </a:t>
            </a:r>
            <a:r>
              <a:rPr lang="tr-TR" altLang="tr-TR" sz="3200" b="1" dirty="0">
                <a:solidFill>
                  <a:srgbClr val="000000"/>
                </a:solidFill>
              </a:rPr>
              <a:t>gibi nitel veri toplama yöntemlerinin kullanıldığı</a:t>
            </a:r>
            <a:endParaRPr lang="tr-TR" sz="3200" b="1" u="sng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467544" y="3682767"/>
            <a:ext cx="8352928" cy="255454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ctr"/>
            <a:r>
              <a:rPr lang="tr-TR" altLang="tr-TR" sz="4000" b="1" i="1" u="sng" dirty="0">
                <a:solidFill>
                  <a:srgbClr val="FF0000"/>
                </a:solidFill>
              </a:rPr>
              <a:t>algıların ve olayların </a:t>
            </a:r>
            <a:r>
              <a:rPr lang="tr-TR" altLang="tr-TR" sz="4000" dirty="0">
                <a:solidFill>
                  <a:srgbClr val="000000"/>
                </a:solidFill>
              </a:rPr>
              <a:t>doğal ortamda gerçekçi ve bütüncül bir biçimde ortaya konmasına yönelik bir sürecin izlendiği araştırma türüdür.</a:t>
            </a:r>
            <a:endParaRPr lang="tr-TR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cs typeface="Times New Roman" panose="02020603050405020304" pitchFamily="18" charset="0"/>
            </a:endParaRPr>
          </a:p>
        </p:txBody>
      </p:sp>
      <p:sp>
        <p:nvSpPr>
          <p:cNvPr id="9" name="Aşağı Ok 8"/>
          <p:cNvSpPr/>
          <p:nvPr/>
        </p:nvSpPr>
        <p:spPr>
          <a:xfrm>
            <a:off x="4139952" y="2972564"/>
            <a:ext cx="1008112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021871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90066"/>
          </a:xfrm>
        </p:spPr>
        <p:txBody>
          <a:bodyPr>
            <a:noAutofit/>
          </a:bodyPr>
          <a:lstStyle/>
          <a:p>
            <a:r>
              <a:rPr lang="tr-TR" sz="4000" b="1" u="sng" dirty="0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NİTEL ARAŞTIRMA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764704"/>
            <a:ext cx="835292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400" kern="0" dirty="0">
                <a:solidFill>
                  <a:srgbClr val="000000"/>
                </a:solidFill>
              </a:rPr>
              <a:t>Daha çok psikoloji, sosyoloji, antropoloji, eğitim gibi </a:t>
            </a:r>
            <a:r>
              <a:rPr lang="tr-TR" altLang="tr-TR" sz="2400" b="1" i="1" u="sng" kern="0" dirty="0">
                <a:solidFill>
                  <a:srgbClr val="FF0000"/>
                </a:solidFill>
              </a:rPr>
              <a:t>sosyal bilim alanlarında</a:t>
            </a:r>
            <a:r>
              <a:rPr lang="tr-TR" altLang="tr-TR" sz="2400" kern="0" dirty="0">
                <a:solidFill>
                  <a:srgbClr val="000000"/>
                </a:solidFill>
              </a:rPr>
              <a:t> insan ve toplum davranışları inceleyen araştırmalardır</a:t>
            </a:r>
            <a:r>
              <a:rPr lang="tr-TR" altLang="tr-TR" sz="2400" kern="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6" name="Dikdörtgen 5"/>
          <p:cNvSpPr/>
          <p:nvPr/>
        </p:nvSpPr>
        <p:spPr>
          <a:xfrm>
            <a:off x="467544" y="2545740"/>
            <a:ext cx="835292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Bu davranışları </a:t>
            </a:r>
            <a:r>
              <a:rPr lang="tr-TR" altLang="tr-TR" sz="3200" b="1" i="1" u="sng" kern="0" dirty="0">
                <a:solidFill>
                  <a:srgbClr val="FF0000"/>
                </a:solidFill>
              </a:rPr>
              <a:t>sayılarla</a:t>
            </a:r>
            <a:r>
              <a:rPr lang="tr-TR" altLang="tr-TR" sz="3200" kern="0" dirty="0">
                <a:solidFill>
                  <a:srgbClr val="000000"/>
                </a:solidFill>
              </a:rPr>
              <a:t> </a:t>
            </a:r>
            <a:r>
              <a:rPr lang="tr-TR" altLang="tr-TR" sz="2800" kern="0" dirty="0">
                <a:solidFill>
                  <a:srgbClr val="000000"/>
                </a:solidFill>
              </a:rPr>
              <a:t>açıklamak zordur</a:t>
            </a: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467544" y="3637473"/>
            <a:ext cx="8352928" cy="1138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Ölçümler bize kaç kişinin nasıl davrandığını gösterir, ama </a:t>
            </a:r>
            <a:r>
              <a:rPr lang="tr-TR" altLang="tr-TR" sz="4000" b="1" u="sng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“niçin?” </a:t>
            </a: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sorusuna cevap veremez.</a:t>
            </a:r>
          </a:p>
        </p:txBody>
      </p:sp>
      <p:sp>
        <p:nvSpPr>
          <p:cNvPr id="9" name="Aşağı Ok 8"/>
          <p:cNvSpPr/>
          <p:nvPr/>
        </p:nvSpPr>
        <p:spPr>
          <a:xfrm>
            <a:off x="4139952" y="1964452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4139952" y="3044572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4139952" y="4772764"/>
            <a:ext cx="504056" cy="5284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467544" y="5301208"/>
            <a:ext cx="8352928" cy="150810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altLang="tr-TR" sz="2800" kern="0" dirty="0">
                <a:solidFill>
                  <a:srgbClr val="000000"/>
                </a:solidFill>
              </a:rPr>
              <a:t>İnsan ve grup davranışlarının “</a:t>
            </a:r>
            <a:r>
              <a:rPr lang="tr-TR" altLang="tr-TR" sz="2800" kern="0" dirty="0" err="1">
                <a:solidFill>
                  <a:srgbClr val="000000"/>
                </a:solidFill>
              </a:rPr>
              <a:t>niçin”ini</a:t>
            </a:r>
            <a:r>
              <a:rPr lang="tr-TR" altLang="tr-TR" sz="2800" kern="0" dirty="0">
                <a:solidFill>
                  <a:srgbClr val="000000"/>
                </a:solidFill>
              </a:rPr>
              <a:t> anlamaya yönelik araştırmalara 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niteliksel (“</a:t>
            </a:r>
            <a:r>
              <a:rPr lang="tr-TR" altLang="tr-TR" sz="3200" b="1" u="sng" dirty="0" err="1">
                <a:solidFill>
                  <a:srgbClr val="FF0000"/>
                </a:solidFill>
                <a:cs typeface="Times New Roman" pitchFamily="18" charset="0"/>
              </a:rPr>
              <a:t>qualitative</a:t>
            </a:r>
            <a:r>
              <a:rPr lang="tr-TR" altLang="tr-TR" sz="3200" b="1" u="sng" dirty="0">
                <a:solidFill>
                  <a:srgbClr val="FF0000"/>
                </a:solidFill>
                <a:cs typeface="Times New Roman" pitchFamily="18" charset="0"/>
              </a:rPr>
              <a:t>”) araştırma </a:t>
            </a:r>
            <a:r>
              <a:rPr lang="tr-TR" altLang="tr-TR" sz="2800" kern="0" dirty="0">
                <a:solidFill>
                  <a:srgbClr val="000000"/>
                </a:solidFill>
              </a:rPr>
              <a:t>denir</a:t>
            </a:r>
            <a:r>
              <a:rPr lang="tr-TR" altLang="tr-TR" sz="2800" kern="0" dirty="0">
                <a:solidFill>
                  <a:srgbClr val="000000"/>
                </a:solidFill>
                <a:cs typeface="Times New Roman" pitchFamily="18" charset="0"/>
              </a:rPr>
              <a:t>.</a:t>
            </a:r>
            <a:r>
              <a:rPr lang="tr-TR" altLang="tr-TR" sz="2800" kern="0" dirty="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06032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Nitel araştırmanın ortaya çıkışı;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773016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20. yüzyılın başları…</a:t>
            </a:r>
          </a:p>
          <a:p>
            <a:pPr algn="just"/>
            <a:r>
              <a:rPr lang="tr-TR" dirty="0"/>
              <a:t>İlk örnekler, </a:t>
            </a:r>
            <a:r>
              <a:rPr lang="tr-TR" b="1" i="1" u="sng" dirty="0">
                <a:solidFill>
                  <a:srgbClr val="FF0000"/>
                </a:solidFill>
              </a:rPr>
              <a:t>antropoloji ve sosyoloji </a:t>
            </a:r>
            <a:r>
              <a:rPr lang="tr-TR" dirty="0"/>
              <a:t>alanlarında</a:t>
            </a:r>
          </a:p>
          <a:p>
            <a:pPr algn="just"/>
            <a:r>
              <a:rPr lang="tr-TR" b="1" i="1" u="sng" dirty="0">
                <a:solidFill>
                  <a:srgbClr val="FF0000"/>
                </a:solidFill>
              </a:rPr>
              <a:t>İnsan yaşamının </a:t>
            </a:r>
            <a:r>
              <a:rPr lang="tr-TR" dirty="0"/>
              <a:t>incelendiği alan araştırmaları </a:t>
            </a:r>
          </a:p>
          <a:p>
            <a:pPr algn="just"/>
            <a:r>
              <a:rPr lang="tr-TR" dirty="0"/>
              <a:t>Daha sonra </a:t>
            </a:r>
            <a:r>
              <a:rPr lang="tr-TR" b="1" i="1" u="sng" dirty="0">
                <a:solidFill>
                  <a:srgbClr val="FF0000"/>
                </a:solidFill>
              </a:rPr>
              <a:t>eğitim, sosyal çalışma ve iletişim</a:t>
            </a:r>
            <a:r>
              <a:rPr lang="tr-TR" dirty="0"/>
              <a:t> gibi sosyal bilimlerde kullanılmaya başlanmıştır.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06060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490066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altLang="tr-TR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Arial" charset="0"/>
              </a:rPr>
              <a:t>Nitel Araştırmada AMAÇ?</a:t>
            </a:r>
          </a:p>
        </p:txBody>
      </p:sp>
      <p:sp>
        <p:nvSpPr>
          <p:cNvPr id="5" name="Dikdörtgen 4"/>
          <p:cNvSpPr/>
          <p:nvPr/>
        </p:nvSpPr>
        <p:spPr>
          <a:xfrm>
            <a:off x="467544" y="1052736"/>
            <a:ext cx="8352928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800"/>
              </a:spcBef>
            </a:pPr>
            <a:r>
              <a:rPr lang="tr-TR" altLang="tr-TR" sz="3200" b="1" dirty="0">
                <a:solidFill>
                  <a:srgbClr val="000000"/>
                </a:solidFill>
              </a:rPr>
              <a:t>Olayları ve olaylar arasındaki ilişkileri </a:t>
            </a:r>
            <a:r>
              <a:rPr lang="tr-TR" altLang="tr-TR" sz="3200" b="1" i="1" u="sng" dirty="0">
                <a:solidFill>
                  <a:srgbClr val="FF0000"/>
                </a:solidFill>
              </a:rPr>
              <a:t>tanımlama, betimleme ve açıklama </a:t>
            </a:r>
            <a:r>
              <a:rPr lang="tr-TR" altLang="tr-TR" sz="3200" b="1" dirty="0">
                <a:solidFill>
                  <a:srgbClr val="000000"/>
                </a:solidFill>
              </a:rPr>
              <a:t>amaçlarını gerçekleştirmek için yapılır.</a:t>
            </a:r>
            <a:endParaRPr lang="tr-TR" altLang="tr-TR" sz="3200" dirty="0">
              <a:solidFill>
                <a:srgbClr val="FF0000"/>
              </a:solidFill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456D-EDC7-4268-BE3E-5964AA3AA61D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467544" y="2780928"/>
            <a:ext cx="8352928" cy="6463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just"/>
            <a:r>
              <a:rPr lang="tr-TR" altLang="tr-TR" sz="3600" dirty="0">
                <a:solidFill>
                  <a:schemeClr val="tx1"/>
                </a:solidFill>
              </a:rPr>
              <a:t>Ancak, nicel araştırmalardan farklı olarak;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67544" y="3573016"/>
            <a:ext cx="8352928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tr-TR" sz="3600" dirty="0">
                <a:solidFill>
                  <a:schemeClr val="tx1"/>
                </a:solidFill>
              </a:rPr>
              <a:t>Bunları istatistiki yollarla ve nicel verilerle değil </a:t>
            </a:r>
            <a:r>
              <a:rPr lang="tr-TR" alt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nitel veriler </a:t>
            </a:r>
            <a:r>
              <a:rPr lang="tr-TR" altLang="tr-TR" sz="3600" dirty="0">
                <a:solidFill>
                  <a:schemeClr val="tx1"/>
                </a:solidFill>
              </a:rPr>
              <a:t>ve </a:t>
            </a:r>
            <a:r>
              <a:rPr lang="tr-TR" altLang="tr-TR" sz="36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kavramsal yollarla </a:t>
            </a:r>
            <a:r>
              <a:rPr lang="tr-TR" altLang="tr-TR" sz="3600" dirty="0">
                <a:solidFill>
                  <a:schemeClr val="tx1"/>
                </a:solidFill>
              </a:rPr>
              <a:t>yapar.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53541" y="5517232"/>
            <a:ext cx="8352928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tr-TR" altLang="tr-TR" sz="3200" b="1" dirty="0">
                <a:solidFill>
                  <a:srgbClr val="C00000"/>
                </a:solidFill>
              </a:rPr>
              <a:t>AMAÇ; </a:t>
            </a:r>
            <a:r>
              <a:rPr lang="tr-TR" altLang="tr-TR" sz="4000" b="1" i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«NASIL»</a:t>
            </a:r>
            <a:r>
              <a:rPr lang="tr-TR" altLang="tr-TR" sz="4000" b="1" dirty="0">
                <a:solidFill>
                  <a:srgbClr val="002060"/>
                </a:solidFill>
              </a:rPr>
              <a:t> </a:t>
            </a:r>
            <a:r>
              <a:rPr lang="tr-TR" altLang="tr-TR" sz="3200" b="1" dirty="0">
                <a:solidFill>
                  <a:srgbClr val="C00000"/>
                </a:solidFill>
              </a:rPr>
              <a:t>SORUSUNA CEVAP ARAMAKTIR…</a:t>
            </a:r>
          </a:p>
        </p:txBody>
      </p:sp>
    </p:spTree>
    <p:extLst>
      <p:ext uri="{BB962C8B-B14F-4D97-AF65-F5344CB8AC3E}">
        <p14:creationId xmlns:p14="http://schemas.microsoft.com/office/powerpoint/2010/main" xmlns="" val="295469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 Klasik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1721</TotalTime>
  <Words>891</Words>
  <Application>Microsoft Office PowerPoint</Application>
  <PresentationFormat>Ekran Gösterisi (4:3)</PresentationFormat>
  <Paragraphs>173</Paragraphs>
  <Slides>28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Slayt 1</vt:lpstr>
      <vt:lpstr>SUNUM PLANI</vt:lpstr>
      <vt:lpstr>Nitel – Nicel Araştırma ?</vt:lpstr>
      <vt:lpstr>Nitel araştırma nedir?</vt:lpstr>
      <vt:lpstr>Nitel araştırma nedir?</vt:lpstr>
      <vt:lpstr>Nitel araştırma nedir?</vt:lpstr>
      <vt:lpstr>NİTEL ARAŞTIRMA</vt:lpstr>
      <vt:lpstr>Nitel araştırmanın ortaya çıkışı;</vt:lpstr>
      <vt:lpstr>Nitel Araştırmada AMAÇ?</vt:lpstr>
      <vt:lpstr>Nitel Araştırmada AMAÇ?</vt:lpstr>
      <vt:lpstr>Slayt 11</vt:lpstr>
      <vt:lpstr>Bilimsel Araştırmalarda;</vt:lpstr>
      <vt:lpstr>NİTEL ARAŞTIRMA YÖNTEMLERİ Örnek SORULARI</vt:lpstr>
      <vt:lpstr>NİTEL ARAŞTIRMA YÖNTEMLERİ</vt:lpstr>
      <vt:lpstr>NİTEL ARAŞTIRMA YÖNTEMLERİ</vt:lpstr>
      <vt:lpstr>NİCEL ARAŞTIRMA</vt:lpstr>
      <vt:lpstr>NİCEL ARAŞTIRMA</vt:lpstr>
      <vt:lpstr>NİCEL ARAŞTIRMADA TEMEL AMAÇ</vt:lpstr>
      <vt:lpstr>NİCEL ARAŞTIRMADA KULLANILAN BAZI KAVRAMLAR</vt:lpstr>
      <vt:lpstr>NİCEL ARAŞTIRMADA KULLANILAN BAZI YÖNTEMLER ve VERİ TOPLAMA ARAÇLARI</vt:lpstr>
      <vt:lpstr>NİCEL VERİ TOPLAMA AŞAMALARI</vt:lpstr>
      <vt:lpstr>NİCEL ARAŞTIRMA</vt:lpstr>
      <vt:lpstr>Slayt 23</vt:lpstr>
      <vt:lpstr>Slayt 24</vt:lpstr>
      <vt:lpstr>Bilimsel Araştırmalarda;</vt:lpstr>
      <vt:lpstr>Slayt 26</vt:lpstr>
      <vt:lpstr>KAYNAKLAR</vt:lpstr>
      <vt:lpstr>Slayt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yenerataseven</dc:creator>
  <cp:lastModifiedBy>ASUS</cp:lastModifiedBy>
  <cp:revision>131</cp:revision>
  <dcterms:created xsi:type="dcterms:W3CDTF">2017-05-18T11:05:24Z</dcterms:created>
  <dcterms:modified xsi:type="dcterms:W3CDTF">2021-03-22T21:12:39Z</dcterms:modified>
</cp:coreProperties>
</file>