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1525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Enfeksiyon zinciri</a:t>
            </a:r>
          </a:p>
        </p:txBody>
      </p:sp>
      <p:graphicFrame>
        <p:nvGraphicFramePr>
          <p:cNvPr id="1026" name="Diagram 3"/>
          <p:cNvGraphicFramePr>
            <a:graphicFrameLocks/>
          </p:cNvGraphicFramePr>
          <p:nvPr>
            <p:ph idx="4294967295"/>
          </p:nvPr>
        </p:nvGraphicFramePr>
        <p:xfrm>
          <a:off x="304800" y="1143000"/>
          <a:ext cx="8243888" cy="57150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Etken</a:t>
            </a:r>
            <a:r>
              <a:rPr lang="tr-TR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313"/>
            <a:ext cx="4038600" cy="452596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b="1" smtClean="0"/>
              <a:t>Ba</a:t>
            </a:r>
            <a:r>
              <a:rPr lang="tr-TR" b="1" smtClean="0"/>
              <a:t>k</a:t>
            </a:r>
            <a:r>
              <a:rPr lang="en-US" b="1" smtClean="0"/>
              <a:t>teri</a:t>
            </a:r>
            <a:r>
              <a:rPr lang="tr-TR" b="1" smtClean="0"/>
              <a:t>ler</a:t>
            </a:r>
            <a:r>
              <a:rPr lang="en-US" b="1" smtClean="0"/>
              <a:t> </a:t>
            </a:r>
            <a:endParaRPr lang="tr-TR" b="1" smtClean="0"/>
          </a:p>
          <a:p>
            <a:pPr lvl="1" eaLnBrk="1" hangingPunct="1">
              <a:lnSpc>
                <a:spcPct val="120000"/>
              </a:lnSpc>
            </a:pPr>
            <a:r>
              <a:rPr lang="tr-TR" sz="2800" smtClean="0"/>
              <a:t>Riketsiya, klamidya, mikoplazma dahil</a:t>
            </a:r>
            <a:endParaRPr lang="en-US" sz="2800" smtClean="0"/>
          </a:p>
          <a:p>
            <a:pPr eaLnBrk="1" hangingPunct="1">
              <a:lnSpc>
                <a:spcPct val="120000"/>
              </a:lnSpc>
            </a:pPr>
            <a:r>
              <a:rPr lang="en-US" b="1" smtClean="0"/>
              <a:t>Virus</a:t>
            </a:r>
            <a:r>
              <a:rPr lang="tr-TR" b="1" smtClean="0"/>
              <a:t>ler</a:t>
            </a:r>
            <a:endParaRPr lang="en-US" b="1" smtClean="0"/>
          </a:p>
          <a:p>
            <a:pPr eaLnBrk="1" hangingPunct="1">
              <a:lnSpc>
                <a:spcPct val="120000"/>
              </a:lnSpc>
            </a:pPr>
            <a:r>
              <a:rPr lang="tr-TR" b="1" smtClean="0"/>
              <a:t>Mantarlar</a:t>
            </a:r>
            <a:endParaRPr lang="en-US" b="1" smtClean="0"/>
          </a:p>
          <a:p>
            <a:pPr eaLnBrk="1" hangingPunct="1">
              <a:lnSpc>
                <a:spcPct val="120000"/>
              </a:lnSpc>
            </a:pPr>
            <a:r>
              <a:rPr lang="en-US" b="1" smtClean="0"/>
              <a:t>Protozoa</a:t>
            </a:r>
          </a:p>
          <a:p>
            <a:pPr eaLnBrk="1" hangingPunct="1">
              <a:lnSpc>
                <a:spcPct val="120000"/>
              </a:lnSpc>
            </a:pPr>
            <a:r>
              <a:rPr lang="en-US" b="1" smtClean="0"/>
              <a:t>Helmint</a:t>
            </a:r>
            <a:r>
              <a:rPr lang="tr-TR" b="1" smtClean="0"/>
              <a:t>ler</a:t>
            </a:r>
            <a:r>
              <a:rPr lang="en-US" b="1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tr-TR" b="1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tr-TR" b="1" smtClean="0"/>
              <a:t>Etkenin</a:t>
            </a:r>
          </a:p>
          <a:p>
            <a:pPr lvl="1" eaLnBrk="1" hangingPunct="1"/>
            <a:r>
              <a:rPr lang="tr-TR" smtClean="0"/>
              <a:t>Enfektif dozu</a:t>
            </a:r>
          </a:p>
          <a:p>
            <a:pPr lvl="1" eaLnBrk="1" hangingPunct="1"/>
            <a:r>
              <a:rPr lang="tr-TR" smtClean="0"/>
              <a:t>Patojenitesi </a:t>
            </a:r>
          </a:p>
          <a:p>
            <a:pPr lvl="1" eaLnBrk="1" hangingPunct="1"/>
            <a:r>
              <a:rPr lang="tr-TR" smtClean="0"/>
              <a:t>Virulansı</a:t>
            </a:r>
          </a:p>
          <a:p>
            <a:pPr lvl="1" eaLnBrk="1" hangingPunct="1"/>
            <a:r>
              <a:rPr lang="tr-TR" smtClean="0"/>
              <a:t>İnvaziv olma özelliği </a:t>
            </a:r>
          </a:p>
          <a:p>
            <a:pPr lvl="1" eaLnBrk="1" hangingPunct="1"/>
            <a:r>
              <a:rPr lang="tr-TR" smtClean="0"/>
              <a:t>Antijenik varyasyonları</a:t>
            </a:r>
          </a:p>
          <a:p>
            <a:pPr lvl="1" eaLnBrk="1" hangingPunct="1"/>
            <a:r>
              <a:rPr lang="tr-TR" smtClean="0"/>
              <a:t>Direnci</a:t>
            </a:r>
          </a:p>
          <a:p>
            <a:pPr lvl="1" eaLnBrk="1" hangingPunct="1"/>
            <a:r>
              <a:rPr lang="tr-TR" smtClean="0"/>
              <a:t>Konak özgüllüğü</a:t>
            </a:r>
          </a:p>
          <a:p>
            <a:pPr lvl="1" algn="r" eaLnBrk="1" hangingPunct="1">
              <a:buFontTx/>
              <a:buNone/>
            </a:pPr>
            <a:r>
              <a:rPr lang="tr-TR" b="1" smtClean="0"/>
              <a:t>önem taşır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Enfeksiyon Kaynağı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7213"/>
            <a:ext cx="7772400" cy="41163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Hastanın kendi florası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Diğer hastalar (</a:t>
            </a:r>
            <a:r>
              <a:rPr lang="tr-TR" sz="2800" dirty="0" err="1" smtClean="0"/>
              <a:t>infekte</a:t>
            </a:r>
            <a:r>
              <a:rPr lang="tr-TR" sz="2800" dirty="0" smtClean="0"/>
              <a:t>, </a:t>
            </a:r>
            <a:r>
              <a:rPr lang="tr-TR" sz="2800" dirty="0" err="1" smtClean="0"/>
              <a:t>kolonize</a:t>
            </a:r>
            <a:r>
              <a:rPr lang="tr-TR" sz="2800" dirty="0" smtClean="0"/>
              <a:t>, taşıyıcı)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Sağlık çalışanları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Kronik taşıyıcılar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Tıbbi aletler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Su, hava gibi çevresel faktörler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Yiyecekler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Hasta ziyaretçileri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Vektörler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Çıkış kapısı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tr-TR" sz="2800" b="1" dirty="0" err="1" smtClean="0"/>
              <a:t>İnfeksiyöz</a:t>
            </a:r>
            <a:r>
              <a:rPr lang="tr-TR" sz="2800" b="1" dirty="0" smtClean="0"/>
              <a:t> etkenin kaynaktan yayıldığı yol</a:t>
            </a:r>
          </a:p>
          <a:p>
            <a:pPr eaLnBrk="1" hangingPunct="1"/>
            <a:r>
              <a:rPr lang="tr-TR" sz="2800" b="1" dirty="0" smtClean="0"/>
              <a:t>Solunum sistemi</a:t>
            </a:r>
            <a:r>
              <a:rPr lang="en-US" sz="2800" b="1" dirty="0" smtClean="0"/>
              <a:t>: </a:t>
            </a:r>
          </a:p>
          <a:p>
            <a:pPr lvl="1" eaLnBrk="1" hangingPunct="1"/>
            <a:r>
              <a:rPr lang="tr-TR" dirty="0" smtClean="0">
                <a:sym typeface="Wingdings 3" pitchFamily="18" charset="2"/>
              </a:rPr>
              <a:t>Öksürük</a:t>
            </a:r>
            <a:r>
              <a:rPr lang="en-US" dirty="0" smtClean="0">
                <a:sym typeface="Wingdings 3" pitchFamily="18" charset="2"/>
              </a:rPr>
              <a:t>  </a:t>
            </a:r>
          </a:p>
          <a:p>
            <a:pPr lvl="1" eaLnBrk="1" hangingPunct="1"/>
            <a:r>
              <a:rPr lang="tr-TR" dirty="0" smtClean="0">
                <a:sym typeface="Wingdings 3" pitchFamily="18" charset="2"/>
              </a:rPr>
              <a:t>Hapşırık</a:t>
            </a:r>
            <a:endParaRPr lang="en-US" dirty="0" smtClean="0">
              <a:sym typeface="Wingdings 3" pitchFamily="18" charset="2"/>
            </a:endParaRPr>
          </a:p>
          <a:p>
            <a:pPr lvl="1" eaLnBrk="1" hangingPunct="1"/>
            <a:r>
              <a:rPr lang="tr-TR" dirty="0" smtClean="0">
                <a:sym typeface="Wingdings 3" pitchFamily="18" charset="2"/>
              </a:rPr>
              <a:t>Konuşma</a:t>
            </a:r>
            <a:endParaRPr lang="en-US" dirty="0" smtClean="0">
              <a:sym typeface="Wingdings 3" pitchFamily="18" charset="2"/>
            </a:endParaRPr>
          </a:p>
          <a:p>
            <a:pPr lvl="1" eaLnBrk="1" hangingPunct="1"/>
            <a:r>
              <a:rPr lang="tr-TR" dirty="0" err="1" smtClean="0">
                <a:sym typeface="Wingdings 3" pitchFamily="18" charset="2"/>
              </a:rPr>
              <a:t>Aspirasyon</a:t>
            </a:r>
            <a:endParaRPr lang="en-US" dirty="0" smtClean="0">
              <a:sym typeface="Wingdings 3" pitchFamily="18" charset="2"/>
            </a:endParaRPr>
          </a:p>
          <a:p>
            <a:pPr eaLnBrk="1" hangingPunct="1"/>
            <a:r>
              <a:rPr lang="en-US" sz="2800" b="1" dirty="0" err="1" smtClean="0"/>
              <a:t>Genito</a:t>
            </a:r>
            <a:r>
              <a:rPr lang="tr-TR" sz="2800" b="1" dirty="0" err="1" smtClean="0"/>
              <a:t>üriner</a:t>
            </a:r>
            <a:r>
              <a:rPr lang="tr-TR" sz="2800" b="1" dirty="0" smtClean="0"/>
              <a:t> sistem</a:t>
            </a:r>
            <a:r>
              <a:rPr lang="en-US" sz="2800" b="1" dirty="0" smtClean="0"/>
              <a:t>:</a:t>
            </a:r>
          </a:p>
          <a:p>
            <a:pPr lvl="1" eaLnBrk="1" hangingPunct="1"/>
            <a:r>
              <a:rPr lang="en-US" dirty="0" smtClean="0"/>
              <a:t>Foley </a:t>
            </a:r>
            <a:r>
              <a:rPr lang="tr-TR" dirty="0" err="1" smtClean="0"/>
              <a:t>kateterler</a:t>
            </a:r>
            <a:endParaRPr lang="en-US" dirty="0" smtClean="0"/>
          </a:p>
          <a:p>
            <a:pPr lvl="1" eaLnBrk="1" hangingPunct="1"/>
            <a:r>
              <a:rPr lang="tr-TR" dirty="0" smtClean="0"/>
              <a:t>CYBH</a:t>
            </a:r>
          </a:p>
        </p:txBody>
      </p:sp>
      <p:pic>
        <p:nvPicPr>
          <p:cNvPr id="8196" name="Picture 4" descr="j014018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971800"/>
            <a:ext cx="2667000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/>
              <a:t>Gastrointestinal </a:t>
            </a:r>
            <a:r>
              <a:rPr lang="tr-TR" sz="2800" b="1" smtClean="0"/>
              <a:t>sistem</a:t>
            </a:r>
            <a:r>
              <a:rPr lang="en-US" sz="2800" b="1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Fe</a:t>
            </a:r>
            <a:r>
              <a:rPr lang="tr-TR" smtClean="0"/>
              <a:t>ç</a:t>
            </a:r>
            <a:r>
              <a:rPr lang="en-US" smtClean="0"/>
              <a:t>es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Kusma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b="1" smtClean="0"/>
              <a:t>Cilt</a:t>
            </a:r>
            <a:r>
              <a:rPr lang="en-US" sz="2800" b="1" smtClean="0"/>
              <a:t>/</a:t>
            </a:r>
            <a:r>
              <a:rPr lang="tr-TR" sz="2800" b="1" smtClean="0"/>
              <a:t>m</a:t>
            </a:r>
            <a:r>
              <a:rPr lang="en-US" sz="2800" b="1" smtClean="0"/>
              <a:t>u</a:t>
            </a:r>
            <a:r>
              <a:rPr lang="tr-TR" sz="2800" b="1" smtClean="0"/>
              <a:t>köz</a:t>
            </a:r>
            <a:r>
              <a:rPr lang="en-US" sz="2800" b="1" smtClean="0"/>
              <a:t> </a:t>
            </a:r>
            <a:r>
              <a:rPr lang="tr-TR" sz="2800" b="1" smtClean="0"/>
              <a:t>m</a:t>
            </a:r>
            <a:r>
              <a:rPr lang="en-US" sz="2800" b="1" smtClean="0"/>
              <a:t>embran</a:t>
            </a:r>
            <a:r>
              <a:rPr lang="tr-TR" sz="2800" b="1" smtClean="0"/>
              <a:t>lar</a:t>
            </a:r>
            <a:endParaRPr lang="en-US" sz="2800" b="1" smtClean="0"/>
          </a:p>
          <a:p>
            <a:pPr lvl="1" eaLnBrk="1" hangingPunct="1">
              <a:lnSpc>
                <a:spcPct val="90000"/>
              </a:lnSpc>
            </a:pPr>
            <a:r>
              <a:rPr lang="tr-TR" smtClean="0">
                <a:sym typeface="Wingdings 3" pitchFamily="18" charset="2"/>
              </a:rPr>
              <a:t>Yaralar</a:t>
            </a:r>
            <a:endParaRPr lang="en-US" smtClean="0">
              <a:sym typeface="Wingdings 3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mtClean="0">
                <a:sym typeface="Wingdings 3" pitchFamily="18" charset="2"/>
              </a:rPr>
              <a:t>Cilt kesikleri</a:t>
            </a:r>
            <a:endParaRPr lang="en-US" smtClean="0"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sym typeface="Wingdings 3" pitchFamily="18" charset="2"/>
              </a:rPr>
              <a:t>Transpla</a:t>
            </a:r>
            <a:r>
              <a:rPr lang="tr-TR" sz="2800" b="1" smtClean="0">
                <a:sym typeface="Wingdings 3" pitchFamily="18" charset="2"/>
              </a:rPr>
              <a:t>s</a:t>
            </a:r>
            <a:r>
              <a:rPr lang="en-US" sz="2800" b="1" smtClean="0">
                <a:sym typeface="Wingdings 3" pitchFamily="18" charset="2"/>
              </a:rPr>
              <a:t>ental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b="1" smtClean="0">
                <a:sym typeface="Wingdings 3" pitchFamily="18" charset="2"/>
              </a:rPr>
              <a:t>Kan</a:t>
            </a:r>
            <a:r>
              <a:rPr lang="en-US" sz="2800" b="1" smtClean="0">
                <a:sym typeface="Wingdings 3" pitchFamily="18" charset="2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>
                <a:sym typeface="Wingdings 3" pitchFamily="18" charset="2"/>
              </a:rPr>
              <a:t>İğne batmaları</a:t>
            </a:r>
            <a:endParaRPr lang="en-US" smtClean="0">
              <a:sym typeface="Wingdings 3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mtClean="0">
                <a:sym typeface="Wingdings 3" pitchFamily="18" charset="2"/>
              </a:rPr>
              <a:t>Kan</a:t>
            </a:r>
            <a:r>
              <a:rPr lang="en-US" smtClean="0">
                <a:sym typeface="Wingdings 3" pitchFamily="18" charset="2"/>
              </a:rPr>
              <a:t> </a:t>
            </a:r>
            <a:r>
              <a:rPr lang="tr-TR" smtClean="0">
                <a:sym typeface="Wingdings 3" pitchFamily="18" charset="2"/>
              </a:rPr>
              <a:t>t</a:t>
            </a:r>
            <a:r>
              <a:rPr lang="en-US" smtClean="0">
                <a:sym typeface="Wingdings 3" pitchFamily="18" charset="2"/>
              </a:rPr>
              <a:t>ransfu</a:t>
            </a:r>
            <a:r>
              <a:rPr lang="tr-TR" smtClean="0">
                <a:sym typeface="Wingdings 3" pitchFamily="18" charset="2"/>
              </a:rPr>
              <a:t>zyonu</a:t>
            </a:r>
          </a:p>
        </p:txBody>
      </p:sp>
      <p:pic>
        <p:nvPicPr>
          <p:cNvPr id="9219" name="Picture 4" descr="j00917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343400"/>
            <a:ext cx="2335213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Çıkış kapısı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Bulaş yolu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tr-TR" b="1" smtClean="0"/>
              <a:t>Enfeksiyöz etkenin kaynaktan duyarlı konağa geçiş yolu</a:t>
            </a:r>
          </a:p>
          <a:p>
            <a:pPr lvl="1" eaLnBrk="1" hangingPunct="1">
              <a:lnSpc>
                <a:spcPct val="140000"/>
              </a:lnSpc>
            </a:pPr>
            <a:r>
              <a:rPr lang="tr-TR" smtClean="0"/>
              <a:t>Temas</a:t>
            </a:r>
            <a:r>
              <a:rPr lang="en-US" smtClean="0"/>
              <a:t>  (Dire</a:t>
            </a:r>
            <a:r>
              <a:rPr lang="tr-TR" smtClean="0"/>
              <a:t>k</a:t>
            </a:r>
            <a:r>
              <a:rPr lang="en-US" smtClean="0"/>
              <a:t>t </a:t>
            </a:r>
            <a:r>
              <a:rPr lang="tr-TR" smtClean="0"/>
              <a:t>veya</a:t>
            </a:r>
            <a:r>
              <a:rPr lang="en-US" smtClean="0"/>
              <a:t> </a:t>
            </a:r>
            <a:r>
              <a:rPr lang="tr-TR" smtClean="0"/>
              <a:t>i</a:t>
            </a:r>
            <a:r>
              <a:rPr lang="en-US" smtClean="0"/>
              <a:t>ndire</a:t>
            </a:r>
            <a:r>
              <a:rPr lang="tr-TR" smtClean="0"/>
              <a:t>k</a:t>
            </a:r>
            <a:r>
              <a:rPr lang="en-US" smtClean="0"/>
              <a:t>t)</a:t>
            </a:r>
          </a:p>
          <a:p>
            <a:pPr lvl="1" eaLnBrk="1" hangingPunct="1">
              <a:lnSpc>
                <a:spcPct val="140000"/>
              </a:lnSpc>
            </a:pPr>
            <a:r>
              <a:rPr lang="tr-TR" smtClean="0"/>
              <a:t>Hava yolu</a:t>
            </a:r>
          </a:p>
          <a:p>
            <a:pPr lvl="1" eaLnBrk="1" hangingPunct="1">
              <a:lnSpc>
                <a:spcPct val="140000"/>
              </a:lnSpc>
            </a:pPr>
            <a:r>
              <a:rPr lang="tr-TR" smtClean="0"/>
              <a:t>Damlacık </a:t>
            </a:r>
            <a:endParaRPr lang="en-US" smtClean="0"/>
          </a:p>
          <a:p>
            <a:pPr lvl="1" eaLnBrk="1" hangingPunct="1">
              <a:lnSpc>
                <a:spcPct val="140000"/>
              </a:lnSpc>
            </a:pPr>
            <a:r>
              <a:rPr lang="en-US" smtClean="0"/>
              <a:t>Ve</a:t>
            </a:r>
            <a:r>
              <a:rPr lang="tr-TR" smtClean="0"/>
              <a:t>k</a:t>
            </a:r>
            <a:r>
              <a:rPr lang="en-US" smtClean="0"/>
              <a:t>t</a:t>
            </a:r>
            <a:r>
              <a:rPr lang="tr-TR" smtClean="0"/>
              <a:t>ö</a:t>
            </a:r>
            <a:r>
              <a:rPr lang="en-US" smtClean="0"/>
              <a:t>r</a:t>
            </a:r>
            <a:r>
              <a:rPr lang="tr-TR" smtClean="0"/>
              <a:t> aracılı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Giriş kapısı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b="1" smtClean="0"/>
              <a:t>Etkenin duyarlı konağa ulaştığı yol</a:t>
            </a:r>
          </a:p>
          <a:p>
            <a:pPr lvl="1" eaLnBrk="1" hangingPunct="1">
              <a:lnSpc>
                <a:spcPct val="120000"/>
              </a:lnSpc>
            </a:pPr>
            <a:r>
              <a:rPr lang="tr-TR" smtClean="0"/>
              <a:t>Solunum sistemi</a:t>
            </a:r>
            <a:endParaRPr lang="en-US" smtClean="0"/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Genito</a:t>
            </a:r>
            <a:r>
              <a:rPr lang="tr-TR" smtClean="0"/>
              <a:t>üriner sistem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Gastrointestinal </a:t>
            </a:r>
            <a:r>
              <a:rPr lang="tr-TR" smtClean="0"/>
              <a:t>sistem</a:t>
            </a:r>
            <a:endParaRPr lang="en-US" smtClean="0"/>
          </a:p>
          <a:p>
            <a:pPr lvl="1" eaLnBrk="1" hangingPunct="1">
              <a:lnSpc>
                <a:spcPct val="120000"/>
              </a:lnSpc>
            </a:pPr>
            <a:r>
              <a:rPr lang="tr-TR" smtClean="0"/>
              <a:t>Cilt</a:t>
            </a:r>
            <a:r>
              <a:rPr lang="en-US" smtClean="0"/>
              <a:t>/</a:t>
            </a:r>
            <a:r>
              <a:rPr lang="tr-TR" smtClean="0"/>
              <a:t>m</a:t>
            </a:r>
            <a:r>
              <a:rPr lang="en-US" smtClean="0"/>
              <a:t>u</a:t>
            </a:r>
            <a:r>
              <a:rPr lang="tr-TR" smtClean="0"/>
              <a:t>köz</a:t>
            </a:r>
            <a:r>
              <a:rPr lang="en-US" smtClean="0"/>
              <a:t> </a:t>
            </a:r>
            <a:r>
              <a:rPr lang="tr-TR" smtClean="0"/>
              <a:t>m</a:t>
            </a:r>
            <a:r>
              <a:rPr lang="en-US" smtClean="0"/>
              <a:t>embran</a:t>
            </a:r>
            <a:r>
              <a:rPr lang="tr-TR" smtClean="0"/>
              <a:t>lar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>
                <a:sym typeface="Wingdings 3" pitchFamily="18" charset="2"/>
              </a:rPr>
              <a:t>Transpla</a:t>
            </a:r>
            <a:r>
              <a:rPr lang="tr-TR" smtClean="0">
                <a:sym typeface="Wingdings 3" pitchFamily="18" charset="2"/>
              </a:rPr>
              <a:t>s</a:t>
            </a:r>
            <a:r>
              <a:rPr lang="en-US" smtClean="0">
                <a:sym typeface="Wingdings 3" pitchFamily="18" charset="2"/>
              </a:rPr>
              <a:t>ental</a:t>
            </a:r>
            <a:endParaRPr lang="tr-TR" smtClean="0">
              <a:sym typeface="Wingdings 3" pitchFamily="18" charset="2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mtClean="0">
                <a:sym typeface="Wingdings 3" pitchFamily="18" charset="2"/>
              </a:rPr>
              <a:t>Parenteral </a:t>
            </a:r>
            <a:endParaRPr lang="en-US" smtClean="0">
              <a:sym typeface="Wingdings 3" pitchFamily="18" charset="2"/>
            </a:endParaRPr>
          </a:p>
          <a:p>
            <a:pPr lvl="1"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Duyarlı konak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23988"/>
            <a:ext cx="4038600" cy="4525962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b="1" smtClean="0"/>
              <a:t>Konak yanıtı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Kolonizasyon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Asemptomatik taşıyıcı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Klinik hastalık</a:t>
            </a:r>
          </a:p>
          <a:p>
            <a:pPr eaLnBrk="1" hangingPunct="1"/>
            <a:endParaRPr lang="tr-TR" b="1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41438"/>
            <a:ext cx="4038600" cy="4525962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b="1" smtClean="0"/>
              <a:t>Konak yanıtını etkileyen faktörler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Yaş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Altta yatan hastalık tablosu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Antibiyotik, kortikosteroid ya da immunsupresif ilaç kullanımı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tr-TR" sz="2800" smtClean="0"/>
              <a:t>İnvaziv girişimlerdir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Ekran Gösterisi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Enfeksiyon zinciri</vt:lpstr>
      <vt:lpstr>Etken </vt:lpstr>
      <vt:lpstr>Enfeksiyon Kaynağı</vt:lpstr>
      <vt:lpstr>Çıkış kapısı</vt:lpstr>
      <vt:lpstr>Çıkış kapısı</vt:lpstr>
      <vt:lpstr>Bulaş yolu</vt:lpstr>
      <vt:lpstr>Giriş kapısı</vt:lpstr>
      <vt:lpstr>Duyarlı konak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Enfeksiyon zinciri</dc:title>
  <dc:creator>user</dc:creator>
  <cp:lastModifiedBy>user</cp:lastModifiedBy>
  <cp:revision>1</cp:revision>
  <dcterms:created xsi:type="dcterms:W3CDTF">2020-05-12T12:27:41Z</dcterms:created>
  <dcterms:modified xsi:type="dcterms:W3CDTF">2020-05-12T12:32:45Z</dcterms:modified>
</cp:coreProperties>
</file>