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0"/>
  </p:notesMasterIdLst>
  <p:sldIdLst>
    <p:sldId id="284" r:id="rId3"/>
    <p:sldId id="272" r:id="rId4"/>
    <p:sldId id="274" r:id="rId5"/>
    <p:sldId id="276" r:id="rId6"/>
    <p:sldId id="277" r:id="rId7"/>
    <p:sldId id="278" r:id="rId8"/>
    <p:sldId id="28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75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4863"/>
          </a:xfrm>
        </p:spPr>
        <p:txBody>
          <a:bodyPr>
            <a:normAutofit/>
          </a:bodyPr>
          <a:lstStyle/>
          <a:p>
            <a:r>
              <a:rPr lang="tr-TR" sz="4400" b="1" dirty="0"/>
              <a:t>NİTELEME: </a:t>
            </a:r>
            <a:r>
              <a:rPr lang="tr-TR" sz="4400" dirty="0" smtClean="0"/>
              <a:t>Notlar Alanı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DEVAM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12998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3275" y="107576"/>
            <a:ext cx="8042276" cy="2137269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</a:t>
            </a:r>
            <a:r>
              <a:rPr lang="tr-TR" sz="3600" dirty="0"/>
              <a:t>Notlar Alanı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275" y="2514226"/>
            <a:ext cx="8042276" cy="3429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Fiziksel </a:t>
            </a:r>
            <a:r>
              <a:rPr lang="tr-TR" dirty="0" smtClean="0"/>
              <a:t>ayrıntılar notu: </a:t>
            </a:r>
            <a:r>
              <a:rPr lang="tr-TR" dirty="0"/>
              <a:t>Fiziksel niteleme alanında gösterilemeyen </a:t>
            </a:r>
            <a:r>
              <a:rPr lang="tr-TR" dirty="0" smtClean="0"/>
              <a:t>önemli </a:t>
            </a:r>
            <a:r>
              <a:rPr lang="tr-TR" dirty="0"/>
              <a:t>fiziksel ayrıntılar not </a:t>
            </a:r>
            <a:r>
              <a:rPr lang="tr-TR" dirty="0" smtClean="0"/>
              <a:t>alanında verilmelidir.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Manyetik </a:t>
            </a:r>
            <a:r>
              <a:rPr lang="tr-TR" dirty="0"/>
              <a:t>ses bandı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Plastik </a:t>
            </a:r>
            <a:r>
              <a:rPr lang="tr-TR" dirty="0"/>
              <a:t>koruncakta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Ağaç̧ </a:t>
            </a:r>
            <a:r>
              <a:rPr lang="tr-TR" dirty="0"/>
              <a:t>kaplama,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kumaş malzemeden yapılmış 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72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3275" y="107576"/>
            <a:ext cx="8042276" cy="1150953"/>
          </a:xfrm>
        </p:spPr>
        <p:txBody>
          <a:bodyPr/>
          <a:lstStyle/>
          <a:p>
            <a:r>
              <a:rPr lang="tr-TR" sz="3600" b="1" dirty="0"/>
              <a:t>NİTELEME: </a:t>
            </a:r>
            <a:r>
              <a:rPr lang="tr-TR" sz="3600" dirty="0"/>
              <a:t>Notlar Alanı</a:t>
            </a:r>
            <a:r>
              <a:rPr lang="tr-TR" sz="2800" dirty="0"/>
              <a:t/>
            </a:r>
            <a:br>
              <a:rPr lang="tr-TR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903" y="1415846"/>
            <a:ext cx="9230648" cy="4527756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Yönelik olduğu grup notu: </a:t>
            </a:r>
            <a:r>
              <a:rPr lang="tr-TR" dirty="0"/>
              <a:t>Eserin </a:t>
            </a:r>
            <a:r>
              <a:rPr lang="tr-TR" dirty="0" smtClean="0"/>
              <a:t>hitap ettiği kullanıcıları</a:t>
            </a:r>
            <a:r>
              <a:rPr lang="tr-TR" dirty="0"/>
              <a:t>, </a:t>
            </a:r>
            <a:r>
              <a:rPr lang="tr-TR" dirty="0" smtClean="0"/>
              <a:t>nitelemenin başka yerlerinde belirtilmemiş ise notlar alanında verilmelidir.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Genc</a:t>
            </a:r>
            <a:r>
              <a:rPr lang="tr-TR" dirty="0" err="1"/>
              <a:t>̧lere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Liseler </a:t>
            </a:r>
            <a:r>
              <a:rPr lang="tr-TR" dirty="0" err="1"/>
              <a:t>için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3-5</a:t>
            </a:r>
            <a:r>
              <a:rPr lang="tr-TR" dirty="0"/>
              <a:t>. sınıf </a:t>
            </a:r>
            <a:r>
              <a:rPr lang="tr-TR" dirty="0" err="1"/>
              <a:t>öğrencilerine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Liseler </a:t>
            </a:r>
            <a:r>
              <a:rPr lang="tr-TR" dirty="0" err="1"/>
              <a:t>için</a:t>
            </a:r>
            <a:r>
              <a:rPr lang="tr-TR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880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NİTELEME: </a:t>
            </a:r>
            <a:r>
              <a:rPr lang="tr-TR" sz="3600" dirty="0"/>
              <a:t>Notlar Alanı</a:t>
            </a:r>
            <a:br>
              <a:rPr lang="tr-TR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Özet notu</a:t>
            </a:r>
            <a:r>
              <a:rPr lang="tr-TR" b="1" dirty="0" smtClean="0"/>
              <a:t>: </a:t>
            </a:r>
            <a:r>
              <a:rPr lang="tr-TR" dirty="0" smtClean="0"/>
              <a:t>Kütüphanenin </a:t>
            </a:r>
            <a:r>
              <a:rPr lang="tr-TR" dirty="0"/>
              <a:t>hizmet politikası bakımından gerek duyuluyorsa, </a:t>
            </a:r>
            <a:r>
              <a:rPr lang="tr-TR" dirty="0" smtClean="0"/>
              <a:t>nitelenen eserin içeriği kullanıcıya ön bilgi vermek açısından özetlenir.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Özet</a:t>
            </a:r>
            <a:r>
              <a:rPr lang="tr-TR" dirty="0"/>
              <a:t>: Osmanlı Devletinin </a:t>
            </a:r>
            <a:r>
              <a:rPr lang="tr-TR" dirty="0" smtClean="0"/>
              <a:t>kuruluş dönemindeki savaşlar </a:t>
            </a:r>
            <a:r>
              <a:rPr lang="tr-TR" dirty="0"/>
              <a:t>anlatılmaktadır. </a:t>
            </a:r>
          </a:p>
          <a:p>
            <a:pPr marL="0" indent="0">
              <a:buNone/>
            </a:pPr>
            <a:r>
              <a:rPr lang="tr-TR" dirty="0" smtClean="0"/>
              <a:t>	Özet</a:t>
            </a:r>
            <a:r>
              <a:rPr lang="tr-TR" dirty="0"/>
              <a:t>: Antibiyotiklerin </a:t>
            </a:r>
            <a:r>
              <a:rPr lang="tr-TR" dirty="0" smtClean="0"/>
              <a:t>bulunuşunun öyküsü.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Özet: Alan ölçüsü ve çemberler anlatılmakt</a:t>
            </a:r>
            <a:r>
              <a:rPr lang="tr-TR" dirty="0"/>
              <a:t>a</a:t>
            </a:r>
            <a:r>
              <a:rPr lang="tr-TR" dirty="0" smtClean="0"/>
              <a:t>dır. 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017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294" y="107576"/>
            <a:ext cx="8042276" cy="1298437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</a:t>
            </a:r>
            <a:r>
              <a:rPr lang="tr-TR" sz="3600" dirty="0"/>
              <a:t>Notlar Alanı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929" y="1927124"/>
            <a:ext cx="9466622" cy="434585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 smtClean="0"/>
              <a:t>İçindekiler notu: </a:t>
            </a:r>
            <a:r>
              <a:rPr lang="tr-TR" dirty="0" smtClean="0"/>
              <a:t>Nitelenen eser adlandırılmış bölümlerden oluşuyor </a:t>
            </a:r>
            <a:r>
              <a:rPr lang="tr-TR" dirty="0"/>
              <a:t>ve </a:t>
            </a:r>
            <a:r>
              <a:rPr lang="tr-TR" dirty="0" smtClean="0"/>
              <a:t>kütüphanenin </a:t>
            </a:r>
            <a:r>
              <a:rPr lang="tr-TR" dirty="0"/>
              <a:t>hizmet politikası onların </a:t>
            </a:r>
            <a:r>
              <a:rPr lang="tr-TR" dirty="0" smtClean="0"/>
              <a:t>okuyucuya önceden duyurulmasını </a:t>
            </a:r>
            <a:r>
              <a:rPr lang="tr-TR" dirty="0"/>
              <a:t>gerektiriyorsa, bu </a:t>
            </a:r>
            <a:r>
              <a:rPr lang="tr-TR" dirty="0" smtClean="0"/>
              <a:t>bölümler </a:t>
            </a:r>
            <a:r>
              <a:rPr lang="tr-TR" dirty="0"/>
              <a:t>eserde bulundukları sıra ile verilir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İçindekiler notunda verilen bölümler birbirinden </a:t>
            </a:r>
            <a:r>
              <a:rPr lang="tr-TR" dirty="0"/>
              <a:t>birer </a:t>
            </a:r>
            <a:r>
              <a:rPr lang="tr-TR" dirty="0" err="1"/>
              <a:t>boşluk-çizgi-boşluk</a:t>
            </a:r>
            <a:r>
              <a:rPr lang="tr-TR" dirty="0"/>
              <a:t> ( </a:t>
            </a:r>
            <a:r>
              <a:rPr lang="tr-TR" dirty="0" smtClean="0"/>
              <a:t>- </a:t>
            </a:r>
            <a:r>
              <a:rPr lang="tr-TR" dirty="0"/>
              <a:t>) ile ayırılır.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İçindekiler</a:t>
            </a:r>
            <a:r>
              <a:rPr lang="tr-TR" dirty="0"/>
              <a:t>: </a:t>
            </a:r>
            <a:r>
              <a:rPr lang="tr-TR" dirty="0" smtClean="0"/>
              <a:t>Coğrafyadan </a:t>
            </a:r>
            <a:r>
              <a:rPr lang="tr-TR" dirty="0"/>
              <a:t>vatana </a:t>
            </a:r>
            <a:r>
              <a:rPr lang="tr-TR" dirty="0" smtClean="0"/>
              <a:t>- İdeal </a:t>
            </a:r>
            <a:r>
              <a:rPr lang="tr-TR" dirty="0"/>
              <a:t>ve </a:t>
            </a:r>
            <a:r>
              <a:rPr lang="tr-TR" dirty="0" smtClean="0"/>
              <a:t>ideoloji - Köy </a:t>
            </a:r>
            <a:r>
              <a:rPr lang="tr-TR" dirty="0"/>
              <a:t>kadını.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İc</a:t>
            </a:r>
            <a:r>
              <a:rPr lang="tr-TR" dirty="0" err="1"/>
              <a:t>̧indekiler</a:t>
            </a:r>
            <a:r>
              <a:rPr lang="tr-TR" dirty="0"/>
              <a:t>: 1.c. 1919-1920 -- 2.c. 1920-1927 -- 3.c. Vesikalar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42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/>
              <a:t>NİTELEME: </a:t>
            </a:r>
            <a:r>
              <a:rPr lang="tr-TR" sz="3600" dirty="0"/>
              <a:t>Notlar Alanı</a:t>
            </a:r>
            <a:r>
              <a:rPr lang="tr-TR" sz="3200" dirty="0"/>
              <a:t/>
            </a:r>
            <a:br>
              <a:rPr lang="tr-TR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Kataloglanan</a:t>
            </a:r>
            <a:r>
              <a:rPr lang="tr-TR" dirty="0" smtClean="0"/>
              <a:t> eser nitelemenin başka </a:t>
            </a:r>
            <a:r>
              <a:rPr lang="tr-TR" dirty="0"/>
              <a:t>yerlerinde </a:t>
            </a:r>
            <a:r>
              <a:rPr lang="tr-TR" dirty="0" smtClean="0"/>
              <a:t>açıklanamayan </a:t>
            </a:r>
            <a:r>
              <a:rPr lang="tr-TR" dirty="0"/>
              <a:t>bir </a:t>
            </a:r>
            <a:r>
              <a:rPr lang="tr-TR" dirty="0" smtClean="0"/>
              <a:t>bölüm içeriyorsa notlar alanında verilir.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Eser içinde şiirler </a:t>
            </a:r>
            <a:r>
              <a:rPr lang="tr-TR" dirty="0"/>
              <a:t>de </a:t>
            </a:r>
            <a:r>
              <a:rPr lang="tr-TR" dirty="0" smtClean="0"/>
              <a:t>bulunmaktadır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Kaynakça vardır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	Kaynakçalar bölüm </a:t>
            </a:r>
            <a:r>
              <a:rPr lang="tr-TR" dirty="0"/>
              <a:t>sonlarında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56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968" y="107575"/>
            <a:ext cx="9820583" cy="1052631"/>
          </a:xfrm>
        </p:spPr>
        <p:txBody>
          <a:bodyPr/>
          <a:lstStyle/>
          <a:p>
            <a:r>
              <a:rPr lang="tr-TR" sz="3600" b="1" dirty="0"/>
              <a:t>NİTELEME: </a:t>
            </a:r>
            <a:r>
              <a:rPr lang="tr-TR" sz="3600" dirty="0"/>
              <a:t>Notlar Alanı</a:t>
            </a:r>
            <a:r>
              <a:rPr lang="tr-TR" sz="2000" dirty="0"/>
              <a:t/>
            </a:r>
            <a:br>
              <a:rPr lang="tr-TR" sz="2000" dirty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814" y="1160207"/>
            <a:ext cx="9820583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İle birlikte notu</a:t>
            </a:r>
            <a:r>
              <a:rPr lang="tr-TR" dirty="0" smtClean="0"/>
              <a:t>. </a:t>
            </a:r>
            <a:r>
              <a:rPr lang="tr-TR" dirty="0" err="1"/>
              <a:t>Kataloglanan</a:t>
            </a:r>
            <a:r>
              <a:rPr lang="tr-TR" dirty="0"/>
              <a:t> </a:t>
            </a:r>
            <a:r>
              <a:rPr lang="tr-TR" dirty="0" smtClean="0"/>
              <a:t>eser bir </a:t>
            </a:r>
            <a:r>
              <a:rPr lang="tr-TR" dirty="0"/>
              <a:t>ortak </a:t>
            </a:r>
            <a:r>
              <a:rPr lang="tr-TR" dirty="0" err="1" smtClean="0"/>
              <a:t>eseradı</a:t>
            </a:r>
            <a:r>
              <a:rPr lang="tr-TR" dirty="0" smtClean="0"/>
              <a:t> içermiyor </a:t>
            </a:r>
            <a:r>
              <a:rPr lang="tr-TR" dirty="0"/>
              <a:t>ve </a:t>
            </a:r>
            <a:r>
              <a:rPr lang="tr-TR" dirty="0" smtClean="0"/>
              <a:t>eserde yer alan eserler ayrı ayrı niteleniyor ise eserde yer alan diğer eserler ile birlikte notu ile belirtilir. </a:t>
            </a:r>
          </a:p>
          <a:p>
            <a:pPr marL="0" indent="0">
              <a:buNone/>
            </a:pPr>
            <a:r>
              <a:rPr lang="tr-TR" dirty="0" smtClean="0"/>
              <a:t>Ayrıca  fiziksel niteleme alanında eser ile birlikte yer alan birlikteki materyal verilmemiş ise notlar alanında kaydedilmelidir.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smtClean="0"/>
              <a:t>	Yazarın </a:t>
            </a:r>
            <a:r>
              <a:rPr lang="tr-TR" dirty="0"/>
              <a:t>Son </a:t>
            </a:r>
            <a:r>
              <a:rPr lang="tr-TR" dirty="0" err="1"/>
              <a:t>Kuş</a:t>
            </a:r>
            <a:r>
              <a:rPr lang="tr-TR" dirty="0" err="1" smtClean="0"/>
              <a:t>lar</a:t>
            </a:r>
            <a:r>
              <a:rPr lang="tr-TR" dirty="0" smtClean="0"/>
              <a:t> adlı eseri ile birlikte</a:t>
            </a:r>
          </a:p>
          <a:p>
            <a:pPr marL="0" indent="0">
              <a:buNone/>
            </a:pPr>
            <a:r>
              <a:rPr lang="tr-TR" dirty="0" smtClean="0"/>
              <a:t>	Cengiz </a:t>
            </a:r>
            <a:r>
              <a:rPr lang="tr-TR" dirty="0" smtClean="0"/>
              <a:t>Aytmatov’un Beyaz gemi adlı eseri ile birlikte </a:t>
            </a:r>
          </a:p>
          <a:p>
            <a:pPr marL="0" indent="0">
              <a:buNone/>
            </a:pPr>
            <a:r>
              <a:rPr lang="tr-TR" smtClean="0"/>
              <a:t>	Eser </a:t>
            </a:r>
            <a:r>
              <a:rPr lang="tr-TR" dirty="0" smtClean="0"/>
              <a:t>ile birlikte turizm haritası vardır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5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6442</TotalTime>
  <Words>333</Words>
  <Application>Microsoft Office PowerPoint</Application>
  <PresentationFormat>Geniş ekran</PresentationFormat>
  <Paragraphs>41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Office Theme</vt:lpstr>
      <vt:lpstr>Ofis Teması</vt:lpstr>
      <vt:lpstr>NİTELEME: Notlar Alanı</vt:lpstr>
      <vt:lpstr>NİTELEME: Notlar Alanı</vt:lpstr>
      <vt:lpstr>NİTELEME: Notlar Alanı </vt:lpstr>
      <vt:lpstr>NİTELEME: Notlar Alanı </vt:lpstr>
      <vt:lpstr>NİTELEME: Notlar Alanı</vt:lpstr>
      <vt:lpstr>NİTELEME: Notlar Alanı </vt:lpstr>
      <vt:lpstr>NİTELEME: Notlar Alanı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361</cp:revision>
  <dcterms:created xsi:type="dcterms:W3CDTF">2014-11-20T14:17:10Z</dcterms:created>
  <dcterms:modified xsi:type="dcterms:W3CDTF">2020-05-30T12:09:02Z</dcterms:modified>
</cp:coreProperties>
</file>