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2" r:id="rId5"/>
    <p:sldId id="263" r:id="rId6"/>
    <p:sldId id="268" r:id="rId7"/>
    <p:sldId id="264" r:id="rId8"/>
    <p:sldId id="265" r:id="rId9"/>
    <p:sldId id="266" r:id="rId10"/>
    <p:sldId id="269" r:id="rId11"/>
    <p:sldId id="267" r:id="rId12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271E47-271D-4B01-8642-6CEA319ED69C}" type="datetime1">
              <a:rPr lang="tr-TR" smtClean="0"/>
              <a:pPr rtl="0"/>
              <a:t>7.05.2020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8B8688-7032-443B-A932-E8346A356BAA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1436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9ECEE3-5FF7-4145-900E-742399D4B158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7142BC-A7BD-4276-975D-6351998F7C8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444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17142BC-A7BD-4276-975D-6351998F7C85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447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0FE8063-DFBA-4D06-8C99-584D32EF50FF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397AD-88E8-4372-A4FF-FBC1BC4D4159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E6024C6-D190-440A-B508-3BAAE119D6C3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310B8-C7A6-437D-A673-845950DE5F46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0C4713C-75BB-4453-B5EB-26F47ED94E26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8D3AC4-80B1-4392-A5D4-0E781E8BB3AB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26255F-207C-440D-B061-CC459FD30FE4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1C46E0-886A-4A2E-BDEC-23689A615BD6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F13325-E1AF-4A8C-ACCA-E0959ED2BF90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0FC9F66-5B92-4CD9-81A4-F7054E24E87A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A0C092-F832-4723-94BC-C04D460E2165}" type="datetime1">
              <a:rPr lang="tr-TR" noProof="0" smtClean="0"/>
              <a:pPr rtl="0"/>
              <a:t>7.05.2020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F83D6174-D5CD-41A8-9961-C76C4191B6FC}" type="datetime1">
              <a:rPr lang="tr-TR" noProof="0" smtClean="0"/>
              <a:pPr/>
              <a:t>7.05.2020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9" name="Dikdörtgen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Dikdörtgen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ikdörtgen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Dikdörtgen 53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>
              <a:latin typeface="Calibri" panose="020F0502020204030204" pitchFamily="34" charset="0"/>
            </a:endParaRPr>
          </a:p>
        </p:txBody>
      </p:sp>
      <p:pic>
        <p:nvPicPr>
          <p:cNvPr id="37" name="Resim 36" descr="Numaralı ve çizgili devre kartı dijital gösterimleri">
            <a:extLst>
              <a:ext uri="{FF2B5EF4-FFF2-40B4-BE49-F238E27FC236}">
                <a16:creationId xmlns:a16="http://schemas.microsoft.com/office/drawing/2014/main" id="{1A3477DC-B338-4F74-BC24-AFDF096E5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9"/>
          <a:stretch/>
        </p:blipFill>
        <p:spPr>
          <a:xfrm>
            <a:off x="446533" y="1545771"/>
            <a:ext cx="11342696" cy="4855029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D2DBA70-3C88-4960-B0D4-84FCD42B1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330653"/>
            <a:ext cx="10689772" cy="1117147"/>
          </a:xfrm>
        </p:spPr>
        <p:txBody>
          <a:bodyPr rtlCol="0">
            <a:normAutofit/>
          </a:bodyPr>
          <a:lstStyle/>
          <a:p>
            <a:pPr algn="ctr"/>
            <a:r>
              <a:rPr lang="tr-TR" b="1" cap="none" dirty="0">
                <a:solidFill>
                  <a:schemeClr val="accent2"/>
                </a:solidFill>
                <a:latin typeface="Comic Sans MS" pitchFamily="66" charset="0"/>
              </a:rPr>
              <a:t>ARAŞTIRMA VE GELİŞTİRME (AR-GE)</a:t>
            </a:r>
          </a:p>
        </p:txBody>
      </p:sp>
      <p:grpSp>
        <p:nvGrpSpPr>
          <p:cNvPr id="58" name="Grup 57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9" name="Dikdörtgen 58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Dikdörtgen 59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Dikdörtgen 60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0983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cap="none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1192" y="1872344"/>
            <a:ext cx="11029615" cy="43434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İşletmelerin faaliyette bulundukları çevre çok hızlı biçimde değişmektedir.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Rekabet şiddetlenmekte, işletmeler pazara sundukları yeni bir mal veya hizmetten sonra çok kısa bir süre soluk alabilmekte, hemen akabinde yeni bir mal veya hizmetin piyasaya sunulması bir zorunluluk haline gelmektedir.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İşletmelerin yaşama ve gelişmeleri, araştırma-geliştirme ve yenilik yapma kabiliyetlerine bağlı olmaktadır.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cap="none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1192" y="1872344"/>
            <a:ext cx="11029615" cy="43434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Teknolojik gelişmelerin sanayideki yansıması, araştırma ve geliştirme çalışmaları sayesinde gerçekleşmektedir.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AR-GE çalışmaları özellikle üretim araç ve yöntemlerine yansıyarak, yeni üretim sistem ve süreçlerinin doğmasına neden olmuştur.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Teknolojik yeniliklerde AR-GE kilit rolü oynamaktadır.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Yeni teknolojiler, kısa sürede var olan süreç veya tekniklerin yerini almakta ve </a:t>
            </a:r>
            <a:r>
              <a:rPr lang="tr-TR" sz="2400" b="1" dirty="0">
                <a:latin typeface="Comic Sans MS" pitchFamily="66" charset="0"/>
              </a:rPr>
              <a:t>“teknolojik eskime”</a:t>
            </a:r>
            <a:r>
              <a:rPr lang="tr-TR" sz="2400" dirty="0">
                <a:latin typeface="Comic Sans MS" pitchFamily="66" charset="0"/>
              </a:rPr>
              <a:t> gündeme gelmektedir.</a:t>
            </a:r>
          </a:p>
        </p:txBody>
      </p:sp>
    </p:spTree>
    <p:extLst>
      <p:ext uri="{BB962C8B-B14F-4D97-AF65-F5344CB8AC3E}">
        <p14:creationId xmlns:p14="http://schemas.microsoft.com/office/powerpoint/2010/main" val="38106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1192" y="1926771"/>
            <a:ext cx="11029615" cy="4190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dirty="0">
                <a:latin typeface="Comic Sans MS" pitchFamily="66" charset="0"/>
              </a:rPr>
              <a:t>Araştırma ve geliştirme, genelde bilimsel ve teknik bilgi birikimini artırmak amacıyla işletmelerin yürütmüş oldukları bir dizi sistematik çabadan oluşmaktadır. Bunlar;</a:t>
            </a:r>
          </a:p>
          <a:p>
            <a:pPr lvl="1"/>
            <a:r>
              <a:rPr lang="tr-TR" sz="1800" dirty="0">
                <a:latin typeface="Comic Sans MS" pitchFamily="66" charset="0"/>
              </a:rPr>
              <a:t>Yeni mal ve hizmetlerin üretilmesi,</a:t>
            </a:r>
          </a:p>
          <a:p>
            <a:pPr lvl="1"/>
            <a:r>
              <a:rPr lang="tr-TR" sz="1800" dirty="0">
                <a:latin typeface="Comic Sans MS" pitchFamily="66" charset="0"/>
              </a:rPr>
              <a:t>Pazar ve pazarlama araştırmaları,</a:t>
            </a:r>
          </a:p>
          <a:p>
            <a:pPr lvl="1"/>
            <a:r>
              <a:rPr lang="tr-TR" sz="1800" dirty="0">
                <a:latin typeface="Comic Sans MS" pitchFamily="66" charset="0"/>
              </a:rPr>
              <a:t>Üretim süreçlerinin düzenlenmesi,</a:t>
            </a:r>
          </a:p>
          <a:p>
            <a:pPr lvl="1"/>
            <a:r>
              <a:rPr lang="tr-TR" sz="1800" dirty="0">
                <a:latin typeface="Comic Sans MS" pitchFamily="66" charset="0"/>
              </a:rPr>
              <a:t>Yeni gelişmelerin ve buluşların üretim süreçlerine yansıtılması,</a:t>
            </a:r>
          </a:p>
          <a:p>
            <a:pPr lvl="1"/>
            <a:r>
              <a:rPr lang="tr-TR" sz="1800" dirty="0">
                <a:latin typeface="Comic Sans MS" pitchFamily="66" charset="0"/>
              </a:rPr>
              <a:t>Finansal araştırmaların yapılması,</a:t>
            </a:r>
          </a:p>
          <a:p>
            <a:pPr lvl="1"/>
            <a:r>
              <a:rPr lang="tr-TR" sz="1800" dirty="0">
                <a:latin typeface="Comic Sans MS" pitchFamily="66" charset="0"/>
              </a:rPr>
              <a:t>Beşeri kaynakların araştırılması,</a:t>
            </a:r>
          </a:p>
          <a:p>
            <a:pPr>
              <a:buNone/>
            </a:pPr>
            <a:r>
              <a:rPr lang="tr-TR" sz="2000" dirty="0">
                <a:latin typeface="Comic Sans MS" pitchFamily="66" charset="0"/>
              </a:rPr>
              <a:t>gibi işletmenin birçok faaliyetinde AR-GE çalışmalarından yararlanılmaktadır.</a:t>
            </a:r>
          </a:p>
          <a:p>
            <a:endParaRPr lang="tr-T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1192" y="1926771"/>
            <a:ext cx="11029615" cy="41909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2200" b="1" dirty="0">
                <a:latin typeface="Comic Sans MS" pitchFamily="66" charset="0"/>
              </a:rPr>
              <a:t>Araştırma;</a:t>
            </a:r>
          </a:p>
          <a:p>
            <a:pPr algn="just">
              <a:buNone/>
            </a:pPr>
            <a:r>
              <a:rPr lang="tr-TR" sz="2200" dirty="0">
                <a:latin typeface="Comic Sans MS" pitchFamily="66" charset="0"/>
              </a:rPr>
              <a:t>Bilinmeyen bir teknoloji, ürün ya da bilgiyi ortaya çıkarmak ve mümkün olan durumlarda bunları uygulamaya yöneltmek anlamına gelmektedir. </a:t>
            </a:r>
          </a:p>
          <a:p>
            <a:pPr algn="just">
              <a:buNone/>
            </a:pPr>
            <a:r>
              <a:rPr lang="tr-TR" sz="2200" dirty="0">
                <a:latin typeface="Comic Sans MS" pitchFamily="66" charset="0"/>
              </a:rPr>
              <a:t>AR-GE daha çok üretimle ve üretim tekniğiyle ilgilidir. </a:t>
            </a:r>
          </a:p>
          <a:p>
            <a:pPr algn="just">
              <a:buNone/>
            </a:pPr>
            <a:r>
              <a:rPr lang="tr-TR" sz="2200" dirty="0">
                <a:latin typeface="Comic Sans MS" pitchFamily="66" charset="0"/>
              </a:rPr>
              <a:t>Üretimin yanında yönetim organizasyon, pazarlama, finansman ve personel yönetimi gibi fonksiyonlarda da AR-GE çalışmaları yapılmaktadır.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800" b="1" dirty="0">
                <a:latin typeface="Comic Sans MS" pitchFamily="66" charset="0"/>
              </a:rPr>
              <a:t>Geliştirme;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400" dirty="0">
                <a:latin typeface="Comic Sans MS" pitchFamily="66" charset="0"/>
              </a:rPr>
              <a:t>	Mevcut teknoloji veya bilgiyi yeni ürünler ya da üretim teknikleri ile ilgili uygulamalara yönlendirme, yani mevcudu kullanma sürecidir.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400" dirty="0">
                <a:latin typeface="Comic Sans MS" pitchFamily="66" charset="0"/>
              </a:rPr>
              <a:t>Geliştirme, bilinenleri kullanmayı ve uygulamada daha iyi sonuçlar almayı amaçlar.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800" b="1" dirty="0">
                <a:latin typeface="Comic Sans MS" pitchFamily="66" charset="0"/>
              </a:rPr>
              <a:t>Geliştirme;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400" dirty="0">
                <a:latin typeface="Comic Sans MS" pitchFamily="66" charset="0"/>
              </a:rPr>
              <a:t>	Geliştirme çalışmalarında yeni bir buluş söz konusu değildir; sadece araştırmalardan elde edilen sonuçların malzemeler, ürünler, sistemler, üretim süreçleri ve hizmetlere dönüştürülmesi yönündeki faaliyetleri kapsar. </a:t>
            </a:r>
          </a:p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tr-TR" sz="2400" dirty="0">
                <a:latin typeface="Comic Sans MS" pitchFamily="66" charset="0"/>
              </a:rPr>
              <a:t>Geliştirme faaliyetleri, araştırma faaliyetleri ile üretim faaliyetleri arasında bir köprü görevini yerine getirir.</a:t>
            </a:r>
          </a:p>
        </p:txBody>
      </p:sp>
    </p:spTree>
    <p:extLst>
      <p:ext uri="{BB962C8B-B14F-4D97-AF65-F5344CB8AC3E}">
        <p14:creationId xmlns:p14="http://schemas.microsoft.com/office/powerpoint/2010/main" val="173290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>
                <a:latin typeface="Comic Sans MS" pitchFamily="66" charset="0"/>
              </a:rPr>
              <a:t>ARAŞTIRMA-GELİŞTİRME (AR-GE)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Günümüzde gelişmiş ülkelerde özellikle sanayi işletmelerinde, AR-GE faaliyetlerinin önemi ve gereği her geçen gün daha iyi anlaşılmaktadır.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tr-TR" sz="2400" dirty="0">
                <a:latin typeface="Comic Sans MS" pitchFamily="66" charset="0"/>
              </a:rPr>
              <a:t>Bu tür çalışmalarla teknolojik buluş, yenilik ve geliştirmeleri gerçekleştirebilen işletmeler, rakiplerine karşı üstünlük sağlayıp satışlarını ve kârlarını artırmaktadırlar.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45205285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59_TF45205285.potx" id="{79756D7F-7283-4BEB-A367-816253EED070}" vid="{85163E61-479C-417F-A28F-7F25EBA82887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7F0652-397B-4F71-B75E-207A80EB2786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A32ED2-6DBA-4E14-851E-DE5772C90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CAB62D-49E5-4271-85C6-1466970BAB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tf45205285</Template>
  <TotalTime>0</TotalTime>
  <Words>302</Words>
  <Application>Microsoft Office PowerPoint</Application>
  <PresentationFormat>Geniş ekran</PresentationFormat>
  <Paragraphs>36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Calibri</vt:lpstr>
      <vt:lpstr>Comic Sans MS</vt:lpstr>
      <vt:lpstr>Wingdings 2</vt:lpstr>
      <vt:lpstr>tf45205285</vt:lpstr>
      <vt:lpstr>ARAŞTIRMA VE GELİŞTİRME (AR-GE)</vt:lpstr>
      <vt:lpstr>ARAŞTIRMA-GELİŞTİRME (AR-GE)</vt:lpstr>
      <vt:lpstr>ARAŞTIRMA-GELİŞTİRME (AR-GE)</vt:lpstr>
      <vt:lpstr>ARAŞTIRMA-GELİŞTİRME (AR-GE)</vt:lpstr>
      <vt:lpstr>ARAŞTIRMA-GELİŞTİRME (AR-GE)</vt:lpstr>
      <vt:lpstr>ARAŞTIRMA-GELİŞTİRME (AR-GE)</vt:lpstr>
      <vt:lpstr>ARAŞTIRMA-GELİŞTİRME (AR-GE)</vt:lpstr>
      <vt:lpstr>ARAŞTIRMA-GELİŞTİRME (AR-GE)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2020-05-02T23:30:45Z</dcterms:created>
  <dcterms:modified xsi:type="dcterms:W3CDTF">2020-05-07T09:11:02Z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