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4894AC0-FB39-4F8D-9124-4F43F7962C99}"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1971302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894AC0-FB39-4F8D-9124-4F43F7962C99}"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1188758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894AC0-FB39-4F8D-9124-4F43F7962C99}"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402689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894AC0-FB39-4F8D-9124-4F43F7962C99}"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2359232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4894AC0-FB39-4F8D-9124-4F43F7962C99}"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420936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4894AC0-FB39-4F8D-9124-4F43F7962C99}"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3808009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4894AC0-FB39-4F8D-9124-4F43F7962C99}"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47845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4894AC0-FB39-4F8D-9124-4F43F7962C99}"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144673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4894AC0-FB39-4F8D-9124-4F43F7962C99}"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428760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4894AC0-FB39-4F8D-9124-4F43F7962C99}"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2798381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4894AC0-FB39-4F8D-9124-4F43F7962C99}"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B76BF7-7278-4EAC-9C40-09C498F95136}" type="slidenum">
              <a:rPr lang="tr-TR" smtClean="0"/>
              <a:t>‹#›</a:t>
            </a:fld>
            <a:endParaRPr lang="tr-TR"/>
          </a:p>
        </p:txBody>
      </p:sp>
    </p:spTree>
    <p:extLst>
      <p:ext uri="{BB962C8B-B14F-4D97-AF65-F5344CB8AC3E}">
        <p14:creationId xmlns:p14="http://schemas.microsoft.com/office/powerpoint/2010/main" val="4257627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894AC0-FB39-4F8D-9124-4F43F7962C99}"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76BF7-7278-4EAC-9C40-09C498F95136}" type="slidenum">
              <a:rPr lang="tr-TR" smtClean="0"/>
              <a:t>‹#›</a:t>
            </a:fld>
            <a:endParaRPr lang="tr-TR"/>
          </a:p>
        </p:txBody>
      </p:sp>
    </p:spTree>
    <p:extLst>
      <p:ext uri="{BB962C8B-B14F-4D97-AF65-F5344CB8AC3E}">
        <p14:creationId xmlns:p14="http://schemas.microsoft.com/office/powerpoint/2010/main" val="2490548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3. Hafta</a:t>
            </a:r>
            <a:endParaRPr lang="tr-TR" dirty="0"/>
          </a:p>
        </p:txBody>
      </p:sp>
      <p:sp>
        <p:nvSpPr>
          <p:cNvPr id="3" name="Alt Başlık 2"/>
          <p:cNvSpPr>
            <a:spLocks noGrp="1"/>
          </p:cNvSpPr>
          <p:nvPr>
            <p:ph type="subTitle" idx="1"/>
          </p:nvPr>
        </p:nvSpPr>
        <p:spPr/>
        <p:txBody>
          <a:bodyPr/>
          <a:lstStyle/>
          <a:p>
            <a:r>
              <a:rPr lang="tr-TR" dirty="0" smtClean="0"/>
              <a:t>Fort William Koleji Yazarları</a:t>
            </a:r>
            <a:endParaRPr lang="tr-TR" dirty="0"/>
          </a:p>
        </p:txBody>
      </p:sp>
    </p:spTree>
    <p:extLst>
      <p:ext uri="{BB962C8B-B14F-4D97-AF65-F5344CB8AC3E}">
        <p14:creationId xmlns:p14="http://schemas.microsoft.com/office/powerpoint/2010/main" val="2018418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i="1" dirty="0"/>
              <a:t>Fort William Koleji Yazarları</a:t>
            </a:r>
            <a:endParaRPr lang="tr-TR" dirty="0"/>
          </a:p>
          <a:p>
            <a:r>
              <a:rPr lang="tr-TR" dirty="0"/>
              <a:t>       Mir Amman </a:t>
            </a:r>
            <a:r>
              <a:rPr lang="tr-TR" dirty="0" err="1"/>
              <a:t>Dehlevi</a:t>
            </a:r>
            <a:endParaRPr lang="tr-TR" dirty="0"/>
          </a:p>
          <a:p>
            <a:r>
              <a:rPr lang="tr-TR" dirty="0"/>
              <a:t>        </a:t>
            </a:r>
            <a:r>
              <a:rPr lang="tr-TR" dirty="0" err="1"/>
              <a:t>Delhili</a:t>
            </a:r>
            <a:r>
              <a:rPr lang="tr-TR" dirty="0"/>
              <a:t> olan Mir Amman </a:t>
            </a:r>
            <a:r>
              <a:rPr lang="tr-TR" dirty="0" err="1"/>
              <a:t>Dehlevi</a:t>
            </a:r>
            <a:r>
              <a:rPr lang="tr-TR" dirty="0"/>
              <a:t> Dr. </a:t>
            </a:r>
            <a:r>
              <a:rPr lang="tr-TR" dirty="0" err="1"/>
              <a:t>Gilchrist’in</a:t>
            </a:r>
            <a:r>
              <a:rPr lang="tr-TR" dirty="0"/>
              <a:t> isteğiyle Emir Hüsrev </a:t>
            </a:r>
            <a:r>
              <a:rPr lang="tr-TR" dirty="0" err="1"/>
              <a:t>Dehlevi’nin</a:t>
            </a:r>
            <a:r>
              <a:rPr lang="tr-TR" dirty="0"/>
              <a:t>, </a:t>
            </a:r>
            <a:r>
              <a:rPr lang="tr-TR" dirty="0" err="1"/>
              <a:t>Nizamuddin</a:t>
            </a:r>
            <a:r>
              <a:rPr lang="tr-TR" dirty="0"/>
              <a:t> Evliya hastalandığında ona moral olması için yazdığı </a:t>
            </a:r>
            <a:r>
              <a:rPr lang="tr-TR" i="1" dirty="0"/>
              <a:t>Kıssa-i </a:t>
            </a:r>
            <a:r>
              <a:rPr lang="tr-TR" i="1" dirty="0" err="1"/>
              <a:t>Çhar</a:t>
            </a:r>
            <a:r>
              <a:rPr lang="tr-TR" i="1" dirty="0"/>
              <a:t> Derviş </a:t>
            </a:r>
            <a:r>
              <a:rPr lang="tr-TR" dirty="0"/>
              <a:t>adlı Farsça kitabı çevirmişti</a:t>
            </a:r>
            <a:r>
              <a:rPr lang="tr-TR" dirty="0" smtClean="0"/>
              <a:t>.</a:t>
            </a:r>
          </a:p>
          <a:p>
            <a:r>
              <a:rPr lang="tr-TR" dirty="0" smtClean="0"/>
              <a:t> </a:t>
            </a:r>
            <a:r>
              <a:rPr lang="tr-TR" dirty="0"/>
              <a:t>Bu kitap Urdu </a:t>
            </a:r>
            <a:r>
              <a:rPr lang="tr-TR" dirty="0" err="1"/>
              <a:t>dili’nde</a:t>
            </a:r>
            <a:r>
              <a:rPr lang="tr-TR" dirty="0"/>
              <a:t> </a:t>
            </a:r>
            <a:r>
              <a:rPr lang="tr-TR" i="1" dirty="0"/>
              <a:t>Bağ u Bahar </a:t>
            </a:r>
            <a:r>
              <a:rPr lang="tr-TR" dirty="0"/>
              <a:t>(1801) adıyla anılır. </a:t>
            </a:r>
            <a:endParaRPr lang="tr-TR" dirty="0" smtClean="0"/>
          </a:p>
          <a:p>
            <a:r>
              <a:rPr lang="tr-TR" dirty="0" smtClean="0"/>
              <a:t>Bu </a:t>
            </a:r>
            <a:r>
              <a:rPr lang="tr-TR" dirty="0"/>
              <a:t>eser hikaye olmanın dışında zamanın örf ve adetlerini, sosyal yaşam biçimlerini de resmetmesi açısından ilginçtir. </a:t>
            </a:r>
            <a:endParaRPr lang="tr-TR" dirty="0" smtClean="0"/>
          </a:p>
          <a:p>
            <a:r>
              <a:rPr lang="tr-TR" dirty="0" smtClean="0"/>
              <a:t>Yazar </a:t>
            </a:r>
            <a:r>
              <a:rPr lang="tr-TR" dirty="0"/>
              <a:t>önsözünde kendisinden söz etmiş, ayrıca Urdu </a:t>
            </a:r>
            <a:r>
              <a:rPr lang="tr-TR" dirty="0" err="1"/>
              <a:t>dili’nin</a:t>
            </a:r>
            <a:r>
              <a:rPr lang="tr-TR" dirty="0"/>
              <a:t> tarihçesinden bahsetmiş olsa da bunu otoriteler </a:t>
            </a:r>
            <a:r>
              <a:rPr lang="tr-TR" dirty="0" err="1"/>
              <a:t>bilimselliklten</a:t>
            </a:r>
            <a:r>
              <a:rPr lang="tr-TR" dirty="0"/>
              <a:t> çok uzak ve gerçek dışı söylemler olarak görmektedirler. Mir Amman’ın diğer eseriyse 1802’de yazdığı </a:t>
            </a:r>
            <a:r>
              <a:rPr lang="tr-TR" i="1" dirty="0" err="1"/>
              <a:t>Gancine</a:t>
            </a:r>
            <a:r>
              <a:rPr lang="tr-TR" i="1" dirty="0"/>
              <a:t> </a:t>
            </a:r>
            <a:r>
              <a:rPr lang="tr-TR" i="1" dirty="0" err="1"/>
              <a:t>Hubi</a:t>
            </a:r>
            <a:r>
              <a:rPr lang="tr-TR" dirty="0" err="1"/>
              <a:t>’dir</a:t>
            </a:r>
            <a:r>
              <a:rPr lang="tr-TR" dirty="0"/>
              <a:t>.</a:t>
            </a:r>
          </a:p>
          <a:p>
            <a:r>
              <a:rPr lang="tr-TR" dirty="0"/>
              <a:t>       </a:t>
            </a:r>
            <a:r>
              <a:rPr lang="tr-TR" dirty="0" err="1"/>
              <a:t>Efsos</a:t>
            </a:r>
            <a:endParaRPr lang="tr-TR" dirty="0"/>
          </a:p>
          <a:p>
            <a:r>
              <a:rPr lang="tr-TR" dirty="0"/>
              <a:t>       </a:t>
            </a:r>
            <a:r>
              <a:rPr lang="tr-TR" dirty="0" err="1"/>
              <a:t>Efsos</a:t>
            </a:r>
            <a:r>
              <a:rPr lang="tr-TR" dirty="0"/>
              <a:t> da Mir Amman gibi </a:t>
            </a:r>
            <a:r>
              <a:rPr lang="tr-TR" dirty="0" err="1"/>
              <a:t>Delhiliydi</a:t>
            </a:r>
            <a:r>
              <a:rPr lang="tr-TR" dirty="0"/>
              <a:t>. Ama bu dönemde kültür şehri olarak </a:t>
            </a:r>
            <a:r>
              <a:rPr lang="tr-TR" dirty="0" err="1"/>
              <a:t>Lakhnov</a:t>
            </a:r>
            <a:r>
              <a:rPr lang="tr-TR" dirty="0"/>
              <a:t> ünlüydü ve şairler, şiirle ilgisi olanlar buraya birikmişti. </a:t>
            </a:r>
            <a:r>
              <a:rPr lang="tr-TR" dirty="0" err="1"/>
              <a:t>Efsos</a:t>
            </a:r>
            <a:r>
              <a:rPr lang="tr-TR" dirty="0"/>
              <a:t> da şiir söylemeye </a:t>
            </a:r>
            <a:r>
              <a:rPr lang="tr-TR" dirty="0" err="1"/>
              <a:t>Lakhnov’da</a:t>
            </a:r>
            <a:r>
              <a:rPr lang="tr-TR" dirty="0"/>
              <a:t> başlamıştı. Burada yaşamını sürdürürken </a:t>
            </a:r>
            <a:r>
              <a:rPr lang="tr-TR" dirty="0" err="1"/>
              <a:t>Colonell</a:t>
            </a:r>
            <a:r>
              <a:rPr lang="tr-TR" dirty="0"/>
              <a:t> </a:t>
            </a:r>
            <a:r>
              <a:rPr lang="tr-TR" dirty="0" err="1"/>
              <a:t>Scott’la</a:t>
            </a:r>
            <a:r>
              <a:rPr lang="tr-TR" dirty="0"/>
              <a:t> tanıştı. Ardından </a:t>
            </a:r>
            <a:r>
              <a:rPr lang="tr-TR" dirty="0" err="1"/>
              <a:t>Kalkutta’ya</a:t>
            </a:r>
            <a:r>
              <a:rPr lang="tr-TR" dirty="0"/>
              <a:t> gitmesini istedi. </a:t>
            </a:r>
            <a:r>
              <a:rPr lang="tr-TR" dirty="0" err="1"/>
              <a:t>Colonell</a:t>
            </a:r>
            <a:r>
              <a:rPr lang="tr-TR" dirty="0"/>
              <a:t> </a:t>
            </a:r>
            <a:r>
              <a:rPr lang="tr-TR" dirty="0" err="1"/>
              <a:t>Efsos’u</a:t>
            </a:r>
            <a:r>
              <a:rPr lang="tr-TR" dirty="0"/>
              <a:t> Fort William Kolej’de çalışmak üzere görevlendirmişti. </a:t>
            </a:r>
            <a:r>
              <a:rPr lang="tr-TR" i="1" dirty="0" err="1"/>
              <a:t>Araiş</a:t>
            </a:r>
            <a:r>
              <a:rPr lang="tr-TR" i="1" dirty="0"/>
              <a:t>-i </a:t>
            </a:r>
            <a:r>
              <a:rPr lang="tr-TR" i="1" dirty="0" err="1"/>
              <a:t>Mehfil</a:t>
            </a:r>
            <a:r>
              <a:rPr lang="tr-TR" i="1" dirty="0"/>
              <a:t> </a:t>
            </a:r>
            <a:r>
              <a:rPr lang="tr-TR" dirty="0"/>
              <a:t>(1804) adındaki önemli eserini burada yazmıştı. </a:t>
            </a:r>
          </a:p>
        </p:txBody>
      </p:sp>
    </p:spTree>
    <p:extLst>
      <p:ext uri="{BB962C8B-B14F-4D97-AF65-F5344CB8AC3E}">
        <p14:creationId xmlns:p14="http://schemas.microsoft.com/office/powerpoint/2010/main" val="1857681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a:t>
            </a:r>
            <a:r>
              <a:rPr lang="tr-TR" dirty="0" err="1" smtClean="0"/>
              <a:t>Seyyid</a:t>
            </a:r>
            <a:r>
              <a:rPr lang="tr-TR" dirty="0" smtClean="0"/>
              <a:t> Haydar </a:t>
            </a:r>
            <a:r>
              <a:rPr lang="tr-TR" dirty="0" err="1" smtClean="0"/>
              <a:t>Bahş</a:t>
            </a:r>
            <a:r>
              <a:rPr lang="tr-TR" dirty="0" smtClean="0"/>
              <a:t> Haydari:</a:t>
            </a:r>
          </a:p>
          <a:p>
            <a:r>
              <a:rPr lang="tr-TR" dirty="0" smtClean="0"/>
              <a:t>      Dr. </a:t>
            </a:r>
            <a:r>
              <a:rPr lang="tr-TR" dirty="0" err="1" smtClean="0"/>
              <a:t>Gilchrist’e</a:t>
            </a:r>
            <a:r>
              <a:rPr lang="tr-TR" dirty="0" smtClean="0"/>
              <a:t> gönderdiği </a:t>
            </a:r>
            <a:r>
              <a:rPr lang="tr-TR" i="1" dirty="0" smtClean="0"/>
              <a:t>Kıssa-i </a:t>
            </a:r>
            <a:r>
              <a:rPr lang="tr-TR" i="1" dirty="0" err="1" smtClean="0"/>
              <a:t>Mühr</a:t>
            </a:r>
            <a:r>
              <a:rPr lang="tr-TR" i="1" dirty="0" smtClean="0"/>
              <a:t> ü </a:t>
            </a:r>
            <a:r>
              <a:rPr lang="tr-TR" i="1" dirty="0" err="1" smtClean="0"/>
              <a:t>Mah</a:t>
            </a:r>
            <a:r>
              <a:rPr lang="tr-TR" i="1" dirty="0" smtClean="0"/>
              <a:t> </a:t>
            </a:r>
            <a:r>
              <a:rPr lang="tr-TR" dirty="0" smtClean="0"/>
              <a:t>adlı derlemesinin çok beğenilmesi üzerine Kolej’de çalışması istemişti.</a:t>
            </a:r>
          </a:p>
          <a:p>
            <a:r>
              <a:rPr lang="tr-TR" dirty="0" smtClean="0"/>
              <a:t> Genellikle Farsça eserleri tercüme etmesiyle tanındı. </a:t>
            </a:r>
          </a:p>
          <a:p>
            <a:r>
              <a:rPr lang="tr-TR" dirty="0" smtClean="0"/>
              <a:t>Urdu </a:t>
            </a:r>
            <a:r>
              <a:rPr lang="tr-TR" dirty="0" err="1" smtClean="0"/>
              <a:t>dili’ne</a:t>
            </a:r>
            <a:r>
              <a:rPr lang="tr-TR" dirty="0" smtClean="0"/>
              <a:t> tercüme ettiği en önemli eserler arasında Emir Hüsrev’in aynı adı taşıyan mesnevi türünde yazılmış </a:t>
            </a:r>
            <a:r>
              <a:rPr lang="tr-TR" i="1" dirty="0" smtClean="0"/>
              <a:t>Kıssa-i Leyla Mecnun’u </a:t>
            </a:r>
            <a:r>
              <a:rPr lang="tr-TR" dirty="0" smtClean="0"/>
              <a:t>vardır. </a:t>
            </a:r>
          </a:p>
          <a:p>
            <a:r>
              <a:rPr lang="tr-TR" dirty="0" smtClean="0"/>
              <a:t>Diğer önemli çevirisi </a:t>
            </a:r>
            <a:r>
              <a:rPr lang="tr-TR" i="1" dirty="0" err="1" smtClean="0"/>
              <a:t>Tota</a:t>
            </a:r>
            <a:r>
              <a:rPr lang="tr-TR" i="1" dirty="0" smtClean="0"/>
              <a:t> </a:t>
            </a:r>
            <a:r>
              <a:rPr lang="tr-TR" i="1" dirty="0" err="1" smtClean="0"/>
              <a:t>Kahani’dir</a:t>
            </a:r>
            <a:r>
              <a:rPr lang="tr-TR" i="1" dirty="0" smtClean="0"/>
              <a:t>. </a:t>
            </a:r>
            <a:r>
              <a:rPr lang="tr-TR" dirty="0" err="1" smtClean="0"/>
              <a:t>Seyyid</a:t>
            </a:r>
            <a:r>
              <a:rPr lang="tr-TR" dirty="0" smtClean="0"/>
              <a:t> Muhammed Kadiri’nin Farsça </a:t>
            </a:r>
            <a:r>
              <a:rPr lang="tr-TR" i="1" dirty="0" err="1" smtClean="0"/>
              <a:t>Toti</a:t>
            </a:r>
            <a:r>
              <a:rPr lang="tr-TR" i="1" dirty="0" smtClean="0"/>
              <a:t> Name </a:t>
            </a:r>
            <a:r>
              <a:rPr lang="tr-TR" dirty="0" smtClean="0"/>
              <a:t>adlı eserinin tercümesidir.</a:t>
            </a:r>
          </a:p>
          <a:p>
            <a:r>
              <a:rPr lang="tr-TR" dirty="0" smtClean="0"/>
              <a:t> Mir Bahadır Ali </a:t>
            </a:r>
            <a:r>
              <a:rPr lang="tr-TR" dirty="0" err="1" smtClean="0"/>
              <a:t>Huseyni</a:t>
            </a:r>
            <a:r>
              <a:rPr lang="tr-TR" dirty="0" smtClean="0"/>
              <a:t>:</a:t>
            </a:r>
          </a:p>
          <a:p>
            <a:r>
              <a:rPr lang="tr-TR" dirty="0" smtClean="0"/>
              <a:t>     Onunla ilgili bilgi yok denecek kadar azdır. Şüphesiz Fort William Kolej içinde yer alan kişilerden biriydi.</a:t>
            </a:r>
            <a:endParaRPr lang="tr-TR" dirty="0"/>
          </a:p>
        </p:txBody>
      </p:sp>
    </p:spTree>
    <p:extLst>
      <p:ext uri="{BB962C8B-B14F-4D97-AF65-F5344CB8AC3E}">
        <p14:creationId xmlns:p14="http://schemas.microsoft.com/office/powerpoint/2010/main" val="354418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a:t>
            </a:r>
            <a:r>
              <a:rPr lang="tr-TR" dirty="0" err="1" smtClean="0"/>
              <a:t>Lallu</a:t>
            </a:r>
            <a:r>
              <a:rPr lang="tr-TR" dirty="0" smtClean="0"/>
              <a:t> </a:t>
            </a:r>
            <a:r>
              <a:rPr lang="tr-TR" dirty="0" err="1" smtClean="0"/>
              <a:t>Lalci</a:t>
            </a:r>
            <a:r>
              <a:rPr lang="tr-TR" dirty="0" smtClean="0"/>
              <a:t>:</a:t>
            </a:r>
          </a:p>
          <a:p>
            <a:r>
              <a:rPr lang="tr-TR" dirty="0" smtClean="0"/>
              <a:t>      Bir Brahman olan </a:t>
            </a:r>
            <a:r>
              <a:rPr lang="tr-TR" dirty="0" err="1" smtClean="0"/>
              <a:t>Lalci</a:t>
            </a:r>
            <a:r>
              <a:rPr lang="tr-TR" dirty="0" smtClean="0"/>
              <a:t> Urdu dilinde usta bir yazardı. Hintçe </a:t>
            </a:r>
            <a:r>
              <a:rPr lang="tr-TR" i="1" dirty="0" err="1" smtClean="0"/>
              <a:t>Letaif</a:t>
            </a:r>
            <a:r>
              <a:rPr lang="tr-TR" i="1" dirty="0" smtClean="0"/>
              <a:t>-i </a:t>
            </a:r>
            <a:r>
              <a:rPr lang="tr-TR" i="1" dirty="0" err="1" smtClean="0"/>
              <a:t>Hind</a:t>
            </a:r>
            <a:r>
              <a:rPr lang="tr-TR" i="1" dirty="0" smtClean="0"/>
              <a:t> </a:t>
            </a:r>
            <a:r>
              <a:rPr lang="tr-TR" dirty="0" smtClean="0"/>
              <a:t>adıyla bilinen tasnif  1810’da onun kaleminden çıkmıştır.</a:t>
            </a:r>
          </a:p>
          <a:p>
            <a:r>
              <a:rPr lang="tr-TR" dirty="0" smtClean="0"/>
              <a:t>     Mirza Kazım Ali Civan:</a:t>
            </a:r>
          </a:p>
          <a:p>
            <a:r>
              <a:rPr lang="tr-TR" dirty="0" smtClean="0"/>
              <a:t>     Şiirlerde kullandığı mahlası Civan’dı. Birçok yazar gibi o da </a:t>
            </a:r>
            <a:r>
              <a:rPr lang="tr-TR" dirty="0" err="1" smtClean="0"/>
              <a:t>Delhiliydi</a:t>
            </a:r>
            <a:r>
              <a:rPr lang="tr-TR" dirty="0" smtClean="0"/>
              <a:t>. Ama </a:t>
            </a:r>
            <a:r>
              <a:rPr lang="tr-TR" dirty="0" err="1" smtClean="0"/>
              <a:t>Lakhnov’a</a:t>
            </a:r>
            <a:r>
              <a:rPr lang="tr-TR" dirty="0" smtClean="0"/>
              <a:t> gittiği  oradan da </a:t>
            </a:r>
            <a:r>
              <a:rPr lang="tr-TR" dirty="0" err="1" smtClean="0"/>
              <a:t>Kalkutta’ya</a:t>
            </a:r>
            <a:r>
              <a:rPr lang="tr-TR" dirty="0" smtClean="0"/>
              <a:t> gönderildiği söylenir. </a:t>
            </a:r>
            <a:r>
              <a:rPr lang="tr-TR" dirty="0" err="1" smtClean="0"/>
              <a:t>Kalidasa’ın</a:t>
            </a:r>
            <a:r>
              <a:rPr lang="tr-TR" dirty="0" smtClean="0"/>
              <a:t> ünlü eseri </a:t>
            </a:r>
            <a:r>
              <a:rPr lang="tr-TR" i="1" dirty="0" err="1" smtClean="0"/>
              <a:t>Şakuntala’yı</a:t>
            </a:r>
            <a:r>
              <a:rPr lang="tr-TR" i="1" dirty="0" smtClean="0"/>
              <a:t> </a:t>
            </a:r>
            <a:r>
              <a:rPr lang="tr-TR" dirty="0" err="1" smtClean="0"/>
              <a:t>Bric</a:t>
            </a:r>
            <a:r>
              <a:rPr lang="tr-TR" dirty="0" smtClean="0"/>
              <a:t> </a:t>
            </a:r>
            <a:r>
              <a:rPr lang="tr-TR" dirty="0" err="1" smtClean="0"/>
              <a:t>Bhaşa’ya</a:t>
            </a:r>
            <a:r>
              <a:rPr lang="tr-TR" dirty="0" smtClean="0"/>
              <a:t> çevirir.</a:t>
            </a:r>
          </a:p>
          <a:p>
            <a:r>
              <a:rPr lang="tr-TR" dirty="0" smtClean="0"/>
              <a:t> Bu eserin bir versiyonunu 1801’de </a:t>
            </a:r>
            <a:r>
              <a:rPr lang="tr-TR" dirty="0" err="1" smtClean="0"/>
              <a:t>Lallu</a:t>
            </a:r>
            <a:r>
              <a:rPr lang="tr-TR" dirty="0" smtClean="0"/>
              <a:t> </a:t>
            </a:r>
            <a:r>
              <a:rPr lang="tr-TR" dirty="0" err="1" smtClean="0"/>
              <a:t>Lalci’nin</a:t>
            </a:r>
            <a:r>
              <a:rPr lang="tr-TR" dirty="0" smtClean="0"/>
              <a:t> yardımıyla </a:t>
            </a:r>
            <a:r>
              <a:rPr lang="tr-TR" dirty="0" err="1" smtClean="0"/>
              <a:t>Bric</a:t>
            </a:r>
            <a:r>
              <a:rPr lang="tr-TR" dirty="0" smtClean="0"/>
              <a:t> </a:t>
            </a:r>
            <a:r>
              <a:rPr lang="tr-TR" dirty="0" err="1" smtClean="0"/>
              <a:t>Bhaşa’dan</a:t>
            </a:r>
            <a:r>
              <a:rPr lang="tr-TR" dirty="0" smtClean="0"/>
              <a:t> Urdu </a:t>
            </a:r>
            <a:r>
              <a:rPr lang="tr-TR" dirty="0" err="1" smtClean="0"/>
              <a:t>dili’ne</a:t>
            </a:r>
            <a:r>
              <a:rPr lang="tr-TR" dirty="0" smtClean="0"/>
              <a:t> tercüme eder. </a:t>
            </a:r>
          </a:p>
          <a:p>
            <a:r>
              <a:rPr lang="tr-TR" dirty="0" smtClean="0"/>
              <a:t>Urdu </a:t>
            </a:r>
            <a:r>
              <a:rPr lang="tr-TR" dirty="0" err="1" smtClean="0"/>
              <a:t>dili’ne</a:t>
            </a:r>
            <a:r>
              <a:rPr lang="tr-TR" dirty="0" smtClean="0"/>
              <a:t> tercümesi 1802 yılında basılmıştır. Yine </a:t>
            </a:r>
            <a:r>
              <a:rPr lang="tr-TR" dirty="0" err="1" smtClean="0"/>
              <a:t>Lalluci’nin</a:t>
            </a:r>
            <a:r>
              <a:rPr lang="tr-TR" dirty="0" smtClean="0"/>
              <a:t> yardımlarıyla </a:t>
            </a:r>
            <a:r>
              <a:rPr lang="tr-TR" i="1" dirty="0" err="1" smtClean="0"/>
              <a:t>Singhasan</a:t>
            </a:r>
            <a:r>
              <a:rPr lang="tr-TR" i="1" dirty="0" smtClean="0"/>
              <a:t> </a:t>
            </a:r>
            <a:r>
              <a:rPr lang="tr-TR" i="1" dirty="0" err="1" smtClean="0"/>
              <a:t>Battisi</a:t>
            </a:r>
            <a:r>
              <a:rPr lang="tr-TR" i="1" dirty="0" smtClean="0"/>
              <a:t> </a:t>
            </a:r>
            <a:r>
              <a:rPr lang="tr-TR" dirty="0" smtClean="0"/>
              <a:t>adlı eserleri kaleme almıştır.</a:t>
            </a:r>
          </a:p>
        </p:txBody>
      </p:sp>
    </p:spTree>
    <p:extLst>
      <p:ext uri="{BB962C8B-B14F-4D97-AF65-F5344CB8AC3E}">
        <p14:creationId xmlns:p14="http://schemas.microsoft.com/office/powerpoint/2010/main" val="2265461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 Nihal </a:t>
            </a:r>
            <a:r>
              <a:rPr lang="tr-TR" dirty="0" err="1" smtClean="0"/>
              <a:t>Çand</a:t>
            </a:r>
            <a:r>
              <a:rPr lang="tr-TR" dirty="0" smtClean="0"/>
              <a:t> </a:t>
            </a:r>
            <a:r>
              <a:rPr lang="tr-TR" dirty="0" err="1" smtClean="0"/>
              <a:t>Lahori</a:t>
            </a:r>
            <a:r>
              <a:rPr lang="tr-TR" dirty="0" smtClean="0"/>
              <a:t>:</a:t>
            </a:r>
          </a:p>
          <a:p>
            <a:r>
              <a:rPr lang="tr-TR" dirty="0" smtClean="0"/>
              <a:t>     Lahorlu anlamına gelen </a:t>
            </a:r>
            <a:r>
              <a:rPr lang="tr-TR" dirty="0" err="1" smtClean="0"/>
              <a:t>Lahori</a:t>
            </a:r>
            <a:r>
              <a:rPr lang="tr-TR" dirty="0" smtClean="0"/>
              <a:t> adıyla çağrılırdı. Nihal </a:t>
            </a:r>
            <a:r>
              <a:rPr lang="tr-TR" dirty="0" err="1" smtClean="0"/>
              <a:t>Çand</a:t>
            </a:r>
            <a:r>
              <a:rPr lang="tr-TR" dirty="0" smtClean="0"/>
              <a:t> aslen </a:t>
            </a:r>
            <a:r>
              <a:rPr lang="tr-TR" dirty="0" err="1" smtClean="0"/>
              <a:t>Delhiliydi</a:t>
            </a:r>
            <a:r>
              <a:rPr lang="tr-TR" dirty="0" smtClean="0"/>
              <a:t>. Kendisiyle ilgili bilgi çok azdır. </a:t>
            </a:r>
          </a:p>
          <a:p>
            <a:r>
              <a:rPr lang="tr-TR" i="1" dirty="0" err="1" smtClean="0"/>
              <a:t>Mezheb</a:t>
            </a:r>
            <a:r>
              <a:rPr lang="tr-TR" i="1" dirty="0" smtClean="0"/>
              <a:t>-i </a:t>
            </a:r>
            <a:r>
              <a:rPr lang="tr-TR" i="1" dirty="0" err="1" smtClean="0"/>
              <a:t>Işk</a:t>
            </a:r>
            <a:r>
              <a:rPr lang="tr-TR" i="1" dirty="0" smtClean="0"/>
              <a:t> </a:t>
            </a:r>
            <a:r>
              <a:rPr lang="tr-TR" dirty="0" smtClean="0"/>
              <a:t>adlı eserindeki birkaç satırlık önsözünden başka bilgiye pek rastlanmamıştır. </a:t>
            </a:r>
          </a:p>
          <a:p>
            <a:r>
              <a:rPr lang="tr-TR" dirty="0" err="1" smtClean="0"/>
              <a:t>Kalkutta’ya</a:t>
            </a:r>
            <a:r>
              <a:rPr lang="tr-TR" dirty="0" smtClean="0"/>
              <a:t> 1802’de gitmiş ve Kolej’in yazarları arasına katılmıştı. 1804’te </a:t>
            </a:r>
            <a:r>
              <a:rPr lang="tr-TR" i="1" dirty="0" err="1" smtClean="0"/>
              <a:t>Mezheb</a:t>
            </a:r>
            <a:r>
              <a:rPr lang="tr-TR" i="1" dirty="0" smtClean="0"/>
              <a:t>-i </a:t>
            </a:r>
            <a:r>
              <a:rPr lang="tr-TR" i="1" dirty="0" err="1" smtClean="0"/>
              <a:t>Işk</a:t>
            </a:r>
            <a:r>
              <a:rPr lang="tr-TR" i="1" dirty="0" smtClean="0"/>
              <a:t> </a:t>
            </a:r>
            <a:r>
              <a:rPr lang="tr-TR" dirty="0" smtClean="0"/>
              <a:t> adlı eserini mesnevi aslından nesir hale tercüme edilmesi ve yeniden gözden geçirilmesi işini </a:t>
            </a:r>
            <a:r>
              <a:rPr lang="tr-TR" dirty="0" err="1" smtClean="0"/>
              <a:t>Efsos</a:t>
            </a:r>
            <a:r>
              <a:rPr lang="tr-TR" dirty="0" smtClean="0"/>
              <a:t> yapmıştır.</a:t>
            </a:r>
          </a:p>
          <a:p>
            <a:r>
              <a:rPr lang="tr-TR" dirty="0" smtClean="0"/>
              <a:t>     Mirza </a:t>
            </a:r>
            <a:r>
              <a:rPr lang="tr-TR" dirty="0" err="1" smtClean="0"/>
              <a:t>Lutf</a:t>
            </a:r>
            <a:r>
              <a:rPr lang="tr-TR" dirty="0" smtClean="0"/>
              <a:t> Ali </a:t>
            </a:r>
            <a:r>
              <a:rPr lang="tr-TR" dirty="0" err="1" smtClean="0"/>
              <a:t>Vila</a:t>
            </a:r>
            <a:r>
              <a:rPr lang="tr-TR" dirty="0" smtClean="0"/>
              <a:t> (Mazhar Ali Han mahlası) </a:t>
            </a:r>
          </a:p>
          <a:p>
            <a:r>
              <a:rPr lang="tr-TR" dirty="0" smtClean="0"/>
              <a:t>     Mirza </a:t>
            </a:r>
            <a:r>
              <a:rPr lang="tr-TR" dirty="0" err="1" smtClean="0"/>
              <a:t>Lutf</a:t>
            </a:r>
            <a:r>
              <a:rPr lang="tr-TR" dirty="0" smtClean="0"/>
              <a:t> Ali adıdır. Mazhar Ali Han mahlasını kullanmıştır. Sevgi, dostluk anlamına gelen </a:t>
            </a:r>
            <a:r>
              <a:rPr lang="tr-TR" dirty="0" err="1" smtClean="0"/>
              <a:t>Vila</a:t>
            </a:r>
            <a:r>
              <a:rPr lang="tr-TR" dirty="0" smtClean="0"/>
              <a:t> ismiyle çağrılırdı. </a:t>
            </a:r>
            <a:r>
              <a:rPr lang="tr-TR" i="1" dirty="0" err="1" smtClean="0"/>
              <a:t>Pand</a:t>
            </a:r>
            <a:r>
              <a:rPr lang="tr-TR" i="1" dirty="0" smtClean="0"/>
              <a:t> Name-i </a:t>
            </a:r>
            <a:r>
              <a:rPr lang="tr-TR" i="1" dirty="0" err="1" smtClean="0"/>
              <a:t>Saidi</a:t>
            </a:r>
            <a:r>
              <a:rPr lang="tr-TR" i="1" dirty="0" smtClean="0"/>
              <a:t>’ </a:t>
            </a:r>
            <a:r>
              <a:rPr lang="tr-TR" dirty="0" err="1" smtClean="0"/>
              <a:t>yi</a:t>
            </a:r>
            <a:r>
              <a:rPr lang="tr-TR" dirty="0" smtClean="0"/>
              <a:t> Urdu diline tercüme etmişti. Eser 1803’te basılmıştır.</a:t>
            </a:r>
          </a:p>
        </p:txBody>
      </p:sp>
    </p:spTree>
    <p:extLst>
      <p:ext uri="{BB962C8B-B14F-4D97-AF65-F5344CB8AC3E}">
        <p14:creationId xmlns:p14="http://schemas.microsoft.com/office/powerpoint/2010/main" val="1964173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Mirza Ali </a:t>
            </a:r>
            <a:r>
              <a:rPr lang="tr-TR" dirty="0" err="1" smtClean="0"/>
              <a:t>Lutf</a:t>
            </a:r>
            <a:r>
              <a:rPr lang="tr-TR" dirty="0" smtClean="0"/>
              <a:t>:</a:t>
            </a:r>
          </a:p>
          <a:p>
            <a:r>
              <a:rPr lang="tr-TR" dirty="0" smtClean="0"/>
              <a:t>      </a:t>
            </a:r>
            <a:r>
              <a:rPr lang="tr-TR" dirty="0" err="1" smtClean="0"/>
              <a:t>Lutf</a:t>
            </a:r>
            <a:r>
              <a:rPr lang="tr-TR" dirty="0" smtClean="0"/>
              <a:t> mahlaslı Mirza Ali aslen </a:t>
            </a:r>
            <a:r>
              <a:rPr lang="tr-TR" dirty="0" err="1" smtClean="0"/>
              <a:t>Esterabadlıydı</a:t>
            </a:r>
            <a:r>
              <a:rPr lang="tr-TR" dirty="0" smtClean="0"/>
              <a:t>. Ataları buraya 1154’te Nadir Şah’la gelmiş çok sonraları Delhi’ye yerleşmişlerdi.</a:t>
            </a:r>
          </a:p>
          <a:p>
            <a:r>
              <a:rPr lang="tr-TR" dirty="0" smtClean="0"/>
              <a:t> 1801’de </a:t>
            </a:r>
            <a:r>
              <a:rPr lang="tr-TR" i="1" dirty="0" smtClean="0"/>
              <a:t>Tezkire-i Gülşen-i </a:t>
            </a:r>
            <a:r>
              <a:rPr lang="tr-TR" i="1" dirty="0" err="1" smtClean="0"/>
              <a:t>Hind</a:t>
            </a:r>
            <a:r>
              <a:rPr lang="tr-TR" i="1" dirty="0" smtClean="0"/>
              <a:t> </a:t>
            </a:r>
            <a:r>
              <a:rPr lang="tr-TR" dirty="0" smtClean="0"/>
              <a:t>adlı eseri Farsça bildiği için aslından çevirmesi ve yazmasına Dr. </a:t>
            </a:r>
            <a:r>
              <a:rPr lang="tr-TR" dirty="0" err="1" smtClean="0"/>
              <a:t>Gilchrest</a:t>
            </a:r>
            <a:r>
              <a:rPr lang="tr-TR" dirty="0" smtClean="0"/>
              <a:t> vesile olmuştur. </a:t>
            </a:r>
          </a:p>
          <a:p>
            <a:r>
              <a:rPr lang="tr-TR" dirty="0" smtClean="0"/>
              <a:t>Bu hikayeden kendi tezkiresinde bahsetmiştir. </a:t>
            </a:r>
          </a:p>
          <a:p>
            <a:r>
              <a:rPr lang="tr-TR" dirty="0" smtClean="0"/>
              <a:t>    Bunların dışında bu Kolej’de Mevlevi İkram, Hafız-</a:t>
            </a:r>
            <a:r>
              <a:rPr lang="tr-TR" dirty="0" err="1" smtClean="0"/>
              <a:t>ud</a:t>
            </a:r>
            <a:r>
              <a:rPr lang="tr-TR" dirty="0" smtClean="0"/>
              <a:t> Din </a:t>
            </a:r>
            <a:r>
              <a:rPr lang="tr-TR" dirty="0" err="1" smtClean="0"/>
              <a:t>Ahmed</a:t>
            </a:r>
            <a:r>
              <a:rPr lang="tr-TR" dirty="0" smtClean="0"/>
              <a:t>, Bini </a:t>
            </a:r>
            <a:r>
              <a:rPr lang="tr-TR" dirty="0" err="1" smtClean="0"/>
              <a:t>Narayan</a:t>
            </a:r>
            <a:r>
              <a:rPr lang="tr-TR" dirty="0" smtClean="0"/>
              <a:t>, Mevlevi Emanetullah gibi yazarlarda da yer almıştır.</a:t>
            </a:r>
            <a:endParaRPr lang="tr-TR" dirty="0"/>
          </a:p>
        </p:txBody>
      </p:sp>
    </p:spTree>
    <p:extLst>
      <p:ext uri="{BB962C8B-B14F-4D97-AF65-F5344CB8AC3E}">
        <p14:creationId xmlns:p14="http://schemas.microsoft.com/office/powerpoint/2010/main" val="2656652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Dikkat edilecek olursa Kolej’in kuruluş tarihi olan 1800 itibariyle hemen bir araya toplanmayı başaran bu önemli şahsiyetler hiç zaman kaybetmeden birçoğu tercüme dahi olsa art arda Hindistan’da çok sevilmiş ve önemsenmiş yapıtlar ortaya koymuşlardı. </a:t>
            </a:r>
            <a:endParaRPr lang="tr-TR" dirty="0" smtClean="0"/>
          </a:p>
          <a:p>
            <a:r>
              <a:rPr lang="tr-TR" dirty="0" smtClean="0"/>
              <a:t>Bu </a:t>
            </a:r>
            <a:r>
              <a:rPr lang="tr-TR" dirty="0"/>
              <a:t>başarıda  debi kimlikleri ve çalışmalarıyla bizzat ve yakından ilgilenen Dr. </a:t>
            </a:r>
            <a:r>
              <a:rPr lang="tr-TR" dirty="0" err="1"/>
              <a:t>Gilchrest’in</a:t>
            </a:r>
            <a:r>
              <a:rPr lang="tr-TR" dirty="0"/>
              <a:t> büyük payı olduğu inkar edilemez</a:t>
            </a:r>
            <a:r>
              <a:rPr lang="tr-TR" dirty="0" smtClean="0"/>
              <a:t>.</a:t>
            </a:r>
          </a:p>
          <a:p>
            <a:r>
              <a:rPr lang="tr-TR" dirty="0"/>
              <a:t>Bu Kolej sayesinde ortaya çıkan ürünleri tam anlamıyla nesir olarak nitelendirmemiz mümkün değil. </a:t>
            </a:r>
            <a:endParaRPr lang="tr-TR" dirty="0" smtClean="0"/>
          </a:p>
          <a:p>
            <a:r>
              <a:rPr lang="tr-TR" dirty="0" smtClean="0"/>
              <a:t>Ancak </a:t>
            </a:r>
            <a:r>
              <a:rPr lang="tr-TR" dirty="0"/>
              <a:t>Urdu dilinden söz ettiren ve bir çeşit nesir denemeleri diyebileceğimiz çalışmalar olmaları, ayrıca Urdu nesrinden söz edilmesine vesile olan bir tarihi süreci ve kurumu kapsaması açısından değerli yapıtlardır</a:t>
            </a:r>
            <a:r>
              <a:rPr lang="tr-TR"/>
              <a:t>. </a:t>
            </a:r>
            <a:endParaRPr lang="tr-TR" smtClean="0"/>
          </a:p>
          <a:p>
            <a:r>
              <a:rPr lang="tr-TR" smtClean="0"/>
              <a:t>İngilizlerin</a:t>
            </a:r>
            <a:r>
              <a:rPr lang="tr-TR" dirty="0"/>
              <a:t>, Hindistan’a </a:t>
            </a:r>
            <a:r>
              <a:rPr lang="tr-TR" i="1" dirty="0" err="1"/>
              <a:t>sahib</a:t>
            </a:r>
            <a:r>
              <a:rPr lang="tr-TR" i="1" dirty="0"/>
              <a:t> </a:t>
            </a:r>
            <a:r>
              <a:rPr lang="tr-TR" dirty="0"/>
              <a:t>olarak geldiklerinde hükmettikleri toplumla ilişki kurmak için onların dillerini öğrenmek zorunda olduklarını anlamaları çok kısa sürmüştü</a:t>
            </a:r>
          </a:p>
        </p:txBody>
      </p:sp>
    </p:spTree>
    <p:extLst>
      <p:ext uri="{BB962C8B-B14F-4D97-AF65-F5344CB8AC3E}">
        <p14:creationId xmlns:p14="http://schemas.microsoft.com/office/powerpoint/2010/main" val="11367268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667</Words>
  <Application>Microsoft Office PowerPoint</Application>
  <PresentationFormat>Geniş ekran</PresentationFormat>
  <Paragraphs>39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3. Hafta</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Hafta</dc:title>
  <dc:creator>USER</dc:creator>
  <cp:lastModifiedBy>USER</cp:lastModifiedBy>
  <cp:revision>2</cp:revision>
  <dcterms:created xsi:type="dcterms:W3CDTF">2020-04-06T16:39:23Z</dcterms:created>
  <dcterms:modified xsi:type="dcterms:W3CDTF">2020-04-06T16:39:36Z</dcterms:modified>
</cp:coreProperties>
</file>