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2"/>
  </p:notesMasterIdLst>
  <p:sldIdLst>
    <p:sldId id="262"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291" r:id="rId31"/>
    <p:sldId id="292" r:id="rId32"/>
    <p:sldId id="293" r:id="rId33"/>
    <p:sldId id="294" r:id="rId34"/>
    <p:sldId id="295" r:id="rId35"/>
    <p:sldId id="296" r:id="rId36"/>
    <p:sldId id="297" r:id="rId37"/>
    <p:sldId id="298" r:id="rId38"/>
    <p:sldId id="299" r:id="rId39"/>
    <p:sldId id="300" r:id="rId40"/>
    <p:sldId id="301" r:id="rId41"/>
    <p:sldId id="302" r:id="rId42"/>
    <p:sldId id="303" r:id="rId43"/>
    <p:sldId id="304" r:id="rId44"/>
    <p:sldId id="305" r:id="rId45"/>
    <p:sldId id="306" r:id="rId46"/>
    <p:sldId id="307" r:id="rId47"/>
    <p:sldId id="308" r:id="rId48"/>
    <p:sldId id="309" r:id="rId49"/>
    <p:sldId id="310" r:id="rId50"/>
    <p:sldId id="311" r:id="rId51"/>
    <p:sldId id="312" r:id="rId52"/>
    <p:sldId id="313" r:id="rId53"/>
    <p:sldId id="314" r:id="rId54"/>
    <p:sldId id="315" r:id="rId55"/>
    <p:sldId id="316" r:id="rId56"/>
    <p:sldId id="317" r:id="rId57"/>
    <p:sldId id="318" r:id="rId58"/>
    <p:sldId id="319" r:id="rId59"/>
    <p:sldId id="320" r:id="rId60"/>
    <p:sldId id="321" r:id="rId61"/>
    <p:sldId id="322" r:id="rId62"/>
    <p:sldId id="323" r:id="rId63"/>
    <p:sldId id="324" r:id="rId64"/>
    <p:sldId id="325" r:id="rId65"/>
    <p:sldId id="326" r:id="rId66"/>
    <p:sldId id="327" r:id="rId67"/>
    <p:sldId id="328" r:id="rId68"/>
    <p:sldId id="329" r:id="rId69"/>
    <p:sldId id="330" r:id="rId70"/>
    <p:sldId id="331" r:id="rId71"/>
    <p:sldId id="332" r:id="rId72"/>
    <p:sldId id="333" r:id="rId73"/>
    <p:sldId id="334" r:id="rId74"/>
    <p:sldId id="335" r:id="rId75"/>
    <p:sldId id="336" r:id="rId76"/>
    <p:sldId id="337" r:id="rId77"/>
    <p:sldId id="338" r:id="rId78"/>
    <p:sldId id="339" r:id="rId79"/>
    <p:sldId id="340" r:id="rId80"/>
    <p:sldId id="261" r:id="rId8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742E1B-40F1-466A-8833-F7721948D26F}" type="doc">
      <dgm:prSet loTypeId="urn:microsoft.com/office/officeart/2005/8/layout/hProcess4" loCatId="process" qsTypeId="urn:microsoft.com/office/officeart/2005/8/quickstyle/3d1" qsCatId="3D" csTypeId="urn:microsoft.com/office/officeart/2005/8/colors/accent1_2" csCatId="accent1" phldr="1"/>
      <dgm:spPr/>
      <dgm:t>
        <a:bodyPr/>
        <a:lstStyle/>
        <a:p>
          <a:endParaRPr lang="tr-TR"/>
        </a:p>
      </dgm:t>
    </dgm:pt>
    <dgm:pt modelId="{A6F68861-B386-4C58-B6E9-1F7470DBBE64}">
      <dgm:prSet custT="1"/>
      <dgm:spPr/>
      <dgm:t>
        <a:bodyPr/>
        <a:lstStyle/>
        <a:p>
          <a:pPr rtl="0"/>
          <a:r>
            <a:rPr lang="tr-TR" sz="1200" b="1" dirty="0" smtClean="0"/>
            <a:t>İhtiyaç</a:t>
          </a:r>
          <a:endParaRPr lang="tr-TR" sz="1200" b="1" dirty="0"/>
        </a:p>
      </dgm:t>
    </dgm:pt>
    <dgm:pt modelId="{0CD5993D-AD48-40DE-AA25-AC98EF703971}" type="parTrans" cxnId="{0A6DBFA3-0FD7-4071-8547-BCD45AABB163}">
      <dgm:prSet/>
      <dgm:spPr/>
      <dgm:t>
        <a:bodyPr/>
        <a:lstStyle/>
        <a:p>
          <a:endParaRPr lang="tr-TR"/>
        </a:p>
      </dgm:t>
    </dgm:pt>
    <dgm:pt modelId="{DB204792-732C-4033-AA6D-A5875F393029}" type="sibTrans" cxnId="{0A6DBFA3-0FD7-4071-8547-BCD45AABB163}">
      <dgm:prSet/>
      <dgm:spPr/>
      <dgm:t>
        <a:bodyPr/>
        <a:lstStyle/>
        <a:p>
          <a:endParaRPr lang="tr-TR"/>
        </a:p>
      </dgm:t>
    </dgm:pt>
    <dgm:pt modelId="{DD0A3760-F5BA-47C5-BBCF-41D1E06B3B60}">
      <dgm:prSet custT="1"/>
      <dgm:spPr/>
      <dgm:t>
        <a:bodyPr/>
        <a:lstStyle/>
        <a:p>
          <a:pPr rtl="0"/>
          <a:r>
            <a:rPr lang="tr-TR" sz="1200" b="1" dirty="0" smtClean="0"/>
            <a:t>Tatmin Araçlarına Sahip Olma Arzusu</a:t>
          </a:r>
          <a:endParaRPr lang="tr-TR" sz="1200" b="1" dirty="0"/>
        </a:p>
      </dgm:t>
    </dgm:pt>
    <dgm:pt modelId="{EF8ADB62-9436-4FC4-8ACD-6D6C3069F53E}" type="parTrans" cxnId="{CAF694E2-9005-4A44-826A-7A461F8F2202}">
      <dgm:prSet/>
      <dgm:spPr/>
      <dgm:t>
        <a:bodyPr/>
        <a:lstStyle/>
        <a:p>
          <a:endParaRPr lang="tr-TR"/>
        </a:p>
      </dgm:t>
    </dgm:pt>
    <dgm:pt modelId="{E40ADBBB-1FE6-4E11-9136-4034DEF91EE2}" type="sibTrans" cxnId="{CAF694E2-9005-4A44-826A-7A461F8F2202}">
      <dgm:prSet/>
      <dgm:spPr/>
      <dgm:t>
        <a:bodyPr/>
        <a:lstStyle/>
        <a:p>
          <a:endParaRPr lang="tr-TR"/>
        </a:p>
      </dgm:t>
    </dgm:pt>
    <dgm:pt modelId="{303B011E-792C-4343-B9FD-78BBEB014ACB}">
      <dgm:prSet custT="1"/>
      <dgm:spPr/>
      <dgm:t>
        <a:bodyPr/>
        <a:lstStyle/>
        <a:p>
          <a:pPr rtl="0"/>
          <a:r>
            <a:rPr lang="tr-TR" sz="1200" b="1" dirty="0" smtClean="0"/>
            <a:t>İhtiyacı Giderecek Aracı Elde Etme Çabası</a:t>
          </a:r>
          <a:endParaRPr lang="tr-TR" sz="1200" b="1" dirty="0"/>
        </a:p>
      </dgm:t>
    </dgm:pt>
    <dgm:pt modelId="{AD81EFC2-37A4-4FA3-8129-E12409EEB62B}" type="parTrans" cxnId="{DF594C4C-1BEA-4AD7-A2B7-7DC30A92A691}">
      <dgm:prSet/>
      <dgm:spPr/>
      <dgm:t>
        <a:bodyPr/>
        <a:lstStyle/>
        <a:p>
          <a:endParaRPr lang="tr-TR"/>
        </a:p>
      </dgm:t>
    </dgm:pt>
    <dgm:pt modelId="{C9A60392-7856-4388-AC2C-57A1D458AC35}" type="sibTrans" cxnId="{DF594C4C-1BEA-4AD7-A2B7-7DC30A92A691}">
      <dgm:prSet/>
      <dgm:spPr/>
      <dgm:t>
        <a:bodyPr/>
        <a:lstStyle/>
        <a:p>
          <a:endParaRPr lang="tr-TR"/>
        </a:p>
      </dgm:t>
    </dgm:pt>
    <dgm:pt modelId="{4BF143C4-F1A9-4010-B98F-90F2A9E23BCA}">
      <dgm:prSet custT="1"/>
      <dgm:spPr/>
      <dgm:t>
        <a:bodyPr/>
        <a:lstStyle/>
        <a:p>
          <a:pPr rtl="0"/>
          <a:r>
            <a:rPr lang="tr-TR" sz="1200" b="1" dirty="0" smtClean="0"/>
            <a:t>Çabayı Uyaran Ekonomik Faaliyet</a:t>
          </a:r>
          <a:endParaRPr lang="tr-TR" sz="1200" b="1" dirty="0"/>
        </a:p>
      </dgm:t>
    </dgm:pt>
    <dgm:pt modelId="{78657B2B-867F-47E5-956D-E486F3C740D1}" type="parTrans" cxnId="{3B872FE6-AAE6-4FE2-8AD4-C3BA1D4B6AB5}">
      <dgm:prSet/>
      <dgm:spPr/>
      <dgm:t>
        <a:bodyPr/>
        <a:lstStyle/>
        <a:p>
          <a:endParaRPr lang="tr-TR"/>
        </a:p>
      </dgm:t>
    </dgm:pt>
    <dgm:pt modelId="{734C70AC-30C4-4A02-9939-994C70BCAFAD}" type="sibTrans" cxnId="{3B872FE6-AAE6-4FE2-8AD4-C3BA1D4B6AB5}">
      <dgm:prSet/>
      <dgm:spPr/>
      <dgm:t>
        <a:bodyPr/>
        <a:lstStyle/>
        <a:p>
          <a:endParaRPr lang="tr-TR"/>
        </a:p>
      </dgm:t>
    </dgm:pt>
    <dgm:pt modelId="{2E061BDD-55F2-4C6C-A848-65D44C0B3FFF}" type="pres">
      <dgm:prSet presAssocID="{B4742E1B-40F1-466A-8833-F7721948D26F}" presName="Name0" presStyleCnt="0">
        <dgm:presLayoutVars>
          <dgm:dir/>
          <dgm:animLvl val="lvl"/>
          <dgm:resizeHandles val="exact"/>
        </dgm:presLayoutVars>
      </dgm:prSet>
      <dgm:spPr/>
      <dgm:t>
        <a:bodyPr/>
        <a:lstStyle/>
        <a:p>
          <a:endParaRPr lang="tr-TR"/>
        </a:p>
      </dgm:t>
    </dgm:pt>
    <dgm:pt modelId="{A9DC2A0E-ACDA-4A84-B58A-B2B72C215AE6}" type="pres">
      <dgm:prSet presAssocID="{B4742E1B-40F1-466A-8833-F7721948D26F}" presName="tSp" presStyleCnt="0"/>
      <dgm:spPr/>
    </dgm:pt>
    <dgm:pt modelId="{DDAABBB3-680E-4414-ACCA-E9EF89AB1401}" type="pres">
      <dgm:prSet presAssocID="{B4742E1B-40F1-466A-8833-F7721948D26F}" presName="bSp" presStyleCnt="0"/>
      <dgm:spPr/>
    </dgm:pt>
    <dgm:pt modelId="{5CA8A988-A1B8-48E2-BA2A-A8E1094CB498}" type="pres">
      <dgm:prSet presAssocID="{B4742E1B-40F1-466A-8833-F7721948D26F}" presName="process" presStyleCnt="0"/>
      <dgm:spPr/>
    </dgm:pt>
    <dgm:pt modelId="{72FDE4C6-389D-4C05-9D2C-A486D9397FED}" type="pres">
      <dgm:prSet presAssocID="{A6F68861-B386-4C58-B6E9-1F7470DBBE64}" presName="composite1" presStyleCnt="0"/>
      <dgm:spPr/>
    </dgm:pt>
    <dgm:pt modelId="{35D1B967-27D2-4562-A4EE-1006649555B4}" type="pres">
      <dgm:prSet presAssocID="{A6F68861-B386-4C58-B6E9-1F7470DBBE64}" presName="dummyNode1" presStyleLbl="node1" presStyleIdx="0" presStyleCnt="4"/>
      <dgm:spPr/>
    </dgm:pt>
    <dgm:pt modelId="{1F1A1E41-F0FB-4612-8385-DCF9A590A806}" type="pres">
      <dgm:prSet presAssocID="{A6F68861-B386-4C58-B6E9-1F7470DBBE64}" presName="childNode1" presStyleLbl="bgAcc1" presStyleIdx="0" presStyleCnt="4">
        <dgm:presLayoutVars>
          <dgm:bulletEnabled val="1"/>
        </dgm:presLayoutVars>
      </dgm:prSet>
      <dgm:spPr/>
    </dgm:pt>
    <dgm:pt modelId="{D56050B4-B967-49F2-A8FD-0C7108CB6A5C}" type="pres">
      <dgm:prSet presAssocID="{A6F68861-B386-4C58-B6E9-1F7470DBBE64}" presName="childNode1tx" presStyleLbl="bgAcc1" presStyleIdx="0" presStyleCnt="4">
        <dgm:presLayoutVars>
          <dgm:bulletEnabled val="1"/>
        </dgm:presLayoutVars>
      </dgm:prSet>
      <dgm:spPr/>
    </dgm:pt>
    <dgm:pt modelId="{6769C6EE-4631-4CB1-A873-0A48B70185E5}" type="pres">
      <dgm:prSet presAssocID="{A6F68861-B386-4C58-B6E9-1F7470DBBE64}" presName="parentNode1" presStyleLbl="node1" presStyleIdx="0" presStyleCnt="4" custScaleX="143883" custScaleY="180310">
        <dgm:presLayoutVars>
          <dgm:chMax val="1"/>
          <dgm:bulletEnabled val="1"/>
        </dgm:presLayoutVars>
      </dgm:prSet>
      <dgm:spPr/>
      <dgm:t>
        <a:bodyPr/>
        <a:lstStyle/>
        <a:p>
          <a:endParaRPr lang="tr-TR"/>
        </a:p>
      </dgm:t>
    </dgm:pt>
    <dgm:pt modelId="{A6DC20D5-46E2-4F38-A926-4A39B784E818}" type="pres">
      <dgm:prSet presAssocID="{A6F68861-B386-4C58-B6E9-1F7470DBBE64}" presName="connSite1" presStyleCnt="0"/>
      <dgm:spPr/>
    </dgm:pt>
    <dgm:pt modelId="{EA2E398E-20FA-47E4-BF62-B5A651827626}" type="pres">
      <dgm:prSet presAssocID="{DB204792-732C-4033-AA6D-A5875F393029}" presName="Name9" presStyleLbl="sibTrans2D1" presStyleIdx="0" presStyleCnt="3"/>
      <dgm:spPr/>
      <dgm:t>
        <a:bodyPr/>
        <a:lstStyle/>
        <a:p>
          <a:endParaRPr lang="tr-TR"/>
        </a:p>
      </dgm:t>
    </dgm:pt>
    <dgm:pt modelId="{1B86B941-B4CA-476D-B22F-62A1441F4C8F}" type="pres">
      <dgm:prSet presAssocID="{DD0A3760-F5BA-47C5-BBCF-41D1E06B3B60}" presName="composite2" presStyleCnt="0"/>
      <dgm:spPr/>
    </dgm:pt>
    <dgm:pt modelId="{3C3325D7-094C-4C39-B30D-2A3E5A2E3ABD}" type="pres">
      <dgm:prSet presAssocID="{DD0A3760-F5BA-47C5-BBCF-41D1E06B3B60}" presName="dummyNode2" presStyleLbl="node1" presStyleIdx="0" presStyleCnt="4"/>
      <dgm:spPr/>
    </dgm:pt>
    <dgm:pt modelId="{DCD2ADFE-4463-4AA6-9CBF-13E4C9868B15}" type="pres">
      <dgm:prSet presAssocID="{DD0A3760-F5BA-47C5-BBCF-41D1E06B3B60}" presName="childNode2" presStyleLbl="bgAcc1" presStyleIdx="1" presStyleCnt="4">
        <dgm:presLayoutVars>
          <dgm:bulletEnabled val="1"/>
        </dgm:presLayoutVars>
      </dgm:prSet>
      <dgm:spPr/>
    </dgm:pt>
    <dgm:pt modelId="{6E4A704D-653F-4304-BA7C-05CE79F03429}" type="pres">
      <dgm:prSet presAssocID="{DD0A3760-F5BA-47C5-BBCF-41D1E06B3B60}" presName="childNode2tx" presStyleLbl="bgAcc1" presStyleIdx="1" presStyleCnt="4">
        <dgm:presLayoutVars>
          <dgm:bulletEnabled val="1"/>
        </dgm:presLayoutVars>
      </dgm:prSet>
      <dgm:spPr/>
    </dgm:pt>
    <dgm:pt modelId="{B1996D3A-EA75-4CD3-9414-69BE7DC2D4E8}" type="pres">
      <dgm:prSet presAssocID="{DD0A3760-F5BA-47C5-BBCF-41D1E06B3B60}" presName="parentNode2" presStyleLbl="node1" presStyleIdx="1" presStyleCnt="4" custScaleX="143883" custScaleY="180310">
        <dgm:presLayoutVars>
          <dgm:chMax val="0"/>
          <dgm:bulletEnabled val="1"/>
        </dgm:presLayoutVars>
      </dgm:prSet>
      <dgm:spPr/>
      <dgm:t>
        <a:bodyPr/>
        <a:lstStyle/>
        <a:p>
          <a:endParaRPr lang="tr-TR"/>
        </a:p>
      </dgm:t>
    </dgm:pt>
    <dgm:pt modelId="{D32EA2B9-EFE3-47DF-8D41-BBDCDE93C766}" type="pres">
      <dgm:prSet presAssocID="{DD0A3760-F5BA-47C5-BBCF-41D1E06B3B60}" presName="connSite2" presStyleCnt="0"/>
      <dgm:spPr/>
    </dgm:pt>
    <dgm:pt modelId="{2FD640D6-1050-42A5-B6DF-AE18D048ED74}" type="pres">
      <dgm:prSet presAssocID="{E40ADBBB-1FE6-4E11-9136-4034DEF91EE2}" presName="Name18" presStyleLbl="sibTrans2D1" presStyleIdx="1" presStyleCnt="3"/>
      <dgm:spPr/>
      <dgm:t>
        <a:bodyPr/>
        <a:lstStyle/>
        <a:p>
          <a:endParaRPr lang="tr-TR"/>
        </a:p>
      </dgm:t>
    </dgm:pt>
    <dgm:pt modelId="{1A9E8915-4FB8-41D8-80E3-04CF3EE6D195}" type="pres">
      <dgm:prSet presAssocID="{303B011E-792C-4343-B9FD-78BBEB014ACB}" presName="composite1" presStyleCnt="0"/>
      <dgm:spPr/>
    </dgm:pt>
    <dgm:pt modelId="{6D8F3F8F-B281-4382-8F27-0704EA1998EF}" type="pres">
      <dgm:prSet presAssocID="{303B011E-792C-4343-B9FD-78BBEB014ACB}" presName="dummyNode1" presStyleLbl="node1" presStyleIdx="1" presStyleCnt="4"/>
      <dgm:spPr/>
    </dgm:pt>
    <dgm:pt modelId="{6419A193-4685-47F3-8EB7-AD2D01FBB061}" type="pres">
      <dgm:prSet presAssocID="{303B011E-792C-4343-B9FD-78BBEB014ACB}" presName="childNode1" presStyleLbl="bgAcc1" presStyleIdx="2" presStyleCnt="4">
        <dgm:presLayoutVars>
          <dgm:bulletEnabled val="1"/>
        </dgm:presLayoutVars>
      </dgm:prSet>
      <dgm:spPr/>
    </dgm:pt>
    <dgm:pt modelId="{02EFDD38-446B-41AA-A534-5AF9C0858221}" type="pres">
      <dgm:prSet presAssocID="{303B011E-792C-4343-B9FD-78BBEB014ACB}" presName="childNode1tx" presStyleLbl="bgAcc1" presStyleIdx="2" presStyleCnt="4">
        <dgm:presLayoutVars>
          <dgm:bulletEnabled val="1"/>
        </dgm:presLayoutVars>
      </dgm:prSet>
      <dgm:spPr/>
    </dgm:pt>
    <dgm:pt modelId="{EFD89CA9-83A7-461D-88B8-9AB2627B1D38}" type="pres">
      <dgm:prSet presAssocID="{303B011E-792C-4343-B9FD-78BBEB014ACB}" presName="parentNode1" presStyleLbl="node1" presStyleIdx="2" presStyleCnt="4" custScaleX="143883" custScaleY="180310">
        <dgm:presLayoutVars>
          <dgm:chMax val="1"/>
          <dgm:bulletEnabled val="1"/>
        </dgm:presLayoutVars>
      </dgm:prSet>
      <dgm:spPr/>
      <dgm:t>
        <a:bodyPr/>
        <a:lstStyle/>
        <a:p>
          <a:endParaRPr lang="tr-TR"/>
        </a:p>
      </dgm:t>
    </dgm:pt>
    <dgm:pt modelId="{7EB3011A-2FDA-43A7-9526-8D5811FED910}" type="pres">
      <dgm:prSet presAssocID="{303B011E-792C-4343-B9FD-78BBEB014ACB}" presName="connSite1" presStyleCnt="0"/>
      <dgm:spPr/>
    </dgm:pt>
    <dgm:pt modelId="{D4D3C57E-E54D-4B97-931E-59E3077EC91F}" type="pres">
      <dgm:prSet presAssocID="{C9A60392-7856-4388-AC2C-57A1D458AC35}" presName="Name9" presStyleLbl="sibTrans2D1" presStyleIdx="2" presStyleCnt="3"/>
      <dgm:spPr/>
      <dgm:t>
        <a:bodyPr/>
        <a:lstStyle/>
        <a:p>
          <a:endParaRPr lang="tr-TR"/>
        </a:p>
      </dgm:t>
    </dgm:pt>
    <dgm:pt modelId="{6A532AFB-454B-4F8E-98C7-A2B0F1B20162}" type="pres">
      <dgm:prSet presAssocID="{4BF143C4-F1A9-4010-B98F-90F2A9E23BCA}" presName="composite2" presStyleCnt="0"/>
      <dgm:spPr/>
    </dgm:pt>
    <dgm:pt modelId="{34ABFDF2-6F21-4866-8F7B-B45026D7C3A3}" type="pres">
      <dgm:prSet presAssocID="{4BF143C4-F1A9-4010-B98F-90F2A9E23BCA}" presName="dummyNode2" presStyleLbl="node1" presStyleIdx="2" presStyleCnt="4"/>
      <dgm:spPr/>
    </dgm:pt>
    <dgm:pt modelId="{136A8BFF-48F1-414A-A794-3D41C02A4E21}" type="pres">
      <dgm:prSet presAssocID="{4BF143C4-F1A9-4010-B98F-90F2A9E23BCA}" presName="childNode2" presStyleLbl="bgAcc1" presStyleIdx="3" presStyleCnt="4">
        <dgm:presLayoutVars>
          <dgm:bulletEnabled val="1"/>
        </dgm:presLayoutVars>
      </dgm:prSet>
      <dgm:spPr/>
    </dgm:pt>
    <dgm:pt modelId="{F9246DA5-3D26-461A-AA1A-EFB5196F4D6D}" type="pres">
      <dgm:prSet presAssocID="{4BF143C4-F1A9-4010-B98F-90F2A9E23BCA}" presName="childNode2tx" presStyleLbl="bgAcc1" presStyleIdx="3" presStyleCnt="4">
        <dgm:presLayoutVars>
          <dgm:bulletEnabled val="1"/>
        </dgm:presLayoutVars>
      </dgm:prSet>
      <dgm:spPr/>
    </dgm:pt>
    <dgm:pt modelId="{39A27A58-5CD7-4DE7-8BD4-F549C424964B}" type="pres">
      <dgm:prSet presAssocID="{4BF143C4-F1A9-4010-B98F-90F2A9E23BCA}" presName="parentNode2" presStyleLbl="node1" presStyleIdx="3" presStyleCnt="4" custScaleX="143883" custScaleY="180310">
        <dgm:presLayoutVars>
          <dgm:chMax val="0"/>
          <dgm:bulletEnabled val="1"/>
        </dgm:presLayoutVars>
      </dgm:prSet>
      <dgm:spPr/>
      <dgm:t>
        <a:bodyPr/>
        <a:lstStyle/>
        <a:p>
          <a:endParaRPr lang="tr-TR"/>
        </a:p>
      </dgm:t>
    </dgm:pt>
    <dgm:pt modelId="{6D5CEBEC-5A3D-4034-99FB-8457419B1DC3}" type="pres">
      <dgm:prSet presAssocID="{4BF143C4-F1A9-4010-B98F-90F2A9E23BCA}" presName="connSite2" presStyleCnt="0"/>
      <dgm:spPr/>
    </dgm:pt>
  </dgm:ptLst>
  <dgm:cxnLst>
    <dgm:cxn modelId="{DF594C4C-1BEA-4AD7-A2B7-7DC30A92A691}" srcId="{B4742E1B-40F1-466A-8833-F7721948D26F}" destId="{303B011E-792C-4343-B9FD-78BBEB014ACB}" srcOrd="2" destOrd="0" parTransId="{AD81EFC2-37A4-4FA3-8129-E12409EEB62B}" sibTransId="{C9A60392-7856-4388-AC2C-57A1D458AC35}"/>
    <dgm:cxn modelId="{EC021838-DF8F-4A0C-B0DA-B3838694F32B}" type="presOf" srcId="{C9A60392-7856-4388-AC2C-57A1D458AC35}" destId="{D4D3C57E-E54D-4B97-931E-59E3077EC91F}" srcOrd="0" destOrd="0" presId="urn:microsoft.com/office/officeart/2005/8/layout/hProcess4"/>
    <dgm:cxn modelId="{CAF694E2-9005-4A44-826A-7A461F8F2202}" srcId="{B4742E1B-40F1-466A-8833-F7721948D26F}" destId="{DD0A3760-F5BA-47C5-BBCF-41D1E06B3B60}" srcOrd="1" destOrd="0" parTransId="{EF8ADB62-9436-4FC4-8ACD-6D6C3069F53E}" sibTransId="{E40ADBBB-1FE6-4E11-9136-4034DEF91EE2}"/>
    <dgm:cxn modelId="{DA3735C3-328B-4239-9894-84F271C24397}" type="presOf" srcId="{DD0A3760-F5BA-47C5-BBCF-41D1E06B3B60}" destId="{B1996D3A-EA75-4CD3-9414-69BE7DC2D4E8}" srcOrd="0" destOrd="0" presId="urn:microsoft.com/office/officeart/2005/8/layout/hProcess4"/>
    <dgm:cxn modelId="{22FF0CB4-565A-4351-B94F-3E18BD6BF44E}" type="presOf" srcId="{A6F68861-B386-4C58-B6E9-1F7470DBBE64}" destId="{6769C6EE-4631-4CB1-A873-0A48B70185E5}" srcOrd="0" destOrd="0" presId="urn:microsoft.com/office/officeart/2005/8/layout/hProcess4"/>
    <dgm:cxn modelId="{516E9A22-8F5F-49E8-B161-A230EE3B33E0}" type="presOf" srcId="{E40ADBBB-1FE6-4E11-9136-4034DEF91EE2}" destId="{2FD640D6-1050-42A5-B6DF-AE18D048ED74}" srcOrd="0" destOrd="0" presId="urn:microsoft.com/office/officeart/2005/8/layout/hProcess4"/>
    <dgm:cxn modelId="{3B872FE6-AAE6-4FE2-8AD4-C3BA1D4B6AB5}" srcId="{B4742E1B-40F1-466A-8833-F7721948D26F}" destId="{4BF143C4-F1A9-4010-B98F-90F2A9E23BCA}" srcOrd="3" destOrd="0" parTransId="{78657B2B-867F-47E5-956D-E486F3C740D1}" sibTransId="{734C70AC-30C4-4A02-9939-994C70BCAFAD}"/>
    <dgm:cxn modelId="{3DE67D62-0236-4DEB-97DC-441E47874503}" type="presOf" srcId="{303B011E-792C-4343-B9FD-78BBEB014ACB}" destId="{EFD89CA9-83A7-461D-88B8-9AB2627B1D38}" srcOrd="0" destOrd="0" presId="urn:microsoft.com/office/officeart/2005/8/layout/hProcess4"/>
    <dgm:cxn modelId="{C12318D6-DF73-469C-8407-E00C59ED48B7}" type="presOf" srcId="{DB204792-732C-4033-AA6D-A5875F393029}" destId="{EA2E398E-20FA-47E4-BF62-B5A651827626}" srcOrd="0" destOrd="0" presId="urn:microsoft.com/office/officeart/2005/8/layout/hProcess4"/>
    <dgm:cxn modelId="{3501AC9C-6268-4DFE-9AD6-7313FEBB244B}" type="presOf" srcId="{B4742E1B-40F1-466A-8833-F7721948D26F}" destId="{2E061BDD-55F2-4C6C-A848-65D44C0B3FFF}" srcOrd="0" destOrd="0" presId="urn:microsoft.com/office/officeart/2005/8/layout/hProcess4"/>
    <dgm:cxn modelId="{0A6DBFA3-0FD7-4071-8547-BCD45AABB163}" srcId="{B4742E1B-40F1-466A-8833-F7721948D26F}" destId="{A6F68861-B386-4C58-B6E9-1F7470DBBE64}" srcOrd="0" destOrd="0" parTransId="{0CD5993D-AD48-40DE-AA25-AC98EF703971}" sibTransId="{DB204792-732C-4033-AA6D-A5875F393029}"/>
    <dgm:cxn modelId="{DB7C0AFD-B4A8-4CD3-9D8F-DB8464DEA987}" type="presOf" srcId="{4BF143C4-F1A9-4010-B98F-90F2A9E23BCA}" destId="{39A27A58-5CD7-4DE7-8BD4-F549C424964B}" srcOrd="0" destOrd="0" presId="urn:microsoft.com/office/officeart/2005/8/layout/hProcess4"/>
    <dgm:cxn modelId="{953D067E-492B-4F9A-A78E-1CA3CBBE53F9}" type="presParOf" srcId="{2E061BDD-55F2-4C6C-A848-65D44C0B3FFF}" destId="{A9DC2A0E-ACDA-4A84-B58A-B2B72C215AE6}" srcOrd="0" destOrd="0" presId="urn:microsoft.com/office/officeart/2005/8/layout/hProcess4"/>
    <dgm:cxn modelId="{5D6F752A-2C93-4534-BD66-F44D2D01D04D}" type="presParOf" srcId="{2E061BDD-55F2-4C6C-A848-65D44C0B3FFF}" destId="{DDAABBB3-680E-4414-ACCA-E9EF89AB1401}" srcOrd="1" destOrd="0" presId="urn:microsoft.com/office/officeart/2005/8/layout/hProcess4"/>
    <dgm:cxn modelId="{EA8D74C6-F12D-484C-8478-0F8AC33BDA70}" type="presParOf" srcId="{2E061BDD-55F2-4C6C-A848-65D44C0B3FFF}" destId="{5CA8A988-A1B8-48E2-BA2A-A8E1094CB498}" srcOrd="2" destOrd="0" presId="urn:microsoft.com/office/officeart/2005/8/layout/hProcess4"/>
    <dgm:cxn modelId="{BFF97A4D-F583-4F21-8971-3DEEC9334183}" type="presParOf" srcId="{5CA8A988-A1B8-48E2-BA2A-A8E1094CB498}" destId="{72FDE4C6-389D-4C05-9D2C-A486D9397FED}" srcOrd="0" destOrd="0" presId="urn:microsoft.com/office/officeart/2005/8/layout/hProcess4"/>
    <dgm:cxn modelId="{79D935E9-35FA-4A2E-9B7F-15F5BD3C6A7A}" type="presParOf" srcId="{72FDE4C6-389D-4C05-9D2C-A486D9397FED}" destId="{35D1B967-27D2-4562-A4EE-1006649555B4}" srcOrd="0" destOrd="0" presId="urn:microsoft.com/office/officeart/2005/8/layout/hProcess4"/>
    <dgm:cxn modelId="{ECB5CDAD-DA1E-4CFC-83AF-03EE6C17F060}" type="presParOf" srcId="{72FDE4C6-389D-4C05-9D2C-A486D9397FED}" destId="{1F1A1E41-F0FB-4612-8385-DCF9A590A806}" srcOrd="1" destOrd="0" presId="urn:microsoft.com/office/officeart/2005/8/layout/hProcess4"/>
    <dgm:cxn modelId="{A08D1D65-499F-4331-AD91-C890895E8818}" type="presParOf" srcId="{72FDE4C6-389D-4C05-9D2C-A486D9397FED}" destId="{D56050B4-B967-49F2-A8FD-0C7108CB6A5C}" srcOrd="2" destOrd="0" presId="urn:microsoft.com/office/officeart/2005/8/layout/hProcess4"/>
    <dgm:cxn modelId="{AB7D8C3E-B793-4A36-95E6-E38D9A59F4C1}" type="presParOf" srcId="{72FDE4C6-389D-4C05-9D2C-A486D9397FED}" destId="{6769C6EE-4631-4CB1-A873-0A48B70185E5}" srcOrd="3" destOrd="0" presId="urn:microsoft.com/office/officeart/2005/8/layout/hProcess4"/>
    <dgm:cxn modelId="{7651B24B-EC58-49C4-8CE5-045333D9AF22}" type="presParOf" srcId="{72FDE4C6-389D-4C05-9D2C-A486D9397FED}" destId="{A6DC20D5-46E2-4F38-A926-4A39B784E818}" srcOrd="4" destOrd="0" presId="urn:microsoft.com/office/officeart/2005/8/layout/hProcess4"/>
    <dgm:cxn modelId="{7C6F9169-4B6A-4239-9C9D-74E53FD08B84}" type="presParOf" srcId="{5CA8A988-A1B8-48E2-BA2A-A8E1094CB498}" destId="{EA2E398E-20FA-47E4-BF62-B5A651827626}" srcOrd="1" destOrd="0" presId="urn:microsoft.com/office/officeart/2005/8/layout/hProcess4"/>
    <dgm:cxn modelId="{E8BE1381-8E8A-4717-B3C3-4A69CDADC74B}" type="presParOf" srcId="{5CA8A988-A1B8-48E2-BA2A-A8E1094CB498}" destId="{1B86B941-B4CA-476D-B22F-62A1441F4C8F}" srcOrd="2" destOrd="0" presId="urn:microsoft.com/office/officeart/2005/8/layout/hProcess4"/>
    <dgm:cxn modelId="{05AAB20A-24E9-42A5-AF07-1E91A7459991}" type="presParOf" srcId="{1B86B941-B4CA-476D-B22F-62A1441F4C8F}" destId="{3C3325D7-094C-4C39-B30D-2A3E5A2E3ABD}" srcOrd="0" destOrd="0" presId="urn:microsoft.com/office/officeart/2005/8/layout/hProcess4"/>
    <dgm:cxn modelId="{272932B1-4616-4C0F-9CEC-A4A5949A07DD}" type="presParOf" srcId="{1B86B941-B4CA-476D-B22F-62A1441F4C8F}" destId="{DCD2ADFE-4463-4AA6-9CBF-13E4C9868B15}" srcOrd="1" destOrd="0" presId="urn:microsoft.com/office/officeart/2005/8/layout/hProcess4"/>
    <dgm:cxn modelId="{CD5E1DC0-BD6D-491D-B211-FA773143135F}" type="presParOf" srcId="{1B86B941-B4CA-476D-B22F-62A1441F4C8F}" destId="{6E4A704D-653F-4304-BA7C-05CE79F03429}" srcOrd="2" destOrd="0" presId="urn:microsoft.com/office/officeart/2005/8/layout/hProcess4"/>
    <dgm:cxn modelId="{632D6079-1D3B-4164-A190-A9F7C2810D0C}" type="presParOf" srcId="{1B86B941-B4CA-476D-B22F-62A1441F4C8F}" destId="{B1996D3A-EA75-4CD3-9414-69BE7DC2D4E8}" srcOrd="3" destOrd="0" presId="urn:microsoft.com/office/officeart/2005/8/layout/hProcess4"/>
    <dgm:cxn modelId="{07FBDB2E-E8D6-49E5-945C-80C526BD64F2}" type="presParOf" srcId="{1B86B941-B4CA-476D-B22F-62A1441F4C8F}" destId="{D32EA2B9-EFE3-47DF-8D41-BBDCDE93C766}" srcOrd="4" destOrd="0" presId="urn:microsoft.com/office/officeart/2005/8/layout/hProcess4"/>
    <dgm:cxn modelId="{2EB67E6E-2CDF-4BF7-AD7C-5262DA55E229}" type="presParOf" srcId="{5CA8A988-A1B8-48E2-BA2A-A8E1094CB498}" destId="{2FD640D6-1050-42A5-B6DF-AE18D048ED74}" srcOrd="3" destOrd="0" presId="urn:microsoft.com/office/officeart/2005/8/layout/hProcess4"/>
    <dgm:cxn modelId="{FC251844-72C9-4209-A338-0172A8AE826F}" type="presParOf" srcId="{5CA8A988-A1B8-48E2-BA2A-A8E1094CB498}" destId="{1A9E8915-4FB8-41D8-80E3-04CF3EE6D195}" srcOrd="4" destOrd="0" presId="urn:microsoft.com/office/officeart/2005/8/layout/hProcess4"/>
    <dgm:cxn modelId="{088B114E-5839-4945-99FA-0961512EC49C}" type="presParOf" srcId="{1A9E8915-4FB8-41D8-80E3-04CF3EE6D195}" destId="{6D8F3F8F-B281-4382-8F27-0704EA1998EF}" srcOrd="0" destOrd="0" presId="urn:microsoft.com/office/officeart/2005/8/layout/hProcess4"/>
    <dgm:cxn modelId="{7159E49B-AF2B-4521-8642-DC9DCC9B08B3}" type="presParOf" srcId="{1A9E8915-4FB8-41D8-80E3-04CF3EE6D195}" destId="{6419A193-4685-47F3-8EB7-AD2D01FBB061}" srcOrd="1" destOrd="0" presId="urn:microsoft.com/office/officeart/2005/8/layout/hProcess4"/>
    <dgm:cxn modelId="{A4158CB9-9244-4C4E-8A46-753C0A7A5C1A}" type="presParOf" srcId="{1A9E8915-4FB8-41D8-80E3-04CF3EE6D195}" destId="{02EFDD38-446B-41AA-A534-5AF9C0858221}" srcOrd="2" destOrd="0" presId="urn:microsoft.com/office/officeart/2005/8/layout/hProcess4"/>
    <dgm:cxn modelId="{C05CE6AE-64DB-4049-90CE-623DD85FA470}" type="presParOf" srcId="{1A9E8915-4FB8-41D8-80E3-04CF3EE6D195}" destId="{EFD89CA9-83A7-461D-88B8-9AB2627B1D38}" srcOrd="3" destOrd="0" presId="urn:microsoft.com/office/officeart/2005/8/layout/hProcess4"/>
    <dgm:cxn modelId="{48E6A975-FC53-4159-86FF-089675CC9EC5}" type="presParOf" srcId="{1A9E8915-4FB8-41D8-80E3-04CF3EE6D195}" destId="{7EB3011A-2FDA-43A7-9526-8D5811FED910}" srcOrd="4" destOrd="0" presId="urn:microsoft.com/office/officeart/2005/8/layout/hProcess4"/>
    <dgm:cxn modelId="{24276BB9-1393-4C43-A5E4-CEA379A10D3E}" type="presParOf" srcId="{5CA8A988-A1B8-48E2-BA2A-A8E1094CB498}" destId="{D4D3C57E-E54D-4B97-931E-59E3077EC91F}" srcOrd="5" destOrd="0" presId="urn:microsoft.com/office/officeart/2005/8/layout/hProcess4"/>
    <dgm:cxn modelId="{46B7E2F5-AE78-4976-845C-523E78332845}" type="presParOf" srcId="{5CA8A988-A1B8-48E2-BA2A-A8E1094CB498}" destId="{6A532AFB-454B-4F8E-98C7-A2B0F1B20162}" srcOrd="6" destOrd="0" presId="urn:microsoft.com/office/officeart/2005/8/layout/hProcess4"/>
    <dgm:cxn modelId="{D95BF9C0-4468-4F2D-98C2-5C05E214A10F}" type="presParOf" srcId="{6A532AFB-454B-4F8E-98C7-A2B0F1B20162}" destId="{34ABFDF2-6F21-4866-8F7B-B45026D7C3A3}" srcOrd="0" destOrd="0" presId="urn:microsoft.com/office/officeart/2005/8/layout/hProcess4"/>
    <dgm:cxn modelId="{612CFAEC-7F86-4BD2-BD07-EC64F216C58F}" type="presParOf" srcId="{6A532AFB-454B-4F8E-98C7-A2B0F1B20162}" destId="{136A8BFF-48F1-414A-A794-3D41C02A4E21}" srcOrd="1" destOrd="0" presId="urn:microsoft.com/office/officeart/2005/8/layout/hProcess4"/>
    <dgm:cxn modelId="{D192F4FE-EAE0-4272-BD8C-A8B0A432CF3B}" type="presParOf" srcId="{6A532AFB-454B-4F8E-98C7-A2B0F1B20162}" destId="{F9246DA5-3D26-461A-AA1A-EFB5196F4D6D}" srcOrd="2" destOrd="0" presId="urn:microsoft.com/office/officeart/2005/8/layout/hProcess4"/>
    <dgm:cxn modelId="{6B402834-C4C8-4D84-85E5-C01AF1795AA3}" type="presParOf" srcId="{6A532AFB-454B-4F8E-98C7-A2B0F1B20162}" destId="{39A27A58-5CD7-4DE7-8BD4-F549C424964B}" srcOrd="3" destOrd="0" presId="urn:microsoft.com/office/officeart/2005/8/layout/hProcess4"/>
    <dgm:cxn modelId="{1EF8B71C-8024-4997-BCC1-7A05734AC016}" type="presParOf" srcId="{6A532AFB-454B-4F8E-98C7-A2B0F1B20162}" destId="{6D5CEBEC-5A3D-4034-99FB-8457419B1DC3}"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9E15A4-F08E-4D57-B7B0-BAB26ACD20DE}" type="doc">
      <dgm:prSet loTypeId="urn:microsoft.com/office/officeart/2005/8/layout/cycle2" loCatId="cycle" qsTypeId="urn:microsoft.com/office/officeart/2005/8/quickstyle/3d1" qsCatId="3D" csTypeId="urn:microsoft.com/office/officeart/2005/8/colors/accent1_2" csCatId="accent1" phldr="1"/>
      <dgm:spPr/>
      <dgm:t>
        <a:bodyPr/>
        <a:lstStyle/>
        <a:p>
          <a:endParaRPr lang="tr-TR"/>
        </a:p>
      </dgm:t>
    </dgm:pt>
    <dgm:pt modelId="{29B98736-F3DD-4536-8C83-98A004BFD8B3}">
      <dgm:prSet custT="1"/>
      <dgm:spPr/>
      <dgm:t>
        <a:bodyPr/>
        <a:lstStyle/>
        <a:p>
          <a:pPr rtl="0"/>
          <a:r>
            <a:rPr lang="tr-TR" sz="1200" dirty="0" smtClean="0"/>
            <a:t>İnsanlar ve toplumlar gelişir.</a:t>
          </a:r>
          <a:endParaRPr lang="tr-TR" sz="1200" dirty="0"/>
        </a:p>
      </dgm:t>
    </dgm:pt>
    <dgm:pt modelId="{647D18E9-C884-4F9C-B05B-23A3DF3DF26B}" type="parTrans" cxnId="{8FFF9D7C-FA4A-4DC1-9334-ACB9C2634D69}">
      <dgm:prSet/>
      <dgm:spPr/>
      <dgm:t>
        <a:bodyPr/>
        <a:lstStyle/>
        <a:p>
          <a:endParaRPr lang="tr-TR" sz="1200"/>
        </a:p>
      </dgm:t>
    </dgm:pt>
    <dgm:pt modelId="{F9FAB1A1-6C49-49BF-A2FE-22F8AC31C798}" type="sibTrans" cxnId="{8FFF9D7C-FA4A-4DC1-9334-ACB9C2634D69}">
      <dgm:prSet custT="1"/>
      <dgm:spPr/>
      <dgm:t>
        <a:bodyPr/>
        <a:lstStyle/>
        <a:p>
          <a:endParaRPr lang="tr-TR" sz="1200"/>
        </a:p>
      </dgm:t>
    </dgm:pt>
    <dgm:pt modelId="{3CA3DF5D-BA41-43BB-A0BD-BD7619C891DD}">
      <dgm:prSet custT="1"/>
      <dgm:spPr/>
      <dgm:t>
        <a:bodyPr/>
        <a:lstStyle/>
        <a:p>
          <a:pPr rtl="0"/>
          <a:r>
            <a:rPr lang="tr-TR" sz="1200" dirty="0" smtClean="0"/>
            <a:t>İhtiyaçlar ve istekler çoğalır, karmaşıklaşır ve çeşitlenir. </a:t>
          </a:r>
          <a:endParaRPr lang="tr-TR" sz="1200" dirty="0"/>
        </a:p>
      </dgm:t>
    </dgm:pt>
    <dgm:pt modelId="{81211B10-329E-4EFA-AD8B-2CD172A0DD9D}" type="parTrans" cxnId="{9EE9D6B8-9134-4F1E-B9B3-5903107A9334}">
      <dgm:prSet/>
      <dgm:spPr/>
      <dgm:t>
        <a:bodyPr/>
        <a:lstStyle/>
        <a:p>
          <a:endParaRPr lang="tr-TR" sz="1200"/>
        </a:p>
      </dgm:t>
    </dgm:pt>
    <dgm:pt modelId="{05FDE28B-18AE-45B0-B828-E171CD9E09F5}" type="sibTrans" cxnId="{9EE9D6B8-9134-4F1E-B9B3-5903107A9334}">
      <dgm:prSet custT="1"/>
      <dgm:spPr/>
      <dgm:t>
        <a:bodyPr/>
        <a:lstStyle/>
        <a:p>
          <a:endParaRPr lang="tr-TR" sz="1200"/>
        </a:p>
      </dgm:t>
    </dgm:pt>
    <dgm:pt modelId="{CBA2044F-7FCE-4F61-9D21-AA21D7124D32}">
      <dgm:prSet custT="1"/>
      <dgm:spPr/>
      <dgm:t>
        <a:bodyPr/>
        <a:lstStyle/>
        <a:p>
          <a:pPr rtl="0"/>
          <a:r>
            <a:rPr lang="tr-TR" sz="1200" dirty="0" smtClean="0"/>
            <a:t>Yeni mal ve hizmetler  üretilir.</a:t>
          </a:r>
          <a:endParaRPr lang="tr-TR" sz="1200" dirty="0"/>
        </a:p>
      </dgm:t>
    </dgm:pt>
    <dgm:pt modelId="{8E700C11-0494-455F-93F8-72D6CD7BB079}" type="parTrans" cxnId="{05103820-3D00-4112-90D7-37BF6DDBF319}">
      <dgm:prSet/>
      <dgm:spPr/>
      <dgm:t>
        <a:bodyPr/>
        <a:lstStyle/>
        <a:p>
          <a:endParaRPr lang="tr-TR" sz="1200"/>
        </a:p>
      </dgm:t>
    </dgm:pt>
    <dgm:pt modelId="{590F4585-4494-4368-985D-0C0209D328D9}" type="sibTrans" cxnId="{05103820-3D00-4112-90D7-37BF6DDBF319}">
      <dgm:prSet custT="1"/>
      <dgm:spPr/>
      <dgm:t>
        <a:bodyPr/>
        <a:lstStyle/>
        <a:p>
          <a:endParaRPr lang="tr-TR" sz="1200"/>
        </a:p>
      </dgm:t>
    </dgm:pt>
    <dgm:pt modelId="{8F9CD803-27CE-4452-809E-83D2AE499FA8}">
      <dgm:prSet custT="1"/>
      <dgm:spPr/>
      <dgm:t>
        <a:bodyPr/>
        <a:lstStyle/>
        <a:p>
          <a:pPr rtl="0"/>
          <a:r>
            <a:rPr lang="tr-TR" sz="1200" dirty="0" smtClean="0"/>
            <a:t>Mevcut ihtiyaçları arttırır.</a:t>
          </a:r>
          <a:endParaRPr lang="tr-TR" sz="1200" dirty="0"/>
        </a:p>
      </dgm:t>
    </dgm:pt>
    <dgm:pt modelId="{93D5F70F-18C0-40BE-BDFD-BFBC705C1063}" type="parTrans" cxnId="{F1B48D6D-0F1C-46E9-9E12-056051ECD216}">
      <dgm:prSet/>
      <dgm:spPr/>
      <dgm:t>
        <a:bodyPr/>
        <a:lstStyle/>
        <a:p>
          <a:endParaRPr lang="tr-TR" sz="1200"/>
        </a:p>
      </dgm:t>
    </dgm:pt>
    <dgm:pt modelId="{9633E928-EB10-4346-BBD8-95538D0FFF4E}" type="sibTrans" cxnId="{F1B48D6D-0F1C-46E9-9E12-056051ECD216}">
      <dgm:prSet custT="1"/>
      <dgm:spPr/>
      <dgm:t>
        <a:bodyPr/>
        <a:lstStyle/>
        <a:p>
          <a:endParaRPr lang="tr-TR" sz="1200"/>
        </a:p>
      </dgm:t>
    </dgm:pt>
    <dgm:pt modelId="{A5099721-C3A7-4356-AC40-225F9F240448}">
      <dgm:prSet custT="1"/>
      <dgm:spPr/>
      <dgm:t>
        <a:bodyPr/>
        <a:lstStyle/>
        <a:p>
          <a:pPr rtl="0"/>
          <a:r>
            <a:rPr lang="tr-TR" sz="1200" dirty="0" smtClean="0"/>
            <a:t>Yeni ihtiyaçlar yeni tatmin araçları gerektirir. </a:t>
          </a:r>
          <a:endParaRPr lang="tr-TR" sz="1200" dirty="0"/>
        </a:p>
      </dgm:t>
    </dgm:pt>
    <dgm:pt modelId="{86A49EC1-457E-4930-BDCB-24AD89D146B9}" type="parTrans" cxnId="{D742AC70-2D2E-45B4-B2DE-F6CCF1F51617}">
      <dgm:prSet/>
      <dgm:spPr/>
      <dgm:t>
        <a:bodyPr/>
        <a:lstStyle/>
        <a:p>
          <a:endParaRPr lang="tr-TR" sz="1200"/>
        </a:p>
      </dgm:t>
    </dgm:pt>
    <dgm:pt modelId="{7BC98221-1A8F-49D1-B7F3-36011A613EAD}" type="sibTrans" cxnId="{D742AC70-2D2E-45B4-B2DE-F6CCF1F51617}">
      <dgm:prSet custT="1"/>
      <dgm:spPr/>
      <dgm:t>
        <a:bodyPr/>
        <a:lstStyle/>
        <a:p>
          <a:endParaRPr lang="tr-TR" sz="1200"/>
        </a:p>
      </dgm:t>
    </dgm:pt>
    <dgm:pt modelId="{1228EEF8-E6BF-47B2-8C40-F99283F9D5F3}" type="pres">
      <dgm:prSet presAssocID="{D49E15A4-F08E-4D57-B7B0-BAB26ACD20DE}" presName="cycle" presStyleCnt="0">
        <dgm:presLayoutVars>
          <dgm:dir/>
          <dgm:resizeHandles val="exact"/>
        </dgm:presLayoutVars>
      </dgm:prSet>
      <dgm:spPr/>
      <dgm:t>
        <a:bodyPr/>
        <a:lstStyle/>
        <a:p>
          <a:endParaRPr lang="tr-TR"/>
        </a:p>
      </dgm:t>
    </dgm:pt>
    <dgm:pt modelId="{28960B0D-A178-43FE-9FF0-7ED710744CA0}" type="pres">
      <dgm:prSet presAssocID="{29B98736-F3DD-4536-8C83-98A004BFD8B3}" presName="node" presStyleLbl="node1" presStyleIdx="0" presStyleCnt="5" custScaleX="107550">
        <dgm:presLayoutVars>
          <dgm:bulletEnabled val="1"/>
        </dgm:presLayoutVars>
      </dgm:prSet>
      <dgm:spPr/>
      <dgm:t>
        <a:bodyPr/>
        <a:lstStyle/>
        <a:p>
          <a:endParaRPr lang="tr-TR"/>
        </a:p>
      </dgm:t>
    </dgm:pt>
    <dgm:pt modelId="{7C4C3F64-BD4E-4977-B99F-5D10A07134D2}" type="pres">
      <dgm:prSet presAssocID="{F9FAB1A1-6C49-49BF-A2FE-22F8AC31C798}" presName="sibTrans" presStyleLbl="sibTrans2D1" presStyleIdx="0" presStyleCnt="5"/>
      <dgm:spPr/>
      <dgm:t>
        <a:bodyPr/>
        <a:lstStyle/>
        <a:p>
          <a:endParaRPr lang="tr-TR"/>
        </a:p>
      </dgm:t>
    </dgm:pt>
    <dgm:pt modelId="{E1D4DEEE-8490-477A-A831-4D8C31D1C266}" type="pres">
      <dgm:prSet presAssocID="{F9FAB1A1-6C49-49BF-A2FE-22F8AC31C798}" presName="connectorText" presStyleLbl="sibTrans2D1" presStyleIdx="0" presStyleCnt="5"/>
      <dgm:spPr/>
      <dgm:t>
        <a:bodyPr/>
        <a:lstStyle/>
        <a:p>
          <a:endParaRPr lang="tr-TR"/>
        </a:p>
      </dgm:t>
    </dgm:pt>
    <dgm:pt modelId="{7C1C5412-6DC2-41A8-80E5-328DBE311007}" type="pres">
      <dgm:prSet presAssocID="{3CA3DF5D-BA41-43BB-A0BD-BD7619C891DD}" presName="node" presStyleLbl="node1" presStyleIdx="1" presStyleCnt="5" custScaleX="107550">
        <dgm:presLayoutVars>
          <dgm:bulletEnabled val="1"/>
        </dgm:presLayoutVars>
      </dgm:prSet>
      <dgm:spPr/>
      <dgm:t>
        <a:bodyPr/>
        <a:lstStyle/>
        <a:p>
          <a:endParaRPr lang="tr-TR"/>
        </a:p>
      </dgm:t>
    </dgm:pt>
    <dgm:pt modelId="{F59E63C2-374F-4FC3-A392-4E40399AF9B0}" type="pres">
      <dgm:prSet presAssocID="{05FDE28B-18AE-45B0-B828-E171CD9E09F5}" presName="sibTrans" presStyleLbl="sibTrans2D1" presStyleIdx="1" presStyleCnt="5"/>
      <dgm:spPr/>
      <dgm:t>
        <a:bodyPr/>
        <a:lstStyle/>
        <a:p>
          <a:endParaRPr lang="tr-TR"/>
        </a:p>
      </dgm:t>
    </dgm:pt>
    <dgm:pt modelId="{5AAD79B6-35B2-4137-890C-FC04D11DAA1C}" type="pres">
      <dgm:prSet presAssocID="{05FDE28B-18AE-45B0-B828-E171CD9E09F5}" presName="connectorText" presStyleLbl="sibTrans2D1" presStyleIdx="1" presStyleCnt="5"/>
      <dgm:spPr/>
      <dgm:t>
        <a:bodyPr/>
        <a:lstStyle/>
        <a:p>
          <a:endParaRPr lang="tr-TR"/>
        </a:p>
      </dgm:t>
    </dgm:pt>
    <dgm:pt modelId="{19E3C4AB-F072-4BEA-9488-766528F6E6A9}" type="pres">
      <dgm:prSet presAssocID="{CBA2044F-7FCE-4F61-9D21-AA21D7124D32}" presName="node" presStyleLbl="node1" presStyleIdx="2" presStyleCnt="5" custScaleX="107550">
        <dgm:presLayoutVars>
          <dgm:bulletEnabled val="1"/>
        </dgm:presLayoutVars>
      </dgm:prSet>
      <dgm:spPr/>
      <dgm:t>
        <a:bodyPr/>
        <a:lstStyle/>
        <a:p>
          <a:endParaRPr lang="tr-TR"/>
        </a:p>
      </dgm:t>
    </dgm:pt>
    <dgm:pt modelId="{13255B93-DEB8-4C82-ADD6-F0C2A3FF133F}" type="pres">
      <dgm:prSet presAssocID="{590F4585-4494-4368-985D-0C0209D328D9}" presName="sibTrans" presStyleLbl="sibTrans2D1" presStyleIdx="2" presStyleCnt="5"/>
      <dgm:spPr/>
      <dgm:t>
        <a:bodyPr/>
        <a:lstStyle/>
        <a:p>
          <a:endParaRPr lang="tr-TR"/>
        </a:p>
      </dgm:t>
    </dgm:pt>
    <dgm:pt modelId="{2DAD87C1-DA25-4C48-8145-5F541D33063B}" type="pres">
      <dgm:prSet presAssocID="{590F4585-4494-4368-985D-0C0209D328D9}" presName="connectorText" presStyleLbl="sibTrans2D1" presStyleIdx="2" presStyleCnt="5"/>
      <dgm:spPr/>
      <dgm:t>
        <a:bodyPr/>
        <a:lstStyle/>
        <a:p>
          <a:endParaRPr lang="tr-TR"/>
        </a:p>
      </dgm:t>
    </dgm:pt>
    <dgm:pt modelId="{5CEEC946-4787-4AE2-9993-8160DAFD78AE}" type="pres">
      <dgm:prSet presAssocID="{8F9CD803-27CE-4452-809E-83D2AE499FA8}" presName="node" presStyleLbl="node1" presStyleIdx="3" presStyleCnt="5" custScaleX="107550">
        <dgm:presLayoutVars>
          <dgm:bulletEnabled val="1"/>
        </dgm:presLayoutVars>
      </dgm:prSet>
      <dgm:spPr/>
      <dgm:t>
        <a:bodyPr/>
        <a:lstStyle/>
        <a:p>
          <a:endParaRPr lang="tr-TR"/>
        </a:p>
      </dgm:t>
    </dgm:pt>
    <dgm:pt modelId="{8EA8703C-49ED-415D-B598-DDDB679FCB28}" type="pres">
      <dgm:prSet presAssocID="{9633E928-EB10-4346-BBD8-95538D0FFF4E}" presName="sibTrans" presStyleLbl="sibTrans2D1" presStyleIdx="3" presStyleCnt="5"/>
      <dgm:spPr/>
      <dgm:t>
        <a:bodyPr/>
        <a:lstStyle/>
        <a:p>
          <a:endParaRPr lang="tr-TR"/>
        </a:p>
      </dgm:t>
    </dgm:pt>
    <dgm:pt modelId="{F5845538-B238-4CB9-9715-4E463867547C}" type="pres">
      <dgm:prSet presAssocID="{9633E928-EB10-4346-BBD8-95538D0FFF4E}" presName="connectorText" presStyleLbl="sibTrans2D1" presStyleIdx="3" presStyleCnt="5"/>
      <dgm:spPr/>
      <dgm:t>
        <a:bodyPr/>
        <a:lstStyle/>
        <a:p>
          <a:endParaRPr lang="tr-TR"/>
        </a:p>
      </dgm:t>
    </dgm:pt>
    <dgm:pt modelId="{2BE7F431-4999-44A6-84FB-263A0EDFBAF8}" type="pres">
      <dgm:prSet presAssocID="{A5099721-C3A7-4356-AC40-225F9F240448}" presName="node" presStyleLbl="node1" presStyleIdx="4" presStyleCnt="5" custScaleX="107550">
        <dgm:presLayoutVars>
          <dgm:bulletEnabled val="1"/>
        </dgm:presLayoutVars>
      </dgm:prSet>
      <dgm:spPr/>
      <dgm:t>
        <a:bodyPr/>
        <a:lstStyle/>
        <a:p>
          <a:endParaRPr lang="tr-TR"/>
        </a:p>
      </dgm:t>
    </dgm:pt>
    <dgm:pt modelId="{5DDE4B4F-056A-4D44-9E71-6E0C77F63899}" type="pres">
      <dgm:prSet presAssocID="{7BC98221-1A8F-49D1-B7F3-36011A613EAD}" presName="sibTrans" presStyleLbl="sibTrans2D1" presStyleIdx="4" presStyleCnt="5"/>
      <dgm:spPr/>
      <dgm:t>
        <a:bodyPr/>
        <a:lstStyle/>
        <a:p>
          <a:endParaRPr lang="tr-TR"/>
        </a:p>
      </dgm:t>
    </dgm:pt>
    <dgm:pt modelId="{3483D368-3D65-4404-A33F-F0505AB9715A}" type="pres">
      <dgm:prSet presAssocID="{7BC98221-1A8F-49D1-B7F3-36011A613EAD}" presName="connectorText" presStyleLbl="sibTrans2D1" presStyleIdx="4" presStyleCnt="5"/>
      <dgm:spPr/>
      <dgm:t>
        <a:bodyPr/>
        <a:lstStyle/>
        <a:p>
          <a:endParaRPr lang="tr-TR"/>
        </a:p>
      </dgm:t>
    </dgm:pt>
  </dgm:ptLst>
  <dgm:cxnLst>
    <dgm:cxn modelId="{3D585281-EC6B-417E-9DFF-1FCD0613FF60}" type="presOf" srcId="{7BC98221-1A8F-49D1-B7F3-36011A613EAD}" destId="{3483D368-3D65-4404-A33F-F0505AB9715A}" srcOrd="1" destOrd="0" presId="urn:microsoft.com/office/officeart/2005/8/layout/cycle2"/>
    <dgm:cxn modelId="{ABFF6D09-FF0C-4E13-8E7F-93B063924877}" type="presOf" srcId="{29B98736-F3DD-4536-8C83-98A004BFD8B3}" destId="{28960B0D-A178-43FE-9FF0-7ED710744CA0}" srcOrd="0" destOrd="0" presId="urn:microsoft.com/office/officeart/2005/8/layout/cycle2"/>
    <dgm:cxn modelId="{8476E032-4879-4D8C-9913-AC6598667567}" type="presOf" srcId="{A5099721-C3A7-4356-AC40-225F9F240448}" destId="{2BE7F431-4999-44A6-84FB-263A0EDFBAF8}" srcOrd="0" destOrd="0" presId="urn:microsoft.com/office/officeart/2005/8/layout/cycle2"/>
    <dgm:cxn modelId="{601F54D9-C1D0-4E1C-A684-888C5952DBCA}" type="presOf" srcId="{05FDE28B-18AE-45B0-B828-E171CD9E09F5}" destId="{F59E63C2-374F-4FC3-A392-4E40399AF9B0}" srcOrd="0" destOrd="0" presId="urn:microsoft.com/office/officeart/2005/8/layout/cycle2"/>
    <dgm:cxn modelId="{3D8385EF-E508-451A-BCEA-DA94DA597F5D}" type="presOf" srcId="{9633E928-EB10-4346-BBD8-95538D0FFF4E}" destId="{F5845538-B238-4CB9-9715-4E463867547C}" srcOrd="1" destOrd="0" presId="urn:microsoft.com/office/officeart/2005/8/layout/cycle2"/>
    <dgm:cxn modelId="{6B1F8AF6-F236-4EE1-A80D-2DC85EE18AFB}" type="presOf" srcId="{8F9CD803-27CE-4452-809E-83D2AE499FA8}" destId="{5CEEC946-4787-4AE2-9993-8160DAFD78AE}" srcOrd="0" destOrd="0" presId="urn:microsoft.com/office/officeart/2005/8/layout/cycle2"/>
    <dgm:cxn modelId="{ABA17C00-4CA5-434A-9E0A-AA12FDFA2CD6}" type="presOf" srcId="{05FDE28B-18AE-45B0-B828-E171CD9E09F5}" destId="{5AAD79B6-35B2-4137-890C-FC04D11DAA1C}" srcOrd="1" destOrd="0" presId="urn:microsoft.com/office/officeart/2005/8/layout/cycle2"/>
    <dgm:cxn modelId="{5CC13023-A179-4039-9984-C5232EF21687}" type="presOf" srcId="{CBA2044F-7FCE-4F61-9D21-AA21D7124D32}" destId="{19E3C4AB-F072-4BEA-9488-766528F6E6A9}" srcOrd="0" destOrd="0" presId="urn:microsoft.com/office/officeart/2005/8/layout/cycle2"/>
    <dgm:cxn modelId="{BD7037A7-5926-44B8-AF3C-3BE70F9B4D89}" type="presOf" srcId="{7BC98221-1A8F-49D1-B7F3-36011A613EAD}" destId="{5DDE4B4F-056A-4D44-9E71-6E0C77F63899}" srcOrd="0" destOrd="0" presId="urn:microsoft.com/office/officeart/2005/8/layout/cycle2"/>
    <dgm:cxn modelId="{9EE9D6B8-9134-4F1E-B9B3-5903107A9334}" srcId="{D49E15A4-F08E-4D57-B7B0-BAB26ACD20DE}" destId="{3CA3DF5D-BA41-43BB-A0BD-BD7619C891DD}" srcOrd="1" destOrd="0" parTransId="{81211B10-329E-4EFA-AD8B-2CD172A0DD9D}" sibTransId="{05FDE28B-18AE-45B0-B828-E171CD9E09F5}"/>
    <dgm:cxn modelId="{981C2E6B-7D79-4CDF-B061-F80A3C7E8921}" type="presOf" srcId="{F9FAB1A1-6C49-49BF-A2FE-22F8AC31C798}" destId="{E1D4DEEE-8490-477A-A831-4D8C31D1C266}" srcOrd="1" destOrd="0" presId="urn:microsoft.com/office/officeart/2005/8/layout/cycle2"/>
    <dgm:cxn modelId="{8FFF9D7C-FA4A-4DC1-9334-ACB9C2634D69}" srcId="{D49E15A4-F08E-4D57-B7B0-BAB26ACD20DE}" destId="{29B98736-F3DD-4536-8C83-98A004BFD8B3}" srcOrd="0" destOrd="0" parTransId="{647D18E9-C884-4F9C-B05B-23A3DF3DF26B}" sibTransId="{F9FAB1A1-6C49-49BF-A2FE-22F8AC31C798}"/>
    <dgm:cxn modelId="{05103820-3D00-4112-90D7-37BF6DDBF319}" srcId="{D49E15A4-F08E-4D57-B7B0-BAB26ACD20DE}" destId="{CBA2044F-7FCE-4F61-9D21-AA21D7124D32}" srcOrd="2" destOrd="0" parTransId="{8E700C11-0494-455F-93F8-72D6CD7BB079}" sibTransId="{590F4585-4494-4368-985D-0C0209D328D9}"/>
    <dgm:cxn modelId="{BB0E761E-C847-43D6-9BD6-D6F07A04A51F}" type="presOf" srcId="{D49E15A4-F08E-4D57-B7B0-BAB26ACD20DE}" destId="{1228EEF8-E6BF-47B2-8C40-F99283F9D5F3}" srcOrd="0" destOrd="0" presId="urn:microsoft.com/office/officeart/2005/8/layout/cycle2"/>
    <dgm:cxn modelId="{D742AC70-2D2E-45B4-B2DE-F6CCF1F51617}" srcId="{D49E15A4-F08E-4D57-B7B0-BAB26ACD20DE}" destId="{A5099721-C3A7-4356-AC40-225F9F240448}" srcOrd="4" destOrd="0" parTransId="{86A49EC1-457E-4930-BDCB-24AD89D146B9}" sibTransId="{7BC98221-1A8F-49D1-B7F3-36011A613EAD}"/>
    <dgm:cxn modelId="{B1740026-0D53-4816-A63B-AB3790D8FBD3}" type="presOf" srcId="{9633E928-EB10-4346-BBD8-95538D0FFF4E}" destId="{8EA8703C-49ED-415D-B598-DDDB679FCB28}" srcOrd="0" destOrd="0" presId="urn:microsoft.com/office/officeart/2005/8/layout/cycle2"/>
    <dgm:cxn modelId="{A501ECBC-4440-4C9B-AA38-08AAF420F3FC}" type="presOf" srcId="{3CA3DF5D-BA41-43BB-A0BD-BD7619C891DD}" destId="{7C1C5412-6DC2-41A8-80E5-328DBE311007}" srcOrd="0" destOrd="0" presId="urn:microsoft.com/office/officeart/2005/8/layout/cycle2"/>
    <dgm:cxn modelId="{E090794D-3CBB-408A-B89E-814CF3D1C85D}" type="presOf" srcId="{590F4585-4494-4368-985D-0C0209D328D9}" destId="{13255B93-DEB8-4C82-ADD6-F0C2A3FF133F}" srcOrd="0" destOrd="0" presId="urn:microsoft.com/office/officeart/2005/8/layout/cycle2"/>
    <dgm:cxn modelId="{C4DAB744-05BD-44E6-B479-349707AEF0B0}" type="presOf" srcId="{590F4585-4494-4368-985D-0C0209D328D9}" destId="{2DAD87C1-DA25-4C48-8145-5F541D33063B}" srcOrd="1" destOrd="0" presId="urn:microsoft.com/office/officeart/2005/8/layout/cycle2"/>
    <dgm:cxn modelId="{F1B48D6D-0F1C-46E9-9E12-056051ECD216}" srcId="{D49E15A4-F08E-4D57-B7B0-BAB26ACD20DE}" destId="{8F9CD803-27CE-4452-809E-83D2AE499FA8}" srcOrd="3" destOrd="0" parTransId="{93D5F70F-18C0-40BE-BDFD-BFBC705C1063}" sibTransId="{9633E928-EB10-4346-BBD8-95538D0FFF4E}"/>
    <dgm:cxn modelId="{26955708-9F8E-43B7-9881-6A63D5E23589}" type="presOf" srcId="{F9FAB1A1-6C49-49BF-A2FE-22F8AC31C798}" destId="{7C4C3F64-BD4E-4977-B99F-5D10A07134D2}" srcOrd="0" destOrd="0" presId="urn:microsoft.com/office/officeart/2005/8/layout/cycle2"/>
    <dgm:cxn modelId="{04DCCDF2-60C7-4872-BD1D-708B565EAEF3}" type="presParOf" srcId="{1228EEF8-E6BF-47B2-8C40-F99283F9D5F3}" destId="{28960B0D-A178-43FE-9FF0-7ED710744CA0}" srcOrd="0" destOrd="0" presId="urn:microsoft.com/office/officeart/2005/8/layout/cycle2"/>
    <dgm:cxn modelId="{D9E6B431-3281-461B-A8F3-7227CBA2C2C9}" type="presParOf" srcId="{1228EEF8-E6BF-47B2-8C40-F99283F9D5F3}" destId="{7C4C3F64-BD4E-4977-B99F-5D10A07134D2}" srcOrd="1" destOrd="0" presId="urn:microsoft.com/office/officeart/2005/8/layout/cycle2"/>
    <dgm:cxn modelId="{8069F62E-FD51-42E3-B656-DAF4E908E591}" type="presParOf" srcId="{7C4C3F64-BD4E-4977-B99F-5D10A07134D2}" destId="{E1D4DEEE-8490-477A-A831-4D8C31D1C266}" srcOrd="0" destOrd="0" presId="urn:microsoft.com/office/officeart/2005/8/layout/cycle2"/>
    <dgm:cxn modelId="{DA0E8EA5-FB56-43B7-AFF6-41F6FBCE4F79}" type="presParOf" srcId="{1228EEF8-E6BF-47B2-8C40-F99283F9D5F3}" destId="{7C1C5412-6DC2-41A8-80E5-328DBE311007}" srcOrd="2" destOrd="0" presId="urn:microsoft.com/office/officeart/2005/8/layout/cycle2"/>
    <dgm:cxn modelId="{0D241543-EE21-431B-B90D-8BE8EC3BC598}" type="presParOf" srcId="{1228EEF8-E6BF-47B2-8C40-F99283F9D5F3}" destId="{F59E63C2-374F-4FC3-A392-4E40399AF9B0}" srcOrd="3" destOrd="0" presId="urn:microsoft.com/office/officeart/2005/8/layout/cycle2"/>
    <dgm:cxn modelId="{0CCE2BE2-ED59-4FE3-A1EB-1D685270C956}" type="presParOf" srcId="{F59E63C2-374F-4FC3-A392-4E40399AF9B0}" destId="{5AAD79B6-35B2-4137-890C-FC04D11DAA1C}" srcOrd="0" destOrd="0" presId="urn:microsoft.com/office/officeart/2005/8/layout/cycle2"/>
    <dgm:cxn modelId="{C4F2D2AF-6172-4D79-B9FB-D70C08D3A742}" type="presParOf" srcId="{1228EEF8-E6BF-47B2-8C40-F99283F9D5F3}" destId="{19E3C4AB-F072-4BEA-9488-766528F6E6A9}" srcOrd="4" destOrd="0" presId="urn:microsoft.com/office/officeart/2005/8/layout/cycle2"/>
    <dgm:cxn modelId="{1488CC5E-9369-47A7-9B19-862CE3D157CF}" type="presParOf" srcId="{1228EEF8-E6BF-47B2-8C40-F99283F9D5F3}" destId="{13255B93-DEB8-4C82-ADD6-F0C2A3FF133F}" srcOrd="5" destOrd="0" presId="urn:microsoft.com/office/officeart/2005/8/layout/cycle2"/>
    <dgm:cxn modelId="{43E68D3A-3700-4B4C-8DCA-9E3360181E68}" type="presParOf" srcId="{13255B93-DEB8-4C82-ADD6-F0C2A3FF133F}" destId="{2DAD87C1-DA25-4C48-8145-5F541D33063B}" srcOrd="0" destOrd="0" presId="urn:microsoft.com/office/officeart/2005/8/layout/cycle2"/>
    <dgm:cxn modelId="{516DA421-6366-4427-BF23-45905CFD0B57}" type="presParOf" srcId="{1228EEF8-E6BF-47B2-8C40-F99283F9D5F3}" destId="{5CEEC946-4787-4AE2-9993-8160DAFD78AE}" srcOrd="6" destOrd="0" presId="urn:microsoft.com/office/officeart/2005/8/layout/cycle2"/>
    <dgm:cxn modelId="{973EC08F-A619-4707-866D-0181D7A46C38}" type="presParOf" srcId="{1228EEF8-E6BF-47B2-8C40-F99283F9D5F3}" destId="{8EA8703C-49ED-415D-B598-DDDB679FCB28}" srcOrd="7" destOrd="0" presId="urn:microsoft.com/office/officeart/2005/8/layout/cycle2"/>
    <dgm:cxn modelId="{C0EE2DDE-9E08-479E-8A60-1FEC64FB87C8}" type="presParOf" srcId="{8EA8703C-49ED-415D-B598-DDDB679FCB28}" destId="{F5845538-B238-4CB9-9715-4E463867547C}" srcOrd="0" destOrd="0" presId="urn:microsoft.com/office/officeart/2005/8/layout/cycle2"/>
    <dgm:cxn modelId="{CE5E4EE1-6D54-42AA-A7B9-67A0F5711074}" type="presParOf" srcId="{1228EEF8-E6BF-47B2-8C40-F99283F9D5F3}" destId="{2BE7F431-4999-44A6-84FB-263A0EDFBAF8}" srcOrd="8" destOrd="0" presId="urn:microsoft.com/office/officeart/2005/8/layout/cycle2"/>
    <dgm:cxn modelId="{B15561A1-6273-43D2-8E7E-E16761C064F8}" type="presParOf" srcId="{1228EEF8-E6BF-47B2-8C40-F99283F9D5F3}" destId="{5DDE4B4F-056A-4D44-9E71-6E0C77F63899}" srcOrd="9" destOrd="0" presId="urn:microsoft.com/office/officeart/2005/8/layout/cycle2"/>
    <dgm:cxn modelId="{5F9AEF6D-5568-4B1E-96FD-9FFA64950B12}" type="presParOf" srcId="{5DDE4B4F-056A-4D44-9E71-6E0C77F63899}" destId="{3483D368-3D65-4404-A33F-F0505AB9715A}"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395FBC6-B80C-4398-8E1C-8AD99EB99C40}" type="doc">
      <dgm:prSet loTypeId="urn:microsoft.com/office/officeart/2005/8/layout/equation1" loCatId="relationship" qsTypeId="urn:microsoft.com/office/officeart/2005/8/quickstyle/simple1" qsCatId="simple" csTypeId="urn:microsoft.com/office/officeart/2005/8/colors/accent1_2" csCatId="accent1" phldr="1"/>
      <dgm:spPr/>
      <dgm:t>
        <a:bodyPr/>
        <a:lstStyle/>
        <a:p>
          <a:endParaRPr lang="tr-TR"/>
        </a:p>
      </dgm:t>
    </dgm:pt>
    <dgm:pt modelId="{7FC75CDB-00C4-4706-BB00-088203BCC792}">
      <dgm:prSet/>
      <dgm:spPr/>
      <dgm:t>
        <a:bodyPr/>
        <a:lstStyle/>
        <a:p>
          <a:r>
            <a:rPr lang="tr-TR" b="1" dirty="0" smtClean="0"/>
            <a:t>Üretilen mal ve hizmetlerin ortaya çıkaracağı fayda</a:t>
          </a:r>
          <a:endParaRPr lang="tr-TR" b="1" dirty="0"/>
        </a:p>
      </dgm:t>
    </dgm:pt>
    <dgm:pt modelId="{2E5101A3-F615-4892-BC55-8893523E1675}" type="parTrans" cxnId="{7FED1DB8-26DB-447F-8A63-37BD3FABA517}">
      <dgm:prSet/>
      <dgm:spPr/>
      <dgm:t>
        <a:bodyPr/>
        <a:lstStyle/>
        <a:p>
          <a:endParaRPr lang="tr-TR"/>
        </a:p>
      </dgm:t>
    </dgm:pt>
    <dgm:pt modelId="{BCA9B555-5BB2-479E-96DA-0EDA646E5FE7}" type="sibTrans" cxnId="{7FED1DB8-26DB-447F-8A63-37BD3FABA517}">
      <dgm:prSet/>
      <dgm:spPr/>
      <dgm:t>
        <a:bodyPr/>
        <a:lstStyle/>
        <a:p>
          <a:endParaRPr lang="tr-TR"/>
        </a:p>
      </dgm:t>
    </dgm:pt>
    <dgm:pt modelId="{3F94B505-B453-46D2-A1C1-43EE8E8928C7}">
      <dgm:prSet/>
      <dgm:spPr/>
      <dgm:t>
        <a:bodyPr/>
        <a:lstStyle/>
        <a:p>
          <a:r>
            <a:rPr lang="tr-TR" b="1" dirty="0" smtClean="0">
              <a:latin typeface="+mn-lt"/>
              <a:cs typeface="Times New Roman" pitchFamily="18" charset="0"/>
            </a:rPr>
            <a:t>Kişisel ve sosyal taklit ve gösteriş</a:t>
          </a:r>
          <a:endParaRPr lang="tr-TR" b="1" dirty="0">
            <a:latin typeface="+mn-lt"/>
          </a:endParaRPr>
        </a:p>
      </dgm:t>
    </dgm:pt>
    <dgm:pt modelId="{8E5B61C0-92F0-4265-9B48-0A27502FD585}" type="parTrans" cxnId="{CCA83C93-ECF7-4DB1-8F5C-DDBA5039A8B0}">
      <dgm:prSet/>
      <dgm:spPr/>
      <dgm:t>
        <a:bodyPr/>
        <a:lstStyle/>
        <a:p>
          <a:endParaRPr lang="tr-TR"/>
        </a:p>
      </dgm:t>
    </dgm:pt>
    <dgm:pt modelId="{85952E2A-06CE-49EF-99AC-4BEF84A7AE1B}" type="sibTrans" cxnId="{CCA83C93-ECF7-4DB1-8F5C-DDBA5039A8B0}">
      <dgm:prSet/>
      <dgm:spPr/>
      <dgm:t>
        <a:bodyPr/>
        <a:lstStyle/>
        <a:p>
          <a:endParaRPr lang="tr-TR"/>
        </a:p>
      </dgm:t>
    </dgm:pt>
    <dgm:pt modelId="{E1BBEC33-D632-4A6A-94B5-DB4D9F18684F}" type="pres">
      <dgm:prSet presAssocID="{E395FBC6-B80C-4398-8E1C-8AD99EB99C40}" presName="linearFlow" presStyleCnt="0">
        <dgm:presLayoutVars>
          <dgm:dir/>
          <dgm:resizeHandles val="exact"/>
        </dgm:presLayoutVars>
      </dgm:prSet>
      <dgm:spPr/>
      <dgm:t>
        <a:bodyPr/>
        <a:lstStyle/>
        <a:p>
          <a:endParaRPr lang="tr-TR"/>
        </a:p>
      </dgm:t>
    </dgm:pt>
    <dgm:pt modelId="{A251A26D-0C6E-4CA1-B112-F08659DF2C2C}" type="pres">
      <dgm:prSet presAssocID="{7FC75CDB-00C4-4706-BB00-088203BCC792}" presName="node" presStyleLbl="node1" presStyleIdx="0" presStyleCnt="2">
        <dgm:presLayoutVars>
          <dgm:bulletEnabled val="1"/>
        </dgm:presLayoutVars>
      </dgm:prSet>
      <dgm:spPr/>
      <dgm:t>
        <a:bodyPr/>
        <a:lstStyle/>
        <a:p>
          <a:endParaRPr lang="tr-TR"/>
        </a:p>
      </dgm:t>
    </dgm:pt>
    <dgm:pt modelId="{B3A63D76-66CF-4039-9AE9-1992E8B43BC5}" type="pres">
      <dgm:prSet presAssocID="{BCA9B555-5BB2-479E-96DA-0EDA646E5FE7}" presName="spacerL" presStyleCnt="0"/>
      <dgm:spPr/>
    </dgm:pt>
    <dgm:pt modelId="{0852AF73-3C6E-4BE2-8326-58EC8B6CC180}" type="pres">
      <dgm:prSet presAssocID="{BCA9B555-5BB2-479E-96DA-0EDA646E5FE7}" presName="sibTrans" presStyleLbl="sibTrans2D1" presStyleIdx="0" presStyleCnt="1"/>
      <dgm:spPr>
        <a:prstGeom prst="plus">
          <a:avLst/>
        </a:prstGeom>
      </dgm:spPr>
      <dgm:t>
        <a:bodyPr/>
        <a:lstStyle/>
        <a:p>
          <a:endParaRPr lang="tr-TR"/>
        </a:p>
      </dgm:t>
    </dgm:pt>
    <dgm:pt modelId="{B4195CB2-63AE-48B2-B7DD-E2241DC1CFDE}" type="pres">
      <dgm:prSet presAssocID="{BCA9B555-5BB2-479E-96DA-0EDA646E5FE7}" presName="spacerR" presStyleCnt="0"/>
      <dgm:spPr/>
    </dgm:pt>
    <dgm:pt modelId="{55CD4D50-AC04-40B0-B5AD-E9B0F3C7F40D}" type="pres">
      <dgm:prSet presAssocID="{3F94B505-B453-46D2-A1C1-43EE8E8928C7}" presName="node" presStyleLbl="node1" presStyleIdx="1" presStyleCnt="2">
        <dgm:presLayoutVars>
          <dgm:bulletEnabled val="1"/>
        </dgm:presLayoutVars>
      </dgm:prSet>
      <dgm:spPr/>
      <dgm:t>
        <a:bodyPr/>
        <a:lstStyle/>
        <a:p>
          <a:endParaRPr lang="tr-TR"/>
        </a:p>
      </dgm:t>
    </dgm:pt>
  </dgm:ptLst>
  <dgm:cxnLst>
    <dgm:cxn modelId="{563E15BE-0C91-4A67-B5E8-5091E7F6ED98}" type="presOf" srcId="{BCA9B555-5BB2-479E-96DA-0EDA646E5FE7}" destId="{0852AF73-3C6E-4BE2-8326-58EC8B6CC180}" srcOrd="0" destOrd="0" presId="urn:microsoft.com/office/officeart/2005/8/layout/equation1"/>
    <dgm:cxn modelId="{849ABEC9-731F-4EDF-B06F-8976D5E6DAA3}" type="presOf" srcId="{E395FBC6-B80C-4398-8E1C-8AD99EB99C40}" destId="{E1BBEC33-D632-4A6A-94B5-DB4D9F18684F}" srcOrd="0" destOrd="0" presId="urn:microsoft.com/office/officeart/2005/8/layout/equation1"/>
    <dgm:cxn modelId="{55A181E9-A693-4A3B-8085-7C4632145CA0}" type="presOf" srcId="{3F94B505-B453-46D2-A1C1-43EE8E8928C7}" destId="{55CD4D50-AC04-40B0-B5AD-E9B0F3C7F40D}" srcOrd="0" destOrd="0" presId="urn:microsoft.com/office/officeart/2005/8/layout/equation1"/>
    <dgm:cxn modelId="{CCA83C93-ECF7-4DB1-8F5C-DDBA5039A8B0}" srcId="{E395FBC6-B80C-4398-8E1C-8AD99EB99C40}" destId="{3F94B505-B453-46D2-A1C1-43EE8E8928C7}" srcOrd="1" destOrd="0" parTransId="{8E5B61C0-92F0-4265-9B48-0A27502FD585}" sibTransId="{85952E2A-06CE-49EF-99AC-4BEF84A7AE1B}"/>
    <dgm:cxn modelId="{7FED1DB8-26DB-447F-8A63-37BD3FABA517}" srcId="{E395FBC6-B80C-4398-8E1C-8AD99EB99C40}" destId="{7FC75CDB-00C4-4706-BB00-088203BCC792}" srcOrd="0" destOrd="0" parTransId="{2E5101A3-F615-4892-BC55-8893523E1675}" sibTransId="{BCA9B555-5BB2-479E-96DA-0EDA646E5FE7}"/>
    <dgm:cxn modelId="{50BD95E2-BA68-4E52-B2AD-C83442520450}" type="presOf" srcId="{7FC75CDB-00C4-4706-BB00-088203BCC792}" destId="{A251A26D-0C6E-4CA1-B112-F08659DF2C2C}" srcOrd="0" destOrd="0" presId="urn:microsoft.com/office/officeart/2005/8/layout/equation1"/>
    <dgm:cxn modelId="{BCA40B8B-880F-48B0-991D-484ED40187A6}" type="presParOf" srcId="{E1BBEC33-D632-4A6A-94B5-DB4D9F18684F}" destId="{A251A26D-0C6E-4CA1-B112-F08659DF2C2C}" srcOrd="0" destOrd="0" presId="urn:microsoft.com/office/officeart/2005/8/layout/equation1"/>
    <dgm:cxn modelId="{CAEC24EF-3B4B-44EA-B711-B2E2AE8CE52E}" type="presParOf" srcId="{E1BBEC33-D632-4A6A-94B5-DB4D9F18684F}" destId="{B3A63D76-66CF-4039-9AE9-1992E8B43BC5}" srcOrd="1" destOrd="0" presId="urn:microsoft.com/office/officeart/2005/8/layout/equation1"/>
    <dgm:cxn modelId="{22B5DF27-1588-4879-99F0-07F753873C0B}" type="presParOf" srcId="{E1BBEC33-D632-4A6A-94B5-DB4D9F18684F}" destId="{0852AF73-3C6E-4BE2-8326-58EC8B6CC180}" srcOrd="2" destOrd="0" presId="urn:microsoft.com/office/officeart/2005/8/layout/equation1"/>
    <dgm:cxn modelId="{01DC7124-2B98-4D3D-A377-5EBBB2B1FD2D}" type="presParOf" srcId="{E1BBEC33-D632-4A6A-94B5-DB4D9F18684F}" destId="{B4195CB2-63AE-48B2-B7DD-E2241DC1CFDE}" srcOrd="3" destOrd="0" presId="urn:microsoft.com/office/officeart/2005/8/layout/equation1"/>
    <dgm:cxn modelId="{5D8BCF4D-82E1-4FD9-B050-B0B4BD498547}" type="presParOf" srcId="{E1BBEC33-D632-4A6A-94B5-DB4D9F18684F}" destId="{55CD4D50-AC04-40B0-B5AD-E9B0F3C7F40D}" srcOrd="4" destOrd="0" presId="urn:microsoft.com/office/officeart/2005/8/layout/equati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213D297-DD27-43B9-8866-2DD532632876}" type="doc">
      <dgm:prSet loTypeId="urn:microsoft.com/office/officeart/2005/8/layout/pyramid1" loCatId="pyramid" qsTypeId="urn:microsoft.com/office/officeart/2005/8/quickstyle/simple1" qsCatId="simple" csTypeId="urn:microsoft.com/office/officeart/2005/8/colors/accent1_2" csCatId="accent1" phldr="1"/>
      <dgm:spPr/>
    </dgm:pt>
    <dgm:pt modelId="{BC3925E8-D10E-4C50-A2D9-2B3305F83910}">
      <dgm:prSet phldrT="[Metin]" custT="1"/>
      <dgm:spPr/>
      <dgm:t>
        <a:bodyPr anchor="ctr" anchorCtr="1"/>
        <a:lstStyle/>
        <a:p>
          <a:r>
            <a:rPr lang="tr-TR" sz="1500" dirty="0" smtClean="0"/>
            <a:t>Kendini Gerçekleştirme</a:t>
          </a:r>
          <a:endParaRPr lang="tr-TR" sz="1500" dirty="0"/>
        </a:p>
      </dgm:t>
    </dgm:pt>
    <dgm:pt modelId="{368D0F23-465C-4852-89C4-9FD4F7C935D3}" type="parTrans" cxnId="{33A75FF1-0C04-4DED-B9A5-4090868872B5}">
      <dgm:prSet/>
      <dgm:spPr/>
      <dgm:t>
        <a:bodyPr/>
        <a:lstStyle/>
        <a:p>
          <a:endParaRPr lang="tr-TR"/>
        </a:p>
      </dgm:t>
    </dgm:pt>
    <dgm:pt modelId="{AEA0A756-80F9-4F53-A588-E0C086BF6349}" type="sibTrans" cxnId="{33A75FF1-0C04-4DED-B9A5-4090868872B5}">
      <dgm:prSet/>
      <dgm:spPr/>
      <dgm:t>
        <a:bodyPr/>
        <a:lstStyle/>
        <a:p>
          <a:endParaRPr lang="tr-TR"/>
        </a:p>
      </dgm:t>
    </dgm:pt>
    <dgm:pt modelId="{E2A4B18B-5324-48F9-8CA6-1FFF103E8DB5}">
      <dgm:prSet phldrT="[Metin]" custT="1"/>
      <dgm:spPr/>
      <dgm:t>
        <a:bodyPr anchor="ctr" anchorCtr="1"/>
        <a:lstStyle/>
        <a:p>
          <a:r>
            <a:rPr lang="tr-TR" sz="1500" dirty="0" smtClean="0"/>
            <a:t>Saygı Görme</a:t>
          </a:r>
          <a:endParaRPr lang="tr-TR" sz="1500" dirty="0"/>
        </a:p>
      </dgm:t>
    </dgm:pt>
    <dgm:pt modelId="{EF26D0E1-B086-44CE-82FC-D6A2D17AEB8E}" type="parTrans" cxnId="{096FB0D0-F0FC-43D3-B369-7A35A8C3BC16}">
      <dgm:prSet/>
      <dgm:spPr/>
      <dgm:t>
        <a:bodyPr/>
        <a:lstStyle/>
        <a:p>
          <a:endParaRPr lang="tr-TR"/>
        </a:p>
      </dgm:t>
    </dgm:pt>
    <dgm:pt modelId="{C47C8DCD-6AA7-429D-A805-CA2B54ACADF6}" type="sibTrans" cxnId="{096FB0D0-F0FC-43D3-B369-7A35A8C3BC16}">
      <dgm:prSet/>
      <dgm:spPr/>
      <dgm:t>
        <a:bodyPr/>
        <a:lstStyle/>
        <a:p>
          <a:endParaRPr lang="tr-TR"/>
        </a:p>
      </dgm:t>
    </dgm:pt>
    <dgm:pt modelId="{0285282D-58AF-4E93-9C78-19E86AD312A4}">
      <dgm:prSet phldrT="[Metin]" custT="1"/>
      <dgm:spPr/>
      <dgm:t>
        <a:bodyPr anchor="ctr" anchorCtr="1"/>
        <a:lstStyle/>
        <a:p>
          <a:r>
            <a:rPr lang="tr-TR" sz="1500" dirty="0" smtClean="0"/>
            <a:t>Ait Olma ve Sevgi</a:t>
          </a:r>
          <a:endParaRPr lang="tr-TR" sz="1500" dirty="0"/>
        </a:p>
      </dgm:t>
    </dgm:pt>
    <dgm:pt modelId="{22B44174-3045-44A6-932E-A280B333F409}" type="parTrans" cxnId="{AE8D7F2B-26CD-443B-99F6-FCCC7B968AA8}">
      <dgm:prSet/>
      <dgm:spPr/>
      <dgm:t>
        <a:bodyPr/>
        <a:lstStyle/>
        <a:p>
          <a:endParaRPr lang="tr-TR"/>
        </a:p>
      </dgm:t>
    </dgm:pt>
    <dgm:pt modelId="{4A2FCFC3-439B-4B14-A705-351D9E854AE3}" type="sibTrans" cxnId="{AE8D7F2B-26CD-443B-99F6-FCCC7B968AA8}">
      <dgm:prSet/>
      <dgm:spPr/>
      <dgm:t>
        <a:bodyPr/>
        <a:lstStyle/>
        <a:p>
          <a:endParaRPr lang="tr-TR"/>
        </a:p>
      </dgm:t>
    </dgm:pt>
    <dgm:pt modelId="{7F62B828-F5AD-4F90-98D8-8ED1ECDB0A17}">
      <dgm:prSet custT="1"/>
      <dgm:spPr/>
      <dgm:t>
        <a:bodyPr anchor="ctr" anchorCtr="1"/>
        <a:lstStyle/>
        <a:p>
          <a:r>
            <a:rPr lang="tr-TR" sz="1500" dirty="0" smtClean="0"/>
            <a:t>Güvenlik</a:t>
          </a:r>
          <a:endParaRPr lang="tr-TR" sz="1500" dirty="0"/>
        </a:p>
      </dgm:t>
    </dgm:pt>
    <dgm:pt modelId="{67AC01CE-FEB6-4F39-9BC7-5325BCFF5292}" type="parTrans" cxnId="{33F0E2CB-DF68-4A98-86A1-A8F42E46E7D1}">
      <dgm:prSet/>
      <dgm:spPr/>
      <dgm:t>
        <a:bodyPr/>
        <a:lstStyle/>
        <a:p>
          <a:endParaRPr lang="tr-TR"/>
        </a:p>
      </dgm:t>
    </dgm:pt>
    <dgm:pt modelId="{2EF1F9D5-95C8-4AE0-A07C-0F7D31F1CE7A}" type="sibTrans" cxnId="{33F0E2CB-DF68-4A98-86A1-A8F42E46E7D1}">
      <dgm:prSet/>
      <dgm:spPr/>
      <dgm:t>
        <a:bodyPr/>
        <a:lstStyle/>
        <a:p>
          <a:endParaRPr lang="tr-TR"/>
        </a:p>
      </dgm:t>
    </dgm:pt>
    <dgm:pt modelId="{28BD0E3F-13F5-4D13-B1B4-761EF47D3E06}">
      <dgm:prSet custT="1"/>
      <dgm:spPr/>
      <dgm:t>
        <a:bodyPr anchor="ctr" anchorCtr="1"/>
        <a:lstStyle/>
        <a:p>
          <a:r>
            <a:rPr lang="tr-TR" sz="1500" dirty="0" smtClean="0"/>
            <a:t>Fizyolojik</a:t>
          </a:r>
          <a:endParaRPr lang="tr-TR" sz="1500" dirty="0"/>
        </a:p>
      </dgm:t>
    </dgm:pt>
    <dgm:pt modelId="{422E9250-BECD-4A80-B924-5EF74A37C0DF}" type="parTrans" cxnId="{DC8CA3CD-3CBB-46B8-A9AF-274720651A1A}">
      <dgm:prSet/>
      <dgm:spPr/>
      <dgm:t>
        <a:bodyPr/>
        <a:lstStyle/>
        <a:p>
          <a:endParaRPr lang="tr-TR"/>
        </a:p>
      </dgm:t>
    </dgm:pt>
    <dgm:pt modelId="{681CD573-ECED-46E2-9625-0EC0DA0D5626}" type="sibTrans" cxnId="{DC8CA3CD-3CBB-46B8-A9AF-274720651A1A}">
      <dgm:prSet/>
      <dgm:spPr/>
      <dgm:t>
        <a:bodyPr/>
        <a:lstStyle/>
        <a:p>
          <a:endParaRPr lang="tr-TR"/>
        </a:p>
      </dgm:t>
    </dgm:pt>
    <dgm:pt modelId="{6ED5F719-73A4-48FA-89CC-6D67A95E5082}" type="pres">
      <dgm:prSet presAssocID="{2213D297-DD27-43B9-8866-2DD532632876}" presName="Name0" presStyleCnt="0">
        <dgm:presLayoutVars>
          <dgm:dir/>
          <dgm:animLvl val="lvl"/>
          <dgm:resizeHandles val="exact"/>
        </dgm:presLayoutVars>
      </dgm:prSet>
      <dgm:spPr/>
    </dgm:pt>
    <dgm:pt modelId="{646EBE54-C041-4E13-AF08-182E223DA928}" type="pres">
      <dgm:prSet presAssocID="{BC3925E8-D10E-4C50-A2D9-2B3305F83910}" presName="Name8" presStyleCnt="0"/>
      <dgm:spPr/>
    </dgm:pt>
    <dgm:pt modelId="{233E8BAB-FE12-4FD3-8731-DA2E44D98A37}" type="pres">
      <dgm:prSet presAssocID="{BC3925E8-D10E-4C50-A2D9-2B3305F83910}" presName="level" presStyleLbl="node1" presStyleIdx="0" presStyleCnt="5">
        <dgm:presLayoutVars>
          <dgm:chMax val="1"/>
          <dgm:bulletEnabled val="1"/>
        </dgm:presLayoutVars>
      </dgm:prSet>
      <dgm:spPr/>
      <dgm:t>
        <a:bodyPr/>
        <a:lstStyle/>
        <a:p>
          <a:endParaRPr lang="tr-TR"/>
        </a:p>
      </dgm:t>
    </dgm:pt>
    <dgm:pt modelId="{97337410-A855-493F-9647-05F29F97184B}" type="pres">
      <dgm:prSet presAssocID="{BC3925E8-D10E-4C50-A2D9-2B3305F83910}" presName="levelTx" presStyleLbl="revTx" presStyleIdx="0" presStyleCnt="0">
        <dgm:presLayoutVars>
          <dgm:chMax val="1"/>
          <dgm:bulletEnabled val="1"/>
        </dgm:presLayoutVars>
      </dgm:prSet>
      <dgm:spPr/>
      <dgm:t>
        <a:bodyPr/>
        <a:lstStyle/>
        <a:p>
          <a:endParaRPr lang="tr-TR"/>
        </a:p>
      </dgm:t>
    </dgm:pt>
    <dgm:pt modelId="{F12978DB-FB94-4FC3-86A7-285F0647A561}" type="pres">
      <dgm:prSet presAssocID="{E2A4B18B-5324-48F9-8CA6-1FFF103E8DB5}" presName="Name8" presStyleCnt="0"/>
      <dgm:spPr/>
    </dgm:pt>
    <dgm:pt modelId="{77001E5F-EE85-4067-96D3-F57AD53E2A22}" type="pres">
      <dgm:prSet presAssocID="{E2A4B18B-5324-48F9-8CA6-1FFF103E8DB5}" presName="level" presStyleLbl="node1" presStyleIdx="1" presStyleCnt="5">
        <dgm:presLayoutVars>
          <dgm:chMax val="1"/>
          <dgm:bulletEnabled val="1"/>
        </dgm:presLayoutVars>
      </dgm:prSet>
      <dgm:spPr/>
      <dgm:t>
        <a:bodyPr/>
        <a:lstStyle/>
        <a:p>
          <a:endParaRPr lang="tr-TR"/>
        </a:p>
      </dgm:t>
    </dgm:pt>
    <dgm:pt modelId="{4EAE4EA3-DE81-4E2B-BC8E-76D723E09678}" type="pres">
      <dgm:prSet presAssocID="{E2A4B18B-5324-48F9-8CA6-1FFF103E8DB5}" presName="levelTx" presStyleLbl="revTx" presStyleIdx="0" presStyleCnt="0">
        <dgm:presLayoutVars>
          <dgm:chMax val="1"/>
          <dgm:bulletEnabled val="1"/>
        </dgm:presLayoutVars>
      </dgm:prSet>
      <dgm:spPr/>
      <dgm:t>
        <a:bodyPr/>
        <a:lstStyle/>
        <a:p>
          <a:endParaRPr lang="tr-TR"/>
        </a:p>
      </dgm:t>
    </dgm:pt>
    <dgm:pt modelId="{5F77E998-A3F6-49B2-933F-19C1E58C882D}" type="pres">
      <dgm:prSet presAssocID="{0285282D-58AF-4E93-9C78-19E86AD312A4}" presName="Name8" presStyleCnt="0"/>
      <dgm:spPr/>
    </dgm:pt>
    <dgm:pt modelId="{40C62D66-783A-4EB4-B196-06DF1C72B61C}" type="pres">
      <dgm:prSet presAssocID="{0285282D-58AF-4E93-9C78-19E86AD312A4}" presName="level" presStyleLbl="node1" presStyleIdx="2" presStyleCnt="5">
        <dgm:presLayoutVars>
          <dgm:chMax val="1"/>
          <dgm:bulletEnabled val="1"/>
        </dgm:presLayoutVars>
      </dgm:prSet>
      <dgm:spPr/>
      <dgm:t>
        <a:bodyPr/>
        <a:lstStyle/>
        <a:p>
          <a:endParaRPr lang="tr-TR"/>
        </a:p>
      </dgm:t>
    </dgm:pt>
    <dgm:pt modelId="{30B10C14-B6E9-450F-8D58-9FC84F33A378}" type="pres">
      <dgm:prSet presAssocID="{0285282D-58AF-4E93-9C78-19E86AD312A4}" presName="levelTx" presStyleLbl="revTx" presStyleIdx="0" presStyleCnt="0">
        <dgm:presLayoutVars>
          <dgm:chMax val="1"/>
          <dgm:bulletEnabled val="1"/>
        </dgm:presLayoutVars>
      </dgm:prSet>
      <dgm:spPr/>
      <dgm:t>
        <a:bodyPr/>
        <a:lstStyle/>
        <a:p>
          <a:endParaRPr lang="tr-TR"/>
        </a:p>
      </dgm:t>
    </dgm:pt>
    <dgm:pt modelId="{349083E7-98F0-4C68-A1EF-FD9DB15FE857}" type="pres">
      <dgm:prSet presAssocID="{7F62B828-F5AD-4F90-98D8-8ED1ECDB0A17}" presName="Name8" presStyleCnt="0"/>
      <dgm:spPr/>
    </dgm:pt>
    <dgm:pt modelId="{F13A5E5F-FCD8-49A9-93DF-78B92A6C116C}" type="pres">
      <dgm:prSet presAssocID="{7F62B828-F5AD-4F90-98D8-8ED1ECDB0A17}" presName="level" presStyleLbl="node1" presStyleIdx="3" presStyleCnt="5">
        <dgm:presLayoutVars>
          <dgm:chMax val="1"/>
          <dgm:bulletEnabled val="1"/>
        </dgm:presLayoutVars>
      </dgm:prSet>
      <dgm:spPr/>
      <dgm:t>
        <a:bodyPr/>
        <a:lstStyle/>
        <a:p>
          <a:endParaRPr lang="tr-TR"/>
        </a:p>
      </dgm:t>
    </dgm:pt>
    <dgm:pt modelId="{65F387C8-553B-452F-985A-E96C7F9F41BE}" type="pres">
      <dgm:prSet presAssocID="{7F62B828-F5AD-4F90-98D8-8ED1ECDB0A17}" presName="levelTx" presStyleLbl="revTx" presStyleIdx="0" presStyleCnt="0">
        <dgm:presLayoutVars>
          <dgm:chMax val="1"/>
          <dgm:bulletEnabled val="1"/>
        </dgm:presLayoutVars>
      </dgm:prSet>
      <dgm:spPr/>
      <dgm:t>
        <a:bodyPr/>
        <a:lstStyle/>
        <a:p>
          <a:endParaRPr lang="tr-TR"/>
        </a:p>
      </dgm:t>
    </dgm:pt>
    <dgm:pt modelId="{1C320FF8-D0D2-48DC-9723-DE14CA69535B}" type="pres">
      <dgm:prSet presAssocID="{28BD0E3F-13F5-4D13-B1B4-761EF47D3E06}" presName="Name8" presStyleCnt="0"/>
      <dgm:spPr/>
    </dgm:pt>
    <dgm:pt modelId="{B281A8FC-DB6E-4ABE-A2DF-8239AD9BCB47}" type="pres">
      <dgm:prSet presAssocID="{28BD0E3F-13F5-4D13-B1B4-761EF47D3E06}" presName="level" presStyleLbl="node1" presStyleIdx="4" presStyleCnt="5">
        <dgm:presLayoutVars>
          <dgm:chMax val="1"/>
          <dgm:bulletEnabled val="1"/>
        </dgm:presLayoutVars>
      </dgm:prSet>
      <dgm:spPr/>
      <dgm:t>
        <a:bodyPr/>
        <a:lstStyle/>
        <a:p>
          <a:endParaRPr lang="tr-TR"/>
        </a:p>
      </dgm:t>
    </dgm:pt>
    <dgm:pt modelId="{0E7D9757-60E4-4BBC-943A-A410FA607437}" type="pres">
      <dgm:prSet presAssocID="{28BD0E3F-13F5-4D13-B1B4-761EF47D3E06}" presName="levelTx" presStyleLbl="revTx" presStyleIdx="0" presStyleCnt="0">
        <dgm:presLayoutVars>
          <dgm:chMax val="1"/>
          <dgm:bulletEnabled val="1"/>
        </dgm:presLayoutVars>
      </dgm:prSet>
      <dgm:spPr/>
      <dgm:t>
        <a:bodyPr/>
        <a:lstStyle/>
        <a:p>
          <a:endParaRPr lang="tr-TR"/>
        </a:p>
      </dgm:t>
    </dgm:pt>
  </dgm:ptLst>
  <dgm:cxnLst>
    <dgm:cxn modelId="{33F0E2CB-DF68-4A98-86A1-A8F42E46E7D1}" srcId="{2213D297-DD27-43B9-8866-2DD532632876}" destId="{7F62B828-F5AD-4F90-98D8-8ED1ECDB0A17}" srcOrd="3" destOrd="0" parTransId="{67AC01CE-FEB6-4F39-9BC7-5325BCFF5292}" sibTransId="{2EF1F9D5-95C8-4AE0-A07C-0F7D31F1CE7A}"/>
    <dgm:cxn modelId="{1651CD5D-2689-43E0-B42E-C6F8F5AA7216}" type="presOf" srcId="{BC3925E8-D10E-4C50-A2D9-2B3305F83910}" destId="{97337410-A855-493F-9647-05F29F97184B}" srcOrd="1" destOrd="0" presId="urn:microsoft.com/office/officeart/2005/8/layout/pyramid1"/>
    <dgm:cxn modelId="{0BEB12B1-B40E-4994-8F53-854369A07475}" type="presOf" srcId="{0285282D-58AF-4E93-9C78-19E86AD312A4}" destId="{30B10C14-B6E9-450F-8D58-9FC84F33A378}" srcOrd="1" destOrd="0" presId="urn:microsoft.com/office/officeart/2005/8/layout/pyramid1"/>
    <dgm:cxn modelId="{D3EAD444-D905-41C8-90D0-F50EC663113C}" type="presOf" srcId="{E2A4B18B-5324-48F9-8CA6-1FFF103E8DB5}" destId="{77001E5F-EE85-4067-96D3-F57AD53E2A22}" srcOrd="0" destOrd="0" presId="urn:microsoft.com/office/officeart/2005/8/layout/pyramid1"/>
    <dgm:cxn modelId="{33A75FF1-0C04-4DED-B9A5-4090868872B5}" srcId="{2213D297-DD27-43B9-8866-2DD532632876}" destId="{BC3925E8-D10E-4C50-A2D9-2B3305F83910}" srcOrd="0" destOrd="0" parTransId="{368D0F23-465C-4852-89C4-9FD4F7C935D3}" sibTransId="{AEA0A756-80F9-4F53-A588-E0C086BF6349}"/>
    <dgm:cxn modelId="{DC8CA3CD-3CBB-46B8-A9AF-274720651A1A}" srcId="{2213D297-DD27-43B9-8866-2DD532632876}" destId="{28BD0E3F-13F5-4D13-B1B4-761EF47D3E06}" srcOrd="4" destOrd="0" parTransId="{422E9250-BECD-4A80-B924-5EF74A37C0DF}" sibTransId="{681CD573-ECED-46E2-9625-0EC0DA0D5626}"/>
    <dgm:cxn modelId="{096FB0D0-F0FC-43D3-B369-7A35A8C3BC16}" srcId="{2213D297-DD27-43B9-8866-2DD532632876}" destId="{E2A4B18B-5324-48F9-8CA6-1FFF103E8DB5}" srcOrd="1" destOrd="0" parTransId="{EF26D0E1-B086-44CE-82FC-D6A2D17AEB8E}" sibTransId="{C47C8DCD-6AA7-429D-A805-CA2B54ACADF6}"/>
    <dgm:cxn modelId="{7B2C60F4-5432-443C-B209-5C42B935F573}" type="presOf" srcId="{7F62B828-F5AD-4F90-98D8-8ED1ECDB0A17}" destId="{65F387C8-553B-452F-985A-E96C7F9F41BE}" srcOrd="1" destOrd="0" presId="urn:microsoft.com/office/officeart/2005/8/layout/pyramid1"/>
    <dgm:cxn modelId="{294ABAD5-51E8-4770-9C98-761CC24B78EE}" type="presOf" srcId="{E2A4B18B-5324-48F9-8CA6-1FFF103E8DB5}" destId="{4EAE4EA3-DE81-4E2B-BC8E-76D723E09678}" srcOrd="1" destOrd="0" presId="urn:microsoft.com/office/officeart/2005/8/layout/pyramid1"/>
    <dgm:cxn modelId="{EA9BB55B-D2B9-4C1C-A7B4-A2D15BCAC141}" type="presOf" srcId="{BC3925E8-D10E-4C50-A2D9-2B3305F83910}" destId="{233E8BAB-FE12-4FD3-8731-DA2E44D98A37}" srcOrd="0" destOrd="0" presId="urn:microsoft.com/office/officeart/2005/8/layout/pyramid1"/>
    <dgm:cxn modelId="{9B50D987-9D1E-4D57-94F5-BDF31B2E703D}" type="presOf" srcId="{28BD0E3F-13F5-4D13-B1B4-761EF47D3E06}" destId="{0E7D9757-60E4-4BBC-943A-A410FA607437}" srcOrd="1" destOrd="0" presId="urn:microsoft.com/office/officeart/2005/8/layout/pyramid1"/>
    <dgm:cxn modelId="{D3F3306D-70E7-4E92-B183-AFE2536AABCA}" type="presOf" srcId="{28BD0E3F-13F5-4D13-B1B4-761EF47D3E06}" destId="{B281A8FC-DB6E-4ABE-A2DF-8239AD9BCB47}" srcOrd="0" destOrd="0" presId="urn:microsoft.com/office/officeart/2005/8/layout/pyramid1"/>
    <dgm:cxn modelId="{67DCA65D-AFA4-469F-8773-50F481F18CDF}" type="presOf" srcId="{2213D297-DD27-43B9-8866-2DD532632876}" destId="{6ED5F719-73A4-48FA-89CC-6D67A95E5082}" srcOrd="0" destOrd="0" presId="urn:microsoft.com/office/officeart/2005/8/layout/pyramid1"/>
    <dgm:cxn modelId="{AE8D7F2B-26CD-443B-99F6-FCCC7B968AA8}" srcId="{2213D297-DD27-43B9-8866-2DD532632876}" destId="{0285282D-58AF-4E93-9C78-19E86AD312A4}" srcOrd="2" destOrd="0" parTransId="{22B44174-3045-44A6-932E-A280B333F409}" sibTransId="{4A2FCFC3-439B-4B14-A705-351D9E854AE3}"/>
    <dgm:cxn modelId="{BD33F445-F811-433D-B988-D2C239C36EC6}" type="presOf" srcId="{7F62B828-F5AD-4F90-98D8-8ED1ECDB0A17}" destId="{F13A5E5F-FCD8-49A9-93DF-78B92A6C116C}" srcOrd="0" destOrd="0" presId="urn:microsoft.com/office/officeart/2005/8/layout/pyramid1"/>
    <dgm:cxn modelId="{AF45318E-1E94-475A-A376-1174EFC063E2}" type="presOf" srcId="{0285282D-58AF-4E93-9C78-19E86AD312A4}" destId="{40C62D66-783A-4EB4-B196-06DF1C72B61C}" srcOrd="0" destOrd="0" presId="urn:microsoft.com/office/officeart/2005/8/layout/pyramid1"/>
    <dgm:cxn modelId="{0C4DBA52-46DA-4F53-B7DB-5314BB10AE06}" type="presParOf" srcId="{6ED5F719-73A4-48FA-89CC-6D67A95E5082}" destId="{646EBE54-C041-4E13-AF08-182E223DA928}" srcOrd="0" destOrd="0" presId="urn:microsoft.com/office/officeart/2005/8/layout/pyramid1"/>
    <dgm:cxn modelId="{41FDA92A-5342-4A3E-9989-7F07E0F5A9E5}" type="presParOf" srcId="{646EBE54-C041-4E13-AF08-182E223DA928}" destId="{233E8BAB-FE12-4FD3-8731-DA2E44D98A37}" srcOrd="0" destOrd="0" presId="urn:microsoft.com/office/officeart/2005/8/layout/pyramid1"/>
    <dgm:cxn modelId="{A7F9184E-C510-49D4-B77D-9158A7562A40}" type="presParOf" srcId="{646EBE54-C041-4E13-AF08-182E223DA928}" destId="{97337410-A855-493F-9647-05F29F97184B}" srcOrd="1" destOrd="0" presId="urn:microsoft.com/office/officeart/2005/8/layout/pyramid1"/>
    <dgm:cxn modelId="{B60F6248-9418-4895-AD5D-92C3AB9845ED}" type="presParOf" srcId="{6ED5F719-73A4-48FA-89CC-6D67A95E5082}" destId="{F12978DB-FB94-4FC3-86A7-285F0647A561}" srcOrd="1" destOrd="0" presId="urn:microsoft.com/office/officeart/2005/8/layout/pyramid1"/>
    <dgm:cxn modelId="{AC513E88-A69E-49B1-BAE9-BDB1EC5F9F8C}" type="presParOf" srcId="{F12978DB-FB94-4FC3-86A7-285F0647A561}" destId="{77001E5F-EE85-4067-96D3-F57AD53E2A22}" srcOrd="0" destOrd="0" presId="urn:microsoft.com/office/officeart/2005/8/layout/pyramid1"/>
    <dgm:cxn modelId="{AC6BC547-B6F4-4895-9371-E87E98ADD770}" type="presParOf" srcId="{F12978DB-FB94-4FC3-86A7-285F0647A561}" destId="{4EAE4EA3-DE81-4E2B-BC8E-76D723E09678}" srcOrd="1" destOrd="0" presId="urn:microsoft.com/office/officeart/2005/8/layout/pyramid1"/>
    <dgm:cxn modelId="{A6454DCA-3BB8-4D74-8AAB-AB71DEF02D6D}" type="presParOf" srcId="{6ED5F719-73A4-48FA-89CC-6D67A95E5082}" destId="{5F77E998-A3F6-49B2-933F-19C1E58C882D}" srcOrd="2" destOrd="0" presId="urn:microsoft.com/office/officeart/2005/8/layout/pyramid1"/>
    <dgm:cxn modelId="{9B98AD73-2CDF-4A96-B919-88F042C6F818}" type="presParOf" srcId="{5F77E998-A3F6-49B2-933F-19C1E58C882D}" destId="{40C62D66-783A-4EB4-B196-06DF1C72B61C}" srcOrd="0" destOrd="0" presId="urn:microsoft.com/office/officeart/2005/8/layout/pyramid1"/>
    <dgm:cxn modelId="{2501C0BB-4FA9-4E48-A0EC-13BA2919F7E5}" type="presParOf" srcId="{5F77E998-A3F6-49B2-933F-19C1E58C882D}" destId="{30B10C14-B6E9-450F-8D58-9FC84F33A378}" srcOrd="1" destOrd="0" presId="urn:microsoft.com/office/officeart/2005/8/layout/pyramid1"/>
    <dgm:cxn modelId="{385F0330-C9FB-463F-9CB8-E2423A9BC4B7}" type="presParOf" srcId="{6ED5F719-73A4-48FA-89CC-6D67A95E5082}" destId="{349083E7-98F0-4C68-A1EF-FD9DB15FE857}" srcOrd="3" destOrd="0" presId="urn:microsoft.com/office/officeart/2005/8/layout/pyramid1"/>
    <dgm:cxn modelId="{C0F5965C-75CE-4E85-BA00-C80FF3980375}" type="presParOf" srcId="{349083E7-98F0-4C68-A1EF-FD9DB15FE857}" destId="{F13A5E5F-FCD8-49A9-93DF-78B92A6C116C}" srcOrd="0" destOrd="0" presId="urn:microsoft.com/office/officeart/2005/8/layout/pyramid1"/>
    <dgm:cxn modelId="{F4FEB07E-ADF4-4EB1-B892-D5356A219AE9}" type="presParOf" srcId="{349083E7-98F0-4C68-A1EF-FD9DB15FE857}" destId="{65F387C8-553B-452F-985A-E96C7F9F41BE}" srcOrd="1" destOrd="0" presId="urn:microsoft.com/office/officeart/2005/8/layout/pyramid1"/>
    <dgm:cxn modelId="{D88DF64D-3DB0-40C5-A370-8820C905A1ED}" type="presParOf" srcId="{6ED5F719-73A4-48FA-89CC-6D67A95E5082}" destId="{1C320FF8-D0D2-48DC-9723-DE14CA69535B}" srcOrd="4" destOrd="0" presId="urn:microsoft.com/office/officeart/2005/8/layout/pyramid1"/>
    <dgm:cxn modelId="{47AE7181-22C0-4C3D-9D8D-4778046F2F24}" type="presParOf" srcId="{1C320FF8-D0D2-48DC-9723-DE14CA69535B}" destId="{B281A8FC-DB6E-4ABE-A2DF-8239AD9BCB47}" srcOrd="0" destOrd="0" presId="urn:microsoft.com/office/officeart/2005/8/layout/pyramid1"/>
    <dgm:cxn modelId="{06FB6984-4C0F-4E34-BFFD-B295D75198BB}" type="presParOf" srcId="{1C320FF8-D0D2-48DC-9723-DE14CA69535B}" destId="{0E7D9757-60E4-4BBC-943A-A410FA607437}"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686BF30-3900-4F53-BE60-0A2E3F2409FE}"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tr-TR"/>
        </a:p>
      </dgm:t>
    </dgm:pt>
    <dgm:pt modelId="{C0064CAC-FE13-4BC8-B99E-F86B6BF36478}">
      <dgm:prSet/>
      <dgm:spPr/>
      <dgm:t>
        <a:bodyPr/>
        <a:lstStyle/>
        <a:p>
          <a:pPr rtl="0"/>
          <a:r>
            <a:rPr lang="tr-TR" dirty="0" smtClean="0"/>
            <a:t>Kâr Amaçlı                  </a:t>
          </a:r>
          <a:endParaRPr lang="tr-TR" dirty="0"/>
        </a:p>
      </dgm:t>
    </dgm:pt>
    <dgm:pt modelId="{821C6CB4-9EE3-4AF9-9A71-83548DC08306}" type="parTrans" cxnId="{8C17F4F8-1CF9-4C73-B81E-A4BA0678573E}">
      <dgm:prSet/>
      <dgm:spPr/>
      <dgm:t>
        <a:bodyPr/>
        <a:lstStyle/>
        <a:p>
          <a:endParaRPr lang="tr-TR"/>
        </a:p>
      </dgm:t>
    </dgm:pt>
    <dgm:pt modelId="{43405500-5C2B-4177-972E-99FA1E7BFEB1}" type="sibTrans" cxnId="{8C17F4F8-1CF9-4C73-B81E-A4BA0678573E}">
      <dgm:prSet/>
      <dgm:spPr/>
      <dgm:t>
        <a:bodyPr/>
        <a:lstStyle/>
        <a:p>
          <a:endParaRPr lang="tr-TR"/>
        </a:p>
      </dgm:t>
    </dgm:pt>
    <dgm:pt modelId="{9A06035D-83BD-40EB-AFC3-332385C5A88E}">
      <dgm:prSet/>
      <dgm:spPr/>
      <dgm:t>
        <a:bodyPr/>
        <a:lstStyle/>
        <a:p>
          <a:pPr rtl="0"/>
          <a:r>
            <a:rPr lang="tr-TR" dirty="0" smtClean="0"/>
            <a:t>Kâr Amacı Gütmeyen</a:t>
          </a:r>
          <a:endParaRPr lang="tr-TR" dirty="0"/>
        </a:p>
      </dgm:t>
    </dgm:pt>
    <dgm:pt modelId="{E1FBC6DF-0465-4B4D-9745-9FDCDE566EC2}" type="parTrans" cxnId="{5A3E0697-9BFC-47BE-8CB5-A5B6ECBC96C4}">
      <dgm:prSet/>
      <dgm:spPr/>
      <dgm:t>
        <a:bodyPr/>
        <a:lstStyle/>
        <a:p>
          <a:endParaRPr lang="tr-TR"/>
        </a:p>
      </dgm:t>
    </dgm:pt>
    <dgm:pt modelId="{DE0D9D0D-3FDD-41D9-B3DF-03F1E545F4EC}" type="sibTrans" cxnId="{5A3E0697-9BFC-47BE-8CB5-A5B6ECBC96C4}">
      <dgm:prSet/>
      <dgm:spPr/>
      <dgm:t>
        <a:bodyPr/>
        <a:lstStyle/>
        <a:p>
          <a:endParaRPr lang="tr-TR"/>
        </a:p>
      </dgm:t>
    </dgm:pt>
    <dgm:pt modelId="{D41AA3A0-9B31-459F-B66B-948937365DC6}">
      <dgm:prSet custT="1"/>
      <dgm:spPr/>
      <dgm:t>
        <a:bodyPr/>
        <a:lstStyle/>
        <a:p>
          <a:pPr algn="ctr"/>
          <a:r>
            <a:rPr lang="tr-TR" sz="1600" b="1" dirty="0" smtClean="0">
              <a:solidFill>
                <a:srgbClr val="FF0000"/>
              </a:solidFill>
            </a:rPr>
            <a:t>Sümerbank</a:t>
          </a:r>
        </a:p>
        <a:p>
          <a:pPr algn="ctr"/>
          <a:r>
            <a:rPr lang="tr-TR" sz="1800" dirty="0" smtClean="0"/>
            <a:t>(İDT)</a:t>
          </a:r>
        </a:p>
        <a:p>
          <a:pPr algn="ctr"/>
          <a:r>
            <a:rPr lang="tr-TR" sz="1800" dirty="0" smtClean="0"/>
            <a:t>Kâr Elde Etmek</a:t>
          </a:r>
          <a:endParaRPr lang="tr-TR" sz="1800" dirty="0"/>
        </a:p>
      </dgm:t>
    </dgm:pt>
    <dgm:pt modelId="{CB3279A3-CF14-444A-B977-C6CC829D3E74}" type="parTrans" cxnId="{AAD746BA-804A-4891-9F4D-FA6266812CF2}">
      <dgm:prSet/>
      <dgm:spPr/>
      <dgm:t>
        <a:bodyPr/>
        <a:lstStyle/>
        <a:p>
          <a:endParaRPr lang="tr-TR"/>
        </a:p>
      </dgm:t>
    </dgm:pt>
    <dgm:pt modelId="{34D323C9-C148-4041-969F-8BDC870DDD5F}" type="sibTrans" cxnId="{AAD746BA-804A-4891-9F4D-FA6266812CF2}">
      <dgm:prSet/>
      <dgm:spPr/>
      <dgm:t>
        <a:bodyPr/>
        <a:lstStyle/>
        <a:p>
          <a:endParaRPr lang="tr-TR"/>
        </a:p>
      </dgm:t>
    </dgm:pt>
    <dgm:pt modelId="{550001C1-D1C5-4FF7-8C84-47C5AB10FAB7}">
      <dgm:prSet custT="1"/>
      <dgm:spPr/>
      <dgm:t>
        <a:bodyPr/>
        <a:lstStyle/>
        <a:p>
          <a:pPr algn="ctr"/>
          <a:r>
            <a:rPr lang="tr-TR" sz="1600" b="1" dirty="0" smtClean="0">
              <a:solidFill>
                <a:srgbClr val="FF0000"/>
              </a:solidFill>
            </a:rPr>
            <a:t>Elektrik İdaresi</a:t>
          </a:r>
        </a:p>
        <a:p>
          <a:pPr algn="ctr"/>
          <a:r>
            <a:rPr lang="tr-TR" sz="1800" dirty="0" smtClean="0"/>
            <a:t>(KİT)</a:t>
          </a:r>
        </a:p>
        <a:p>
          <a:pPr algn="ctr"/>
          <a:r>
            <a:rPr lang="tr-TR" sz="1800" dirty="0" smtClean="0"/>
            <a:t>Sosyal Kârlılık</a:t>
          </a:r>
          <a:endParaRPr lang="tr-TR" sz="1800" dirty="0"/>
        </a:p>
      </dgm:t>
    </dgm:pt>
    <dgm:pt modelId="{B85F96B3-A152-40D8-8734-24EF26480BF0}" type="parTrans" cxnId="{2D8053D4-5946-46DE-915C-08FAF2DC9A02}">
      <dgm:prSet/>
      <dgm:spPr/>
      <dgm:t>
        <a:bodyPr/>
        <a:lstStyle/>
        <a:p>
          <a:endParaRPr lang="tr-TR"/>
        </a:p>
      </dgm:t>
    </dgm:pt>
    <dgm:pt modelId="{28D3549F-787D-4350-91A9-1E77D05C563E}" type="sibTrans" cxnId="{2D8053D4-5946-46DE-915C-08FAF2DC9A02}">
      <dgm:prSet/>
      <dgm:spPr/>
      <dgm:t>
        <a:bodyPr/>
        <a:lstStyle/>
        <a:p>
          <a:endParaRPr lang="tr-TR"/>
        </a:p>
      </dgm:t>
    </dgm:pt>
    <dgm:pt modelId="{E24676C3-EBBD-4B27-A68D-2886C6C2E2FB}" type="pres">
      <dgm:prSet presAssocID="{B686BF30-3900-4F53-BE60-0A2E3F2409FE}" presName="list" presStyleCnt="0">
        <dgm:presLayoutVars>
          <dgm:dir/>
          <dgm:animLvl val="lvl"/>
        </dgm:presLayoutVars>
      </dgm:prSet>
      <dgm:spPr/>
      <dgm:t>
        <a:bodyPr/>
        <a:lstStyle/>
        <a:p>
          <a:endParaRPr lang="tr-TR"/>
        </a:p>
      </dgm:t>
    </dgm:pt>
    <dgm:pt modelId="{9460B69B-E3DE-4CFA-B687-916B539F947D}" type="pres">
      <dgm:prSet presAssocID="{C0064CAC-FE13-4BC8-B99E-F86B6BF36478}" presName="posSpace" presStyleCnt="0"/>
      <dgm:spPr/>
    </dgm:pt>
    <dgm:pt modelId="{69B89CEE-7A91-4B5E-B939-690DA57B9201}" type="pres">
      <dgm:prSet presAssocID="{C0064CAC-FE13-4BC8-B99E-F86B6BF36478}" presName="vertFlow" presStyleCnt="0"/>
      <dgm:spPr/>
    </dgm:pt>
    <dgm:pt modelId="{2D59F5CA-5799-440F-A524-34F305CA7479}" type="pres">
      <dgm:prSet presAssocID="{C0064CAC-FE13-4BC8-B99E-F86B6BF36478}" presName="topSpace" presStyleCnt="0"/>
      <dgm:spPr/>
    </dgm:pt>
    <dgm:pt modelId="{E88054AE-25CB-4EDD-A0E9-7842F6FF52C2}" type="pres">
      <dgm:prSet presAssocID="{C0064CAC-FE13-4BC8-B99E-F86B6BF36478}" presName="firstComp" presStyleCnt="0"/>
      <dgm:spPr/>
    </dgm:pt>
    <dgm:pt modelId="{5F9C8D9E-28BF-49F7-8CE3-765822F59684}" type="pres">
      <dgm:prSet presAssocID="{C0064CAC-FE13-4BC8-B99E-F86B6BF36478}" presName="firstChild" presStyleLbl="bgAccFollowNode1" presStyleIdx="0" presStyleCnt="2"/>
      <dgm:spPr/>
      <dgm:t>
        <a:bodyPr/>
        <a:lstStyle/>
        <a:p>
          <a:endParaRPr lang="tr-TR"/>
        </a:p>
      </dgm:t>
    </dgm:pt>
    <dgm:pt modelId="{5DC331E8-698B-4BDF-B38E-D4D757404CC0}" type="pres">
      <dgm:prSet presAssocID="{C0064CAC-FE13-4BC8-B99E-F86B6BF36478}" presName="firstChildTx" presStyleLbl="bgAccFollowNode1" presStyleIdx="0" presStyleCnt="2">
        <dgm:presLayoutVars>
          <dgm:bulletEnabled val="1"/>
        </dgm:presLayoutVars>
      </dgm:prSet>
      <dgm:spPr/>
      <dgm:t>
        <a:bodyPr/>
        <a:lstStyle/>
        <a:p>
          <a:endParaRPr lang="tr-TR"/>
        </a:p>
      </dgm:t>
    </dgm:pt>
    <dgm:pt modelId="{B038BA83-102C-42A0-81ED-089F559EB017}" type="pres">
      <dgm:prSet presAssocID="{C0064CAC-FE13-4BC8-B99E-F86B6BF36478}" presName="negSpace" presStyleCnt="0"/>
      <dgm:spPr/>
    </dgm:pt>
    <dgm:pt modelId="{567C580B-F2B9-4438-A985-7172D9BADC45}" type="pres">
      <dgm:prSet presAssocID="{C0064CAC-FE13-4BC8-B99E-F86B6BF36478}" presName="circle" presStyleLbl="node1" presStyleIdx="0" presStyleCnt="2"/>
      <dgm:spPr/>
      <dgm:t>
        <a:bodyPr/>
        <a:lstStyle/>
        <a:p>
          <a:endParaRPr lang="tr-TR"/>
        </a:p>
      </dgm:t>
    </dgm:pt>
    <dgm:pt modelId="{ACD9820D-66BC-4338-9D8D-4EB3B06C0645}" type="pres">
      <dgm:prSet presAssocID="{43405500-5C2B-4177-972E-99FA1E7BFEB1}" presName="transSpace" presStyleCnt="0"/>
      <dgm:spPr/>
    </dgm:pt>
    <dgm:pt modelId="{1632ADA3-023E-4B1A-BCDE-B2335C4D9BE7}" type="pres">
      <dgm:prSet presAssocID="{9A06035D-83BD-40EB-AFC3-332385C5A88E}" presName="posSpace" presStyleCnt="0"/>
      <dgm:spPr/>
    </dgm:pt>
    <dgm:pt modelId="{1E05AE2F-F283-4943-91C0-4EA2E6F54817}" type="pres">
      <dgm:prSet presAssocID="{9A06035D-83BD-40EB-AFC3-332385C5A88E}" presName="vertFlow" presStyleCnt="0"/>
      <dgm:spPr/>
    </dgm:pt>
    <dgm:pt modelId="{03D4C45B-2FC1-44AB-83A3-4A41D2DA9539}" type="pres">
      <dgm:prSet presAssocID="{9A06035D-83BD-40EB-AFC3-332385C5A88E}" presName="topSpace" presStyleCnt="0"/>
      <dgm:spPr/>
    </dgm:pt>
    <dgm:pt modelId="{4D354E2A-AF2E-446E-93A7-88B07F3FF802}" type="pres">
      <dgm:prSet presAssocID="{9A06035D-83BD-40EB-AFC3-332385C5A88E}" presName="firstComp" presStyleCnt="0"/>
      <dgm:spPr/>
    </dgm:pt>
    <dgm:pt modelId="{9C7A4D29-BB89-4707-9DAB-14EF72A06236}" type="pres">
      <dgm:prSet presAssocID="{9A06035D-83BD-40EB-AFC3-332385C5A88E}" presName="firstChild" presStyleLbl="bgAccFollowNode1" presStyleIdx="1" presStyleCnt="2" custLinFactNeighborX="-4800"/>
      <dgm:spPr/>
      <dgm:t>
        <a:bodyPr/>
        <a:lstStyle/>
        <a:p>
          <a:endParaRPr lang="tr-TR"/>
        </a:p>
      </dgm:t>
    </dgm:pt>
    <dgm:pt modelId="{EB3DEC52-8615-4E4A-809C-F65BA539C279}" type="pres">
      <dgm:prSet presAssocID="{9A06035D-83BD-40EB-AFC3-332385C5A88E}" presName="firstChildTx" presStyleLbl="bgAccFollowNode1" presStyleIdx="1" presStyleCnt="2">
        <dgm:presLayoutVars>
          <dgm:bulletEnabled val="1"/>
        </dgm:presLayoutVars>
      </dgm:prSet>
      <dgm:spPr/>
      <dgm:t>
        <a:bodyPr/>
        <a:lstStyle/>
        <a:p>
          <a:endParaRPr lang="tr-TR"/>
        </a:p>
      </dgm:t>
    </dgm:pt>
    <dgm:pt modelId="{5B88D588-61AE-4284-9DD5-407D820EE165}" type="pres">
      <dgm:prSet presAssocID="{9A06035D-83BD-40EB-AFC3-332385C5A88E}" presName="negSpace" presStyleCnt="0"/>
      <dgm:spPr/>
    </dgm:pt>
    <dgm:pt modelId="{BE84A049-EBA0-4002-BC4E-3A0B0A068589}" type="pres">
      <dgm:prSet presAssocID="{9A06035D-83BD-40EB-AFC3-332385C5A88E}" presName="circle" presStyleLbl="node1" presStyleIdx="1" presStyleCnt="2" custLinFactNeighborX="-3130"/>
      <dgm:spPr/>
      <dgm:t>
        <a:bodyPr/>
        <a:lstStyle/>
        <a:p>
          <a:endParaRPr lang="tr-TR"/>
        </a:p>
      </dgm:t>
    </dgm:pt>
  </dgm:ptLst>
  <dgm:cxnLst>
    <dgm:cxn modelId="{4A8B2473-819B-4FE0-A968-3FE9F7E7FDE8}" type="presOf" srcId="{B686BF30-3900-4F53-BE60-0A2E3F2409FE}" destId="{E24676C3-EBBD-4B27-A68D-2886C6C2E2FB}" srcOrd="0" destOrd="0" presId="urn:microsoft.com/office/officeart/2005/8/layout/hList9"/>
    <dgm:cxn modelId="{33B4B18A-98F6-4FF5-99C1-D9F02F9AF984}" type="presOf" srcId="{550001C1-D1C5-4FF7-8C84-47C5AB10FAB7}" destId="{EB3DEC52-8615-4E4A-809C-F65BA539C279}" srcOrd="1" destOrd="0" presId="urn:microsoft.com/office/officeart/2005/8/layout/hList9"/>
    <dgm:cxn modelId="{5A3E0697-9BFC-47BE-8CB5-A5B6ECBC96C4}" srcId="{B686BF30-3900-4F53-BE60-0A2E3F2409FE}" destId="{9A06035D-83BD-40EB-AFC3-332385C5A88E}" srcOrd="1" destOrd="0" parTransId="{E1FBC6DF-0465-4B4D-9745-9FDCDE566EC2}" sibTransId="{DE0D9D0D-3FDD-41D9-B3DF-03F1E545F4EC}"/>
    <dgm:cxn modelId="{AAD746BA-804A-4891-9F4D-FA6266812CF2}" srcId="{C0064CAC-FE13-4BC8-B99E-F86B6BF36478}" destId="{D41AA3A0-9B31-459F-B66B-948937365DC6}" srcOrd="0" destOrd="0" parTransId="{CB3279A3-CF14-444A-B977-C6CC829D3E74}" sibTransId="{34D323C9-C148-4041-969F-8BDC870DDD5F}"/>
    <dgm:cxn modelId="{8C17F4F8-1CF9-4C73-B81E-A4BA0678573E}" srcId="{B686BF30-3900-4F53-BE60-0A2E3F2409FE}" destId="{C0064CAC-FE13-4BC8-B99E-F86B6BF36478}" srcOrd="0" destOrd="0" parTransId="{821C6CB4-9EE3-4AF9-9A71-83548DC08306}" sibTransId="{43405500-5C2B-4177-972E-99FA1E7BFEB1}"/>
    <dgm:cxn modelId="{DBC28FFF-500A-4DC0-8C08-CEA8C45DD9A1}" type="presOf" srcId="{C0064CAC-FE13-4BC8-B99E-F86B6BF36478}" destId="{567C580B-F2B9-4438-A985-7172D9BADC45}" srcOrd="0" destOrd="0" presId="urn:microsoft.com/office/officeart/2005/8/layout/hList9"/>
    <dgm:cxn modelId="{2D8053D4-5946-46DE-915C-08FAF2DC9A02}" srcId="{9A06035D-83BD-40EB-AFC3-332385C5A88E}" destId="{550001C1-D1C5-4FF7-8C84-47C5AB10FAB7}" srcOrd="0" destOrd="0" parTransId="{B85F96B3-A152-40D8-8734-24EF26480BF0}" sibTransId="{28D3549F-787D-4350-91A9-1E77D05C563E}"/>
    <dgm:cxn modelId="{ED5EDA86-9A1F-4E5E-9B26-0C0F40A15BAC}" type="presOf" srcId="{D41AA3A0-9B31-459F-B66B-948937365DC6}" destId="{5DC331E8-698B-4BDF-B38E-D4D757404CC0}" srcOrd="1" destOrd="0" presId="urn:microsoft.com/office/officeart/2005/8/layout/hList9"/>
    <dgm:cxn modelId="{E405C87E-2612-4262-82FA-30FEE558D36B}" type="presOf" srcId="{9A06035D-83BD-40EB-AFC3-332385C5A88E}" destId="{BE84A049-EBA0-4002-BC4E-3A0B0A068589}" srcOrd="0" destOrd="0" presId="urn:microsoft.com/office/officeart/2005/8/layout/hList9"/>
    <dgm:cxn modelId="{C9CB423A-D59E-44BD-9303-9FB6ED667F67}" type="presOf" srcId="{550001C1-D1C5-4FF7-8C84-47C5AB10FAB7}" destId="{9C7A4D29-BB89-4707-9DAB-14EF72A06236}" srcOrd="0" destOrd="0" presId="urn:microsoft.com/office/officeart/2005/8/layout/hList9"/>
    <dgm:cxn modelId="{EC0EEC3C-4993-4AFD-ADCD-6E0148E4FE7A}" type="presOf" srcId="{D41AA3A0-9B31-459F-B66B-948937365DC6}" destId="{5F9C8D9E-28BF-49F7-8CE3-765822F59684}" srcOrd="0" destOrd="0" presId="urn:microsoft.com/office/officeart/2005/8/layout/hList9"/>
    <dgm:cxn modelId="{A842CDEB-CFE9-4F70-98F5-7B15E03F4EA2}" type="presParOf" srcId="{E24676C3-EBBD-4B27-A68D-2886C6C2E2FB}" destId="{9460B69B-E3DE-4CFA-B687-916B539F947D}" srcOrd="0" destOrd="0" presId="urn:microsoft.com/office/officeart/2005/8/layout/hList9"/>
    <dgm:cxn modelId="{3CEF0321-9B20-4784-B579-BA95BC2FB824}" type="presParOf" srcId="{E24676C3-EBBD-4B27-A68D-2886C6C2E2FB}" destId="{69B89CEE-7A91-4B5E-B939-690DA57B9201}" srcOrd="1" destOrd="0" presId="urn:microsoft.com/office/officeart/2005/8/layout/hList9"/>
    <dgm:cxn modelId="{62C61280-9D1B-4A53-B70B-FEC009B1E22D}" type="presParOf" srcId="{69B89CEE-7A91-4B5E-B939-690DA57B9201}" destId="{2D59F5CA-5799-440F-A524-34F305CA7479}" srcOrd="0" destOrd="0" presId="urn:microsoft.com/office/officeart/2005/8/layout/hList9"/>
    <dgm:cxn modelId="{3D654694-54FE-4C5F-AF2E-3121C5EB29B7}" type="presParOf" srcId="{69B89CEE-7A91-4B5E-B939-690DA57B9201}" destId="{E88054AE-25CB-4EDD-A0E9-7842F6FF52C2}" srcOrd="1" destOrd="0" presId="urn:microsoft.com/office/officeart/2005/8/layout/hList9"/>
    <dgm:cxn modelId="{DC73A96E-7F55-4465-B6B7-7346EF0C34C1}" type="presParOf" srcId="{E88054AE-25CB-4EDD-A0E9-7842F6FF52C2}" destId="{5F9C8D9E-28BF-49F7-8CE3-765822F59684}" srcOrd="0" destOrd="0" presId="urn:microsoft.com/office/officeart/2005/8/layout/hList9"/>
    <dgm:cxn modelId="{446EF24A-A04A-4259-B277-2CB55215C676}" type="presParOf" srcId="{E88054AE-25CB-4EDD-A0E9-7842F6FF52C2}" destId="{5DC331E8-698B-4BDF-B38E-D4D757404CC0}" srcOrd="1" destOrd="0" presId="urn:microsoft.com/office/officeart/2005/8/layout/hList9"/>
    <dgm:cxn modelId="{804D517C-A384-4B94-9409-D92E27C79B0E}" type="presParOf" srcId="{E24676C3-EBBD-4B27-A68D-2886C6C2E2FB}" destId="{B038BA83-102C-42A0-81ED-089F559EB017}" srcOrd="2" destOrd="0" presId="urn:microsoft.com/office/officeart/2005/8/layout/hList9"/>
    <dgm:cxn modelId="{1499ADFC-87CD-4F03-8815-767B3BFD7CB7}" type="presParOf" srcId="{E24676C3-EBBD-4B27-A68D-2886C6C2E2FB}" destId="{567C580B-F2B9-4438-A985-7172D9BADC45}" srcOrd="3" destOrd="0" presId="urn:microsoft.com/office/officeart/2005/8/layout/hList9"/>
    <dgm:cxn modelId="{564092F2-A3D6-44D2-9662-D0F6940A39F5}" type="presParOf" srcId="{E24676C3-EBBD-4B27-A68D-2886C6C2E2FB}" destId="{ACD9820D-66BC-4338-9D8D-4EB3B06C0645}" srcOrd="4" destOrd="0" presId="urn:microsoft.com/office/officeart/2005/8/layout/hList9"/>
    <dgm:cxn modelId="{2A6427AF-0998-41AC-A5C9-A86147AE269D}" type="presParOf" srcId="{E24676C3-EBBD-4B27-A68D-2886C6C2E2FB}" destId="{1632ADA3-023E-4B1A-BCDE-B2335C4D9BE7}" srcOrd="5" destOrd="0" presId="urn:microsoft.com/office/officeart/2005/8/layout/hList9"/>
    <dgm:cxn modelId="{EAF0AAB0-3F93-44E5-ADC0-DB9A60345360}" type="presParOf" srcId="{E24676C3-EBBD-4B27-A68D-2886C6C2E2FB}" destId="{1E05AE2F-F283-4943-91C0-4EA2E6F54817}" srcOrd="6" destOrd="0" presId="urn:microsoft.com/office/officeart/2005/8/layout/hList9"/>
    <dgm:cxn modelId="{CC17C210-6B96-4881-80ED-431EFF361AAC}" type="presParOf" srcId="{1E05AE2F-F283-4943-91C0-4EA2E6F54817}" destId="{03D4C45B-2FC1-44AB-83A3-4A41D2DA9539}" srcOrd="0" destOrd="0" presId="urn:microsoft.com/office/officeart/2005/8/layout/hList9"/>
    <dgm:cxn modelId="{0E428810-6808-4D52-BD2A-0E6843F8E820}" type="presParOf" srcId="{1E05AE2F-F283-4943-91C0-4EA2E6F54817}" destId="{4D354E2A-AF2E-446E-93A7-88B07F3FF802}" srcOrd="1" destOrd="0" presId="urn:microsoft.com/office/officeart/2005/8/layout/hList9"/>
    <dgm:cxn modelId="{6E442F2A-C146-4D60-B04A-B8AE2BD91CBD}" type="presParOf" srcId="{4D354E2A-AF2E-446E-93A7-88B07F3FF802}" destId="{9C7A4D29-BB89-4707-9DAB-14EF72A06236}" srcOrd="0" destOrd="0" presId="urn:microsoft.com/office/officeart/2005/8/layout/hList9"/>
    <dgm:cxn modelId="{52650CA1-A69F-433C-A1A8-10EAF76975DE}" type="presParOf" srcId="{4D354E2A-AF2E-446E-93A7-88B07F3FF802}" destId="{EB3DEC52-8615-4E4A-809C-F65BA539C279}" srcOrd="1" destOrd="0" presId="urn:microsoft.com/office/officeart/2005/8/layout/hList9"/>
    <dgm:cxn modelId="{E9012CD7-EBF7-485F-A7A2-78BD3771EF3C}" type="presParOf" srcId="{E24676C3-EBBD-4B27-A68D-2886C6C2E2FB}" destId="{5B88D588-61AE-4284-9DD5-407D820EE165}" srcOrd="7" destOrd="0" presId="urn:microsoft.com/office/officeart/2005/8/layout/hList9"/>
    <dgm:cxn modelId="{44E07A09-9124-4C8B-B248-E27872E29BDA}" type="presParOf" srcId="{E24676C3-EBBD-4B27-A68D-2886C6C2E2FB}" destId="{BE84A049-EBA0-4002-BC4E-3A0B0A068589}" srcOrd="8" destOrd="0" presId="urn:microsoft.com/office/officeart/2005/8/layout/hList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1A1E41-F0FB-4612-8385-DCF9A590A806}">
      <dsp:nvSpPr>
        <dsp:cNvPr id="0" name=""/>
        <dsp:cNvSpPr/>
      </dsp:nvSpPr>
      <dsp:spPr>
        <a:xfrm>
          <a:off x="1639" y="1622229"/>
          <a:ext cx="1477494" cy="1218624"/>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EA2E398E-20FA-47E4-BF62-B5A651827626}">
      <dsp:nvSpPr>
        <dsp:cNvPr id="0" name=""/>
        <dsp:cNvSpPr/>
      </dsp:nvSpPr>
      <dsp:spPr>
        <a:xfrm>
          <a:off x="816817" y="1897928"/>
          <a:ext cx="1926427" cy="1926427"/>
        </a:xfrm>
        <a:prstGeom prst="leftCircularArrow">
          <a:avLst>
            <a:gd name="adj1" fmla="val 2435"/>
            <a:gd name="adj2" fmla="val 294612"/>
            <a:gd name="adj3" fmla="val 2070123"/>
            <a:gd name="adj4" fmla="val 9024489"/>
            <a:gd name="adj5" fmla="val 284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6769C6EE-4631-4CB1-A873-0A48B70185E5}">
      <dsp:nvSpPr>
        <dsp:cNvPr id="0" name=""/>
        <dsp:cNvSpPr/>
      </dsp:nvSpPr>
      <dsp:spPr>
        <a:xfrm>
          <a:off x="41807" y="2370003"/>
          <a:ext cx="1889656" cy="941700"/>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tr-TR" sz="1200" b="1" kern="1200" dirty="0" smtClean="0"/>
            <a:t>İhtiyaç</a:t>
          </a:r>
          <a:endParaRPr lang="tr-TR" sz="1200" b="1" kern="1200" dirty="0"/>
        </a:p>
      </dsp:txBody>
      <dsp:txXfrm>
        <a:off x="69388" y="2397584"/>
        <a:ext cx="1834494" cy="886538"/>
      </dsp:txXfrm>
    </dsp:sp>
    <dsp:sp modelId="{DCD2ADFE-4463-4AA6-9CBF-13E4C9868B15}">
      <dsp:nvSpPr>
        <dsp:cNvPr id="0" name=""/>
        <dsp:cNvSpPr/>
      </dsp:nvSpPr>
      <dsp:spPr>
        <a:xfrm>
          <a:off x="2154802" y="1831946"/>
          <a:ext cx="1477494" cy="1218624"/>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2FD640D6-1050-42A5-B6DF-AE18D048ED74}">
      <dsp:nvSpPr>
        <dsp:cNvPr id="0" name=""/>
        <dsp:cNvSpPr/>
      </dsp:nvSpPr>
      <dsp:spPr>
        <a:xfrm>
          <a:off x="2957667" y="800662"/>
          <a:ext cx="2115218" cy="2115218"/>
        </a:xfrm>
        <a:prstGeom prst="circularArrow">
          <a:avLst>
            <a:gd name="adj1" fmla="val 2217"/>
            <a:gd name="adj2" fmla="val 266975"/>
            <a:gd name="adj3" fmla="val 19557514"/>
            <a:gd name="adj4" fmla="val 12575511"/>
            <a:gd name="adj5" fmla="val 2587"/>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B1996D3A-EA75-4CD3-9414-69BE7DC2D4E8}">
      <dsp:nvSpPr>
        <dsp:cNvPr id="0" name=""/>
        <dsp:cNvSpPr/>
      </dsp:nvSpPr>
      <dsp:spPr>
        <a:xfrm>
          <a:off x="2194970" y="1361095"/>
          <a:ext cx="1889656" cy="941700"/>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tr-TR" sz="1200" b="1" kern="1200" dirty="0" smtClean="0"/>
            <a:t>Tatmin Araçlarına Sahip Olma Arzusu</a:t>
          </a:r>
          <a:endParaRPr lang="tr-TR" sz="1200" b="1" kern="1200" dirty="0"/>
        </a:p>
      </dsp:txBody>
      <dsp:txXfrm>
        <a:off x="2222551" y="1388676"/>
        <a:ext cx="1834494" cy="886538"/>
      </dsp:txXfrm>
    </dsp:sp>
    <dsp:sp modelId="{6419A193-4685-47F3-8EB7-AD2D01FBB061}">
      <dsp:nvSpPr>
        <dsp:cNvPr id="0" name=""/>
        <dsp:cNvSpPr/>
      </dsp:nvSpPr>
      <dsp:spPr>
        <a:xfrm>
          <a:off x="4307965" y="1622229"/>
          <a:ext cx="1477494" cy="1218624"/>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D4D3C57E-E54D-4B97-931E-59E3077EC91F}">
      <dsp:nvSpPr>
        <dsp:cNvPr id="0" name=""/>
        <dsp:cNvSpPr/>
      </dsp:nvSpPr>
      <dsp:spPr>
        <a:xfrm>
          <a:off x="5123143" y="1897928"/>
          <a:ext cx="1926427" cy="1926427"/>
        </a:xfrm>
        <a:prstGeom prst="leftCircularArrow">
          <a:avLst>
            <a:gd name="adj1" fmla="val 2435"/>
            <a:gd name="adj2" fmla="val 294612"/>
            <a:gd name="adj3" fmla="val 2070123"/>
            <a:gd name="adj4" fmla="val 9024489"/>
            <a:gd name="adj5" fmla="val 284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EFD89CA9-83A7-461D-88B8-9AB2627B1D38}">
      <dsp:nvSpPr>
        <dsp:cNvPr id="0" name=""/>
        <dsp:cNvSpPr/>
      </dsp:nvSpPr>
      <dsp:spPr>
        <a:xfrm>
          <a:off x="4348133" y="2370003"/>
          <a:ext cx="1889656" cy="941700"/>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tr-TR" sz="1200" b="1" kern="1200" dirty="0" smtClean="0"/>
            <a:t>İhtiyacı Giderecek Aracı Elde Etme Çabası</a:t>
          </a:r>
          <a:endParaRPr lang="tr-TR" sz="1200" b="1" kern="1200" dirty="0"/>
        </a:p>
      </dsp:txBody>
      <dsp:txXfrm>
        <a:off x="4375714" y="2397584"/>
        <a:ext cx="1834494" cy="886538"/>
      </dsp:txXfrm>
    </dsp:sp>
    <dsp:sp modelId="{136A8BFF-48F1-414A-A794-3D41C02A4E21}">
      <dsp:nvSpPr>
        <dsp:cNvPr id="0" name=""/>
        <dsp:cNvSpPr/>
      </dsp:nvSpPr>
      <dsp:spPr>
        <a:xfrm>
          <a:off x="6461128" y="1831946"/>
          <a:ext cx="1477494" cy="1218624"/>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39A27A58-5CD7-4DE7-8BD4-F549C424964B}">
      <dsp:nvSpPr>
        <dsp:cNvPr id="0" name=""/>
        <dsp:cNvSpPr/>
      </dsp:nvSpPr>
      <dsp:spPr>
        <a:xfrm>
          <a:off x="6501296" y="1361095"/>
          <a:ext cx="1889656" cy="941700"/>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tr-TR" sz="1200" b="1" kern="1200" dirty="0" smtClean="0"/>
            <a:t>Çabayı Uyaran Ekonomik Faaliyet</a:t>
          </a:r>
          <a:endParaRPr lang="tr-TR" sz="1200" b="1" kern="1200" dirty="0"/>
        </a:p>
      </dsp:txBody>
      <dsp:txXfrm>
        <a:off x="6528877" y="1388676"/>
        <a:ext cx="1834494" cy="8865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960B0D-A178-43FE-9FF0-7ED710744CA0}">
      <dsp:nvSpPr>
        <dsp:cNvPr id="0" name=""/>
        <dsp:cNvSpPr/>
      </dsp:nvSpPr>
      <dsp:spPr>
        <a:xfrm>
          <a:off x="2970647" y="1185"/>
          <a:ext cx="1517904" cy="1411347"/>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r>
            <a:rPr lang="tr-TR" sz="1200" kern="1200" dirty="0" smtClean="0"/>
            <a:t>İnsanlar ve toplumlar gelişir.</a:t>
          </a:r>
          <a:endParaRPr lang="tr-TR" sz="1200" kern="1200" dirty="0"/>
        </a:p>
      </dsp:txBody>
      <dsp:txXfrm>
        <a:off x="3192939" y="207872"/>
        <a:ext cx="1073320" cy="997973"/>
      </dsp:txXfrm>
    </dsp:sp>
    <dsp:sp modelId="{7C4C3F64-BD4E-4977-B99F-5D10A07134D2}">
      <dsp:nvSpPr>
        <dsp:cNvPr id="0" name=""/>
        <dsp:cNvSpPr/>
      </dsp:nvSpPr>
      <dsp:spPr>
        <a:xfrm rot="2160000">
          <a:off x="4409149" y="1085637"/>
          <a:ext cx="339200" cy="476329"/>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a:off x="4418866" y="1150996"/>
        <a:ext cx="237440" cy="285797"/>
      </dsp:txXfrm>
    </dsp:sp>
    <dsp:sp modelId="{7C1C5412-6DC2-41A8-80E5-328DBE311007}">
      <dsp:nvSpPr>
        <dsp:cNvPr id="0" name=""/>
        <dsp:cNvSpPr/>
      </dsp:nvSpPr>
      <dsp:spPr>
        <a:xfrm>
          <a:off x="4684480" y="1246357"/>
          <a:ext cx="1517904" cy="1411347"/>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r>
            <a:rPr lang="tr-TR" sz="1200" kern="1200" dirty="0" smtClean="0"/>
            <a:t>İhtiyaçlar ve istekler çoğalır, karmaşıklaşır ve çeşitlenir. </a:t>
          </a:r>
          <a:endParaRPr lang="tr-TR" sz="1200" kern="1200" dirty="0"/>
        </a:p>
      </dsp:txBody>
      <dsp:txXfrm>
        <a:off x="4906772" y="1453044"/>
        <a:ext cx="1073320" cy="997973"/>
      </dsp:txXfrm>
    </dsp:sp>
    <dsp:sp modelId="{F59E63C2-374F-4FC3-A392-4E40399AF9B0}">
      <dsp:nvSpPr>
        <dsp:cNvPr id="0" name=""/>
        <dsp:cNvSpPr/>
      </dsp:nvSpPr>
      <dsp:spPr>
        <a:xfrm rot="6480000">
          <a:off x="4934425" y="2711276"/>
          <a:ext cx="369859" cy="476329"/>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rot="10800000">
        <a:off x="5007048" y="2753778"/>
        <a:ext cx="258901" cy="285797"/>
      </dsp:txXfrm>
    </dsp:sp>
    <dsp:sp modelId="{19E3C4AB-F072-4BEA-9488-766528F6E6A9}">
      <dsp:nvSpPr>
        <dsp:cNvPr id="0" name=""/>
        <dsp:cNvSpPr/>
      </dsp:nvSpPr>
      <dsp:spPr>
        <a:xfrm>
          <a:off x="4029854" y="3261089"/>
          <a:ext cx="1517904" cy="1411347"/>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r>
            <a:rPr lang="tr-TR" sz="1200" kern="1200" dirty="0" smtClean="0"/>
            <a:t>Yeni mal ve hizmetler  üretilir.</a:t>
          </a:r>
          <a:endParaRPr lang="tr-TR" sz="1200" kern="1200" dirty="0"/>
        </a:p>
      </dsp:txBody>
      <dsp:txXfrm>
        <a:off x="4252146" y="3467776"/>
        <a:ext cx="1073320" cy="997973"/>
      </dsp:txXfrm>
    </dsp:sp>
    <dsp:sp modelId="{13255B93-DEB8-4C82-ADD6-F0C2A3FF133F}">
      <dsp:nvSpPr>
        <dsp:cNvPr id="0" name=""/>
        <dsp:cNvSpPr/>
      </dsp:nvSpPr>
      <dsp:spPr>
        <a:xfrm rot="10800000">
          <a:off x="3579472" y="3728598"/>
          <a:ext cx="318270" cy="476329"/>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rot="10800000">
        <a:off x="3674953" y="3823864"/>
        <a:ext cx="222789" cy="285797"/>
      </dsp:txXfrm>
    </dsp:sp>
    <dsp:sp modelId="{5CEEC946-4787-4AE2-9993-8160DAFD78AE}">
      <dsp:nvSpPr>
        <dsp:cNvPr id="0" name=""/>
        <dsp:cNvSpPr/>
      </dsp:nvSpPr>
      <dsp:spPr>
        <a:xfrm>
          <a:off x="1911440" y="3261089"/>
          <a:ext cx="1517904" cy="1411347"/>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r>
            <a:rPr lang="tr-TR" sz="1200" kern="1200" dirty="0" smtClean="0"/>
            <a:t>Mevcut ihtiyaçları arttırır.</a:t>
          </a:r>
          <a:endParaRPr lang="tr-TR" sz="1200" kern="1200" dirty="0"/>
        </a:p>
      </dsp:txBody>
      <dsp:txXfrm>
        <a:off x="2133732" y="3467776"/>
        <a:ext cx="1073320" cy="997973"/>
      </dsp:txXfrm>
    </dsp:sp>
    <dsp:sp modelId="{8EA8703C-49ED-415D-B598-DDDB679FCB28}">
      <dsp:nvSpPr>
        <dsp:cNvPr id="0" name=""/>
        <dsp:cNvSpPr/>
      </dsp:nvSpPr>
      <dsp:spPr>
        <a:xfrm rot="15120000">
          <a:off x="2161384" y="2731187"/>
          <a:ext cx="369859" cy="476329"/>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rot="10800000">
        <a:off x="2234007" y="2879217"/>
        <a:ext cx="258901" cy="285797"/>
      </dsp:txXfrm>
    </dsp:sp>
    <dsp:sp modelId="{2BE7F431-4999-44A6-84FB-263A0EDFBAF8}">
      <dsp:nvSpPr>
        <dsp:cNvPr id="0" name=""/>
        <dsp:cNvSpPr/>
      </dsp:nvSpPr>
      <dsp:spPr>
        <a:xfrm>
          <a:off x="1256814" y="1246357"/>
          <a:ext cx="1517904" cy="1411347"/>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r>
            <a:rPr lang="tr-TR" sz="1200" kern="1200" dirty="0" smtClean="0"/>
            <a:t>Yeni ihtiyaçlar yeni tatmin araçları gerektirir. </a:t>
          </a:r>
          <a:endParaRPr lang="tr-TR" sz="1200" kern="1200" dirty="0"/>
        </a:p>
      </dsp:txBody>
      <dsp:txXfrm>
        <a:off x="1479106" y="1453044"/>
        <a:ext cx="1073320" cy="997973"/>
      </dsp:txXfrm>
    </dsp:sp>
    <dsp:sp modelId="{5DDE4B4F-056A-4D44-9E71-6E0C77F63899}">
      <dsp:nvSpPr>
        <dsp:cNvPr id="0" name=""/>
        <dsp:cNvSpPr/>
      </dsp:nvSpPr>
      <dsp:spPr>
        <a:xfrm rot="19440000">
          <a:off x="2695316" y="1096923"/>
          <a:ext cx="339200" cy="476329"/>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a:off x="2705033" y="1222096"/>
        <a:ext cx="237440" cy="2857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51A26D-0C6E-4CA1-B112-F08659DF2C2C}">
      <dsp:nvSpPr>
        <dsp:cNvPr id="0" name=""/>
        <dsp:cNvSpPr/>
      </dsp:nvSpPr>
      <dsp:spPr>
        <a:xfrm>
          <a:off x="3951" y="977864"/>
          <a:ext cx="2717071" cy="271707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b="1" kern="1200" dirty="0" smtClean="0"/>
            <a:t>Üretilen mal ve hizmetlerin ortaya çıkaracağı fayda</a:t>
          </a:r>
          <a:endParaRPr lang="tr-TR" sz="2400" b="1" kern="1200" dirty="0"/>
        </a:p>
      </dsp:txBody>
      <dsp:txXfrm>
        <a:off x="401857" y="1375770"/>
        <a:ext cx="1921259" cy="1921259"/>
      </dsp:txXfrm>
    </dsp:sp>
    <dsp:sp modelId="{0852AF73-3C6E-4BE2-8326-58EC8B6CC180}">
      <dsp:nvSpPr>
        <dsp:cNvPr id="0" name=""/>
        <dsp:cNvSpPr/>
      </dsp:nvSpPr>
      <dsp:spPr>
        <a:xfrm>
          <a:off x="2941649" y="1548449"/>
          <a:ext cx="1575901" cy="1575901"/>
        </a:xfrm>
        <a:prstGeom prst="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tr-TR" sz="1900" kern="1200"/>
        </a:p>
      </dsp:txBody>
      <dsp:txXfrm>
        <a:off x="3335624" y="1548449"/>
        <a:ext cx="787951" cy="1575901"/>
      </dsp:txXfrm>
    </dsp:sp>
    <dsp:sp modelId="{55CD4D50-AC04-40B0-B5AD-E9B0F3C7F40D}">
      <dsp:nvSpPr>
        <dsp:cNvPr id="0" name=""/>
        <dsp:cNvSpPr/>
      </dsp:nvSpPr>
      <dsp:spPr>
        <a:xfrm>
          <a:off x="4738177" y="977864"/>
          <a:ext cx="2717071" cy="271707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b="1" kern="1200" dirty="0" smtClean="0">
              <a:latin typeface="+mn-lt"/>
              <a:cs typeface="Times New Roman" pitchFamily="18" charset="0"/>
            </a:rPr>
            <a:t>Kişisel ve sosyal taklit ve gösteriş</a:t>
          </a:r>
          <a:endParaRPr lang="tr-TR" sz="2400" b="1" kern="1200" dirty="0">
            <a:latin typeface="+mn-lt"/>
          </a:endParaRPr>
        </a:p>
      </dsp:txBody>
      <dsp:txXfrm>
        <a:off x="5136083" y="1375770"/>
        <a:ext cx="1921259" cy="192125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3E8BAB-FE12-4FD3-8731-DA2E44D98A37}">
      <dsp:nvSpPr>
        <dsp:cNvPr id="0" name=""/>
        <dsp:cNvSpPr/>
      </dsp:nvSpPr>
      <dsp:spPr>
        <a:xfrm>
          <a:off x="2983230" y="0"/>
          <a:ext cx="1491615" cy="960124"/>
        </a:xfrm>
        <a:prstGeom prst="trapezoid">
          <a:avLst>
            <a:gd name="adj" fmla="val 7767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1">
          <a:noAutofit/>
        </a:bodyPr>
        <a:lstStyle/>
        <a:p>
          <a:pPr lvl="0" algn="ctr" defTabSz="666750">
            <a:lnSpc>
              <a:spcPct val="90000"/>
            </a:lnSpc>
            <a:spcBef>
              <a:spcPct val="0"/>
            </a:spcBef>
            <a:spcAft>
              <a:spcPct val="35000"/>
            </a:spcAft>
          </a:pPr>
          <a:r>
            <a:rPr lang="tr-TR" sz="1500" kern="1200" dirty="0" smtClean="0"/>
            <a:t>Kendini Gerçekleştirme</a:t>
          </a:r>
          <a:endParaRPr lang="tr-TR" sz="1500" kern="1200" dirty="0"/>
        </a:p>
      </dsp:txBody>
      <dsp:txXfrm>
        <a:off x="2983230" y="0"/>
        <a:ext cx="1491615" cy="960124"/>
      </dsp:txXfrm>
    </dsp:sp>
    <dsp:sp modelId="{77001E5F-EE85-4067-96D3-F57AD53E2A22}">
      <dsp:nvSpPr>
        <dsp:cNvPr id="0" name=""/>
        <dsp:cNvSpPr/>
      </dsp:nvSpPr>
      <dsp:spPr>
        <a:xfrm>
          <a:off x="2237422" y="960124"/>
          <a:ext cx="2983230" cy="960124"/>
        </a:xfrm>
        <a:prstGeom prst="trapezoid">
          <a:avLst>
            <a:gd name="adj" fmla="val 7767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1">
          <a:noAutofit/>
        </a:bodyPr>
        <a:lstStyle/>
        <a:p>
          <a:pPr lvl="0" algn="ctr" defTabSz="666750">
            <a:lnSpc>
              <a:spcPct val="90000"/>
            </a:lnSpc>
            <a:spcBef>
              <a:spcPct val="0"/>
            </a:spcBef>
            <a:spcAft>
              <a:spcPct val="35000"/>
            </a:spcAft>
          </a:pPr>
          <a:r>
            <a:rPr lang="tr-TR" sz="1500" kern="1200" dirty="0" smtClean="0"/>
            <a:t>Saygı Görme</a:t>
          </a:r>
          <a:endParaRPr lang="tr-TR" sz="1500" kern="1200" dirty="0"/>
        </a:p>
      </dsp:txBody>
      <dsp:txXfrm>
        <a:off x="2759488" y="960124"/>
        <a:ext cx="1939099" cy="960124"/>
      </dsp:txXfrm>
    </dsp:sp>
    <dsp:sp modelId="{40C62D66-783A-4EB4-B196-06DF1C72B61C}">
      <dsp:nvSpPr>
        <dsp:cNvPr id="0" name=""/>
        <dsp:cNvSpPr/>
      </dsp:nvSpPr>
      <dsp:spPr>
        <a:xfrm>
          <a:off x="1491615" y="1920248"/>
          <a:ext cx="4474845" cy="960124"/>
        </a:xfrm>
        <a:prstGeom prst="trapezoid">
          <a:avLst>
            <a:gd name="adj" fmla="val 7767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1">
          <a:noAutofit/>
        </a:bodyPr>
        <a:lstStyle/>
        <a:p>
          <a:pPr lvl="0" algn="ctr" defTabSz="666750">
            <a:lnSpc>
              <a:spcPct val="90000"/>
            </a:lnSpc>
            <a:spcBef>
              <a:spcPct val="0"/>
            </a:spcBef>
            <a:spcAft>
              <a:spcPct val="35000"/>
            </a:spcAft>
          </a:pPr>
          <a:r>
            <a:rPr lang="tr-TR" sz="1500" kern="1200" dirty="0" smtClean="0"/>
            <a:t>Ait Olma ve Sevgi</a:t>
          </a:r>
          <a:endParaRPr lang="tr-TR" sz="1500" kern="1200" dirty="0"/>
        </a:p>
      </dsp:txBody>
      <dsp:txXfrm>
        <a:off x="2274713" y="1920248"/>
        <a:ext cx="2908649" cy="960124"/>
      </dsp:txXfrm>
    </dsp:sp>
    <dsp:sp modelId="{F13A5E5F-FCD8-49A9-93DF-78B92A6C116C}">
      <dsp:nvSpPr>
        <dsp:cNvPr id="0" name=""/>
        <dsp:cNvSpPr/>
      </dsp:nvSpPr>
      <dsp:spPr>
        <a:xfrm>
          <a:off x="745807" y="2880372"/>
          <a:ext cx="5966460" cy="960124"/>
        </a:xfrm>
        <a:prstGeom prst="trapezoid">
          <a:avLst>
            <a:gd name="adj" fmla="val 7767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1">
          <a:noAutofit/>
        </a:bodyPr>
        <a:lstStyle/>
        <a:p>
          <a:pPr lvl="0" algn="ctr" defTabSz="666750">
            <a:lnSpc>
              <a:spcPct val="90000"/>
            </a:lnSpc>
            <a:spcBef>
              <a:spcPct val="0"/>
            </a:spcBef>
            <a:spcAft>
              <a:spcPct val="35000"/>
            </a:spcAft>
          </a:pPr>
          <a:r>
            <a:rPr lang="tr-TR" sz="1500" kern="1200" dirty="0" smtClean="0"/>
            <a:t>Güvenlik</a:t>
          </a:r>
          <a:endParaRPr lang="tr-TR" sz="1500" kern="1200" dirty="0"/>
        </a:p>
      </dsp:txBody>
      <dsp:txXfrm>
        <a:off x="1789938" y="2880372"/>
        <a:ext cx="3878199" cy="960124"/>
      </dsp:txXfrm>
    </dsp:sp>
    <dsp:sp modelId="{B281A8FC-DB6E-4ABE-A2DF-8239AD9BCB47}">
      <dsp:nvSpPr>
        <dsp:cNvPr id="0" name=""/>
        <dsp:cNvSpPr/>
      </dsp:nvSpPr>
      <dsp:spPr>
        <a:xfrm>
          <a:off x="0" y="3840496"/>
          <a:ext cx="7458076" cy="960124"/>
        </a:xfrm>
        <a:prstGeom prst="trapezoid">
          <a:avLst>
            <a:gd name="adj" fmla="val 7767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1">
          <a:noAutofit/>
        </a:bodyPr>
        <a:lstStyle/>
        <a:p>
          <a:pPr lvl="0" algn="ctr" defTabSz="666750">
            <a:lnSpc>
              <a:spcPct val="90000"/>
            </a:lnSpc>
            <a:spcBef>
              <a:spcPct val="0"/>
            </a:spcBef>
            <a:spcAft>
              <a:spcPct val="35000"/>
            </a:spcAft>
          </a:pPr>
          <a:r>
            <a:rPr lang="tr-TR" sz="1500" kern="1200" dirty="0" smtClean="0"/>
            <a:t>Fizyolojik</a:t>
          </a:r>
          <a:endParaRPr lang="tr-TR" sz="1500" kern="1200" dirty="0"/>
        </a:p>
      </dsp:txBody>
      <dsp:txXfrm>
        <a:off x="1305163" y="3840496"/>
        <a:ext cx="4847749" cy="96012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9C8D9E-28BF-49F7-8CE3-765822F59684}">
      <dsp:nvSpPr>
        <dsp:cNvPr id="0" name=""/>
        <dsp:cNvSpPr/>
      </dsp:nvSpPr>
      <dsp:spPr>
        <a:xfrm>
          <a:off x="1219887" y="1600097"/>
          <a:ext cx="2284610" cy="152383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lvl="0" algn="ctr" defTabSz="711200">
            <a:lnSpc>
              <a:spcPct val="90000"/>
            </a:lnSpc>
            <a:spcBef>
              <a:spcPct val="0"/>
            </a:spcBef>
            <a:spcAft>
              <a:spcPct val="35000"/>
            </a:spcAft>
          </a:pPr>
          <a:r>
            <a:rPr lang="tr-TR" sz="1600" b="1" kern="1200" dirty="0" smtClean="0">
              <a:solidFill>
                <a:srgbClr val="FF0000"/>
              </a:solidFill>
            </a:rPr>
            <a:t>Sümerbank</a:t>
          </a:r>
        </a:p>
        <a:p>
          <a:pPr lvl="0" algn="ctr" defTabSz="711200">
            <a:lnSpc>
              <a:spcPct val="90000"/>
            </a:lnSpc>
            <a:spcBef>
              <a:spcPct val="0"/>
            </a:spcBef>
            <a:spcAft>
              <a:spcPct val="35000"/>
            </a:spcAft>
          </a:pPr>
          <a:r>
            <a:rPr lang="tr-TR" sz="1800" kern="1200" dirty="0" smtClean="0"/>
            <a:t>(İDT)</a:t>
          </a:r>
        </a:p>
        <a:p>
          <a:pPr lvl="0" algn="ctr" defTabSz="711200">
            <a:lnSpc>
              <a:spcPct val="90000"/>
            </a:lnSpc>
            <a:spcBef>
              <a:spcPct val="0"/>
            </a:spcBef>
            <a:spcAft>
              <a:spcPct val="35000"/>
            </a:spcAft>
          </a:pPr>
          <a:r>
            <a:rPr lang="tr-TR" sz="1800" kern="1200" dirty="0" smtClean="0"/>
            <a:t>Kâr Elde Etmek</a:t>
          </a:r>
          <a:endParaRPr lang="tr-TR" sz="1800" kern="1200" dirty="0"/>
        </a:p>
      </dsp:txBody>
      <dsp:txXfrm>
        <a:off x="1585425" y="1600097"/>
        <a:ext cx="1919073" cy="1523835"/>
      </dsp:txXfrm>
    </dsp:sp>
    <dsp:sp modelId="{567C580B-F2B9-4438-A985-7172D9BADC45}">
      <dsp:nvSpPr>
        <dsp:cNvPr id="0" name=""/>
        <dsp:cNvSpPr/>
      </dsp:nvSpPr>
      <dsp:spPr>
        <a:xfrm>
          <a:off x="1428" y="990867"/>
          <a:ext cx="1523073" cy="152307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rtl="0">
            <a:lnSpc>
              <a:spcPct val="90000"/>
            </a:lnSpc>
            <a:spcBef>
              <a:spcPct val="0"/>
            </a:spcBef>
            <a:spcAft>
              <a:spcPct val="35000"/>
            </a:spcAft>
          </a:pPr>
          <a:r>
            <a:rPr lang="tr-TR" sz="1900" kern="1200" dirty="0" smtClean="0"/>
            <a:t>Kâr Amaçlı                  </a:t>
          </a:r>
          <a:endParaRPr lang="tr-TR" sz="1900" kern="1200" dirty="0"/>
        </a:p>
      </dsp:txBody>
      <dsp:txXfrm>
        <a:off x="224477" y="1213916"/>
        <a:ext cx="1076975" cy="1076975"/>
      </dsp:txXfrm>
    </dsp:sp>
    <dsp:sp modelId="{9C7A4D29-BB89-4707-9DAB-14EF72A06236}">
      <dsp:nvSpPr>
        <dsp:cNvPr id="0" name=""/>
        <dsp:cNvSpPr/>
      </dsp:nvSpPr>
      <dsp:spPr>
        <a:xfrm>
          <a:off x="4917911" y="1600097"/>
          <a:ext cx="2284610" cy="152383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lvl="0" algn="ctr" defTabSz="711200">
            <a:lnSpc>
              <a:spcPct val="90000"/>
            </a:lnSpc>
            <a:spcBef>
              <a:spcPct val="0"/>
            </a:spcBef>
            <a:spcAft>
              <a:spcPct val="35000"/>
            </a:spcAft>
          </a:pPr>
          <a:r>
            <a:rPr lang="tr-TR" sz="1600" b="1" kern="1200" dirty="0" smtClean="0">
              <a:solidFill>
                <a:srgbClr val="FF0000"/>
              </a:solidFill>
            </a:rPr>
            <a:t>Elektrik İdaresi</a:t>
          </a:r>
        </a:p>
        <a:p>
          <a:pPr lvl="0" algn="ctr" defTabSz="711200">
            <a:lnSpc>
              <a:spcPct val="90000"/>
            </a:lnSpc>
            <a:spcBef>
              <a:spcPct val="0"/>
            </a:spcBef>
            <a:spcAft>
              <a:spcPct val="35000"/>
            </a:spcAft>
          </a:pPr>
          <a:r>
            <a:rPr lang="tr-TR" sz="1800" kern="1200" dirty="0" smtClean="0"/>
            <a:t>(KİT)</a:t>
          </a:r>
        </a:p>
        <a:p>
          <a:pPr lvl="0" algn="ctr" defTabSz="711200">
            <a:lnSpc>
              <a:spcPct val="90000"/>
            </a:lnSpc>
            <a:spcBef>
              <a:spcPct val="0"/>
            </a:spcBef>
            <a:spcAft>
              <a:spcPct val="35000"/>
            </a:spcAft>
          </a:pPr>
          <a:r>
            <a:rPr lang="tr-TR" sz="1800" kern="1200" dirty="0" smtClean="0"/>
            <a:t>Sosyal Kârlılık</a:t>
          </a:r>
          <a:endParaRPr lang="tr-TR" sz="1800" kern="1200" dirty="0"/>
        </a:p>
      </dsp:txBody>
      <dsp:txXfrm>
        <a:off x="5283449" y="1600097"/>
        <a:ext cx="1919073" cy="1523835"/>
      </dsp:txXfrm>
    </dsp:sp>
    <dsp:sp modelId="{BE84A049-EBA0-4002-BC4E-3A0B0A068589}">
      <dsp:nvSpPr>
        <dsp:cNvPr id="0" name=""/>
        <dsp:cNvSpPr/>
      </dsp:nvSpPr>
      <dsp:spPr>
        <a:xfrm>
          <a:off x="3699467" y="990867"/>
          <a:ext cx="1523073" cy="152307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rtl="0">
            <a:lnSpc>
              <a:spcPct val="90000"/>
            </a:lnSpc>
            <a:spcBef>
              <a:spcPct val="0"/>
            </a:spcBef>
            <a:spcAft>
              <a:spcPct val="35000"/>
            </a:spcAft>
          </a:pPr>
          <a:r>
            <a:rPr lang="tr-TR" sz="1900" kern="1200" dirty="0" smtClean="0"/>
            <a:t>Kâr Amacı Gütmeyen</a:t>
          </a:r>
          <a:endParaRPr lang="tr-TR" sz="1900" kern="1200" dirty="0"/>
        </a:p>
      </dsp:txBody>
      <dsp:txXfrm>
        <a:off x="3922516" y="1213916"/>
        <a:ext cx="1076975" cy="107697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41596F-18B4-49BD-BC94-E12FA75EB996}" type="datetimeFigureOut">
              <a:rPr lang="tr-TR" smtClean="0"/>
              <a:t>15 Şub 2021</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279526-27BE-4137-924B-208D2E0DBAF6}" type="slidenum">
              <a:rPr lang="tr-TR" smtClean="0"/>
              <a:t>‹#›</a:t>
            </a:fld>
            <a:endParaRPr lang="tr-TR"/>
          </a:p>
        </p:txBody>
      </p:sp>
    </p:spTree>
    <p:extLst>
      <p:ext uri="{BB962C8B-B14F-4D97-AF65-F5344CB8AC3E}">
        <p14:creationId xmlns:p14="http://schemas.microsoft.com/office/powerpoint/2010/main" val="3608854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4049887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C31604E1-70AF-4F09-BF75-20D5EDBA0ACC}" type="slidenum">
              <a:rPr lang="tr-TR" altLang="tr-TR">
                <a:latin typeface="Arial" panose="020B0604020202020204" pitchFamily="34" charset="0"/>
              </a:rPr>
              <a:pPr eaLnBrk="1" hangingPunct="1"/>
              <a:t>24</a:t>
            </a:fld>
            <a:endParaRPr lang="tr-TR" altLang="tr-TR">
              <a:latin typeface="Arial" panose="020B0604020202020204" pitchFamily="34" charset="0"/>
            </a:endParaRPr>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6327561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78E87679-2FDB-447B-AF2A-EEAD40559B4A}" type="slidenum">
              <a:rPr lang="tr-TR" altLang="tr-TR">
                <a:latin typeface="Arial" panose="020B0604020202020204" pitchFamily="34" charset="0"/>
              </a:rPr>
              <a:pPr eaLnBrk="1" hangingPunct="1"/>
              <a:t>25</a:t>
            </a:fld>
            <a:endParaRPr lang="tr-TR" altLang="tr-TR">
              <a:latin typeface="Arial" panose="020B0604020202020204" pitchFamily="34" charset="0"/>
            </a:endParaRPr>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0033040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E5C9B9A5-A7BE-40D4-8733-F6281C5A92CE}" type="slidenum">
              <a:rPr lang="tr-TR" altLang="tr-TR">
                <a:latin typeface="Arial" panose="020B0604020202020204" pitchFamily="34" charset="0"/>
              </a:rPr>
              <a:pPr eaLnBrk="1" hangingPunct="1"/>
              <a:t>26</a:t>
            </a:fld>
            <a:endParaRPr lang="tr-TR" altLang="tr-TR">
              <a:latin typeface="Arial" panose="020B0604020202020204" pitchFamily="34" charset="0"/>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0724127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1A645C30-BBFB-4541-92A7-3989F477DA93}" type="slidenum">
              <a:rPr lang="tr-TR" altLang="tr-TR">
                <a:latin typeface="Arial" panose="020B0604020202020204" pitchFamily="34" charset="0"/>
              </a:rPr>
              <a:pPr eaLnBrk="1" hangingPunct="1"/>
              <a:t>27</a:t>
            </a:fld>
            <a:endParaRPr lang="tr-TR" altLang="tr-TR">
              <a:latin typeface="Arial" panose="020B0604020202020204" pitchFamily="34"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1213185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A5C6DC56-F72C-416A-A475-C372533223FC}" type="slidenum">
              <a:rPr lang="tr-TR" altLang="tr-TR">
                <a:latin typeface="Arial" panose="020B0604020202020204" pitchFamily="34" charset="0"/>
              </a:rPr>
              <a:pPr eaLnBrk="1" hangingPunct="1"/>
              <a:t>28</a:t>
            </a:fld>
            <a:endParaRPr lang="tr-TR" altLang="tr-TR">
              <a:latin typeface="Arial" panose="020B0604020202020204" pitchFamily="34" charset="0"/>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0247905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1519F6C7-211C-4128-834F-BE7E08868676}" type="slidenum">
              <a:rPr lang="tr-TR" altLang="tr-TR">
                <a:latin typeface="Arial" panose="020B0604020202020204" pitchFamily="34" charset="0"/>
              </a:rPr>
              <a:pPr eaLnBrk="1" hangingPunct="1"/>
              <a:t>29</a:t>
            </a:fld>
            <a:endParaRPr lang="tr-TR" altLang="tr-TR">
              <a:latin typeface="Arial" panose="020B0604020202020204" pitchFamily="34" charset="0"/>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344456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B643D2ED-C054-4F74-B0B3-F0952D821C9C}" type="slidenum">
              <a:rPr lang="tr-TR" altLang="tr-TR">
                <a:latin typeface="Arial" panose="020B0604020202020204" pitchFamily="34" charset="0"/>
              </a:rPr>
              <a:pPr eaLnBrk="1" hangingPunct="1"/>
              <a:t>30</a:t>
            </a:fld>
            <a:endParaRPr lang="tr-TR" altLang="tr-TR">
              <a:latin typeface="Arial" panose="020B0604020202020204" pitchFamily="34" charset="0"/>
            </a:endParaRPr>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5105996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FFFB2C85-538B-4492-9187-4608BDE4BA41}" type="slidenum">
              <a:rPr lang="tr-TR" altLang="tr-TR">
                <a:latin typeface="Arial" panose="020B0604020202020204" pitchFamily="34" charset="0"/>
              </a:rPr>
              <a:pPr eaLnBrk="1" hangingPunct="1"/>
              <a:t>31</a:t>
            </a:fld>
            <a:endParaRPr lang="tr-TR" altLang="tr-TR">
              <a:latin typeface="Arial" panose="020B0604020202020204" pitchFamily="34" charset="0"/>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487077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D04EFAF3-408F-4F60-8DD2-1B381BA2D92E}" type="slidenum">
              <a:rPr lang="tr-TR" altLang="tr-TR">
                <a:latin typeface="Arial" panose="020B0604020202020204" pitchFamily="34" charset="0"/>
              </a:rPr>
              <a:pPr eaLnBrk="1" hangingPunct="1"/>
              <a:t>32</a:t>
            </a:fld>
            <a:endParaRPr lang="tr-TR" altLang="tr-TR">
              <a:latin typeface="Arial" panose="020B0604020202020204" pitchFamily="34" charset="0"/>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0915591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314F15BB-0D35-4117-B45C-88914F7EFD5E}" type="slidenum">
              <a:rPr lang="tr-TR" altLang="tr-TR">
                <a:latin typeface="Arial" panose="020B0604020202020204" pitchFamily="34" charset="0"/>
              </a:rPr>
              <a:pPr eaLnBrk="1" hangingPunct="1"/>
              <a:t>33</a:t>
            </a:fld>
            <a:endParaRPr lang="tr-TR" altLang="tr-TR">
              <a:latin typeface="Arial" panose="020B0604020202020204" pitchFamily="34" charset="0"/>
            </a:endParaRPr>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806531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DAD60D66-36FE-430E-B3E3-A484277FC016}" type="slidenum">
              <a:rPr lang="tr-TR" altLang="tr-TR">
                <a:latin typeface="Arial" panose="020B0604020202020204" pitchFamily="34" charset="0"/>
              </a:rPr>
              <a:pPr eaLnBrk="1" hangingPunct="1"/>
              <a:t>3</a:t>
            </a:fld>
            <a:endParaRPr lang="tr-TR" altLang="tr-TR">
              <a:latin typeface="Arial" panose="020B0604020202020204" pitchFamily="34" charset="0"/>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1831336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3E75CE7C-E194-48EF-BCD2-6F0A939EFA85}" type="slidenum">
              <a:rPr lang="tr-TR" altLang="tr-TR">
                <a:latin typeface="Arial" panose="020B0604020202020204" pitchFamily="34" charset="0"/>
              </a:rPr>
              <a:pPr eaLnBrk="1" hangingPunct="1"/>
              <a:t>34</a:t>
            </a:fld>
            <a:endParaRPr lang="tr-TR" altLang="tr-TR">
              <a:latin typeface="Arial" panose="020B0604020202020204" pitchFamily="34"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2074440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4822A306-CEE4-4253-8482-A0AD5391C06D}" type="slidenum">
              <a:rPr lang="tr-TR" altLang="tr-TR">
                <a:latin typeface="Arial" panose="020B0604020202020204" pitchFamily="34" charset="0"/>
              </a:rPr>
              <a:pPr eaLnBrk="1" hangingPunct="1"/>
              <a:t>35</a:t>
            </a:fld>
            <a:endParaRPr lang="tr-TR" altLang="tr-TR">
              <a:latin typeface="Arial" panose="020B0604020202020204" pitchFamily="34" charset="0"/>
            </a:endParaRPr>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3286165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902CA65B-1CA0-461E-9592-304260DA66DE}" type="slidenum">
              <a:rPr lang="tr-TR" altLang="tr-TR">
                <a:latin typeface="Arial" panose="020B0604020202020204" pitchFamily="34" charset="0"/>
              </a:rPr>
              <a:pPr eaLnBrk="1" hangingPunct="1"/>
              <a:t>36</a:t>
            </a:fld>
            <a:endParaRPr lang="tr-TR" altLang="tr-TR">
              <a:latin typeface="Arial" panose="020B0604020202020204" pitchFamily="34" charset="0"/>
            </a:endParaRP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0502281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A92D269F-F6BD-403B-A9FF-4534A3795F2C}" type="slidenum">
              <a:rPr lang="tr-TR" altLang="tr-TR">
                <a:latin typeface="Arial" panose="020B0604020202020204" pitchFamily="34" charset="0"/>
              </a:rPr>
              <a:pPr eaLnBrk="1" hangingPunct="1"/>
              <a:t>37</a:t>
            </a:fld>
            <a:endParaRPr lang="tr-TR" altLang="tr-TR">
              <a:latin typeface="Arial" panose="020B0604020202020204" pitchFamily="34" charset="0"/>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407907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79715BCD-DAB7-4D32-AEF7-B12BA9A8DB71}" type="slidenum">
              <a:rPr lang="tr-TR" altLang="tr-TR">
                <a:latin typeface="Arial" panose="020B0604020202020204" pitchFamily="34" charset="0"/>
              </a:rPr>
              <a:pPr eaLnBrk="1" hangingPunct="1"/>
              <a:t>38</a:t>
            </a:fld>
            <a:endParaRPr lang="tr-TR" altLang="tr-TR">
              <a:latin typeface="Arial" panose="020B0604020202020204" pitchFamily="34" charset="0"/>
            </a:endParaRPr>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7838779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D6A30346-1A52-4E13-B4DA-4CBF68FFA4B4}" type="slidenum">
              <a:rPr lang="tr-TR" altLang="tr-TR">
                <a:latin typeface="Arial" panose="020B0604020202020204" pitchFamily="34" charset="0"/>
              </a:rPr>
              <a:pPr eaLnBrk="1" hangingPunct="1"/>
              <a:t>39</a:t>
            </a:fld>
            <a:endParaRPr lang="tr-TR" altLang="tr-TR">
              <a:latin typeface="Arial" panose="020B0604020202020204" pitchFamily="34" charset="0"/>
            </a:endParaRPr>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0350244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1DA7C1A9-F9E3-4E20-81B2-7259770581BF}" type="slidenum">
              <a:rPr lang="tr-TR" altLang="tr-TR">
                <a:latin typeface="Arial" panose="020B0604020202020204" pitchFamily="34" charset="0"/>
              </a:rPr>
              <a:pPr eaLnBrk="1" hangingPunct="1"/>
              <a:t>40</a:t>
            </a:fld>
            <a:endParaRPr lang="tr-TR" altLang="tr-TR">
              <a:latin typeface="Arial" panose="020B0604020202020204" pitchFamily="34" charset="0"/>
            </a:endParaRPr>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2924459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F1E6661D-E52C-42EA-8E3A-D69181AEAD65}" type="slidenum">
              <a:rPr lang="tr-TR" altLang="tr-TR">
                <a:latin typeface="Arial" panose="020B0604020202020204" pitchFamily="34" charset="0"/>
              </a:rPr>
              <a:pPr eaLnBrk="1" hangingPunct="1"/>
              <a:t>41</a:t>
            </a:fld>
            <a:endParaRPr lang="tr-TR" altLang="tr-TR">
              <a:latin typeface="Arial" panose="020B0604020202020204" pitchFamily="34" charset="0"/>
            </a:endParaRP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1886117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FAA2C8E4-0D5A-4C36-A664-09D6E2007038}" type="slidenum">
              <a:rPr lang="tr-TR" altLang="tr-TR">
                <a:latin typeface="Arial" panose="020B0604020202020204" pitchFamily="34" charset="0"/>
              </a:rPr>
              <a:pPr eaLnBrk="1" hangingPunct="1"/>
              <a:t>42</a:t>
            </a:fld>
            <a:endParaRPr lang="tr-TR" altLang="tr-TR">
              <a:latin typeface="Arial" panose="020B0604020202020204" pitchFamily="34" charset="0"/>
            </a:endParaRPr>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8041378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CC2FC9B5-4334-4713-9873-A9BD9B5C9215}" type="slidenum">
              <a:rPr lang="tr-TR" altLang="tr-TR">
                <a:latin typeface="Arial" panose="020B0604020202020204" pitchFamily="34" charset="0"/>
              </a:rPr>
              <a:pPr eaLnBrk="1" hangingPunct="1"/>
              <a:t>43</a:t>
            </a:fld>
            <a:endParaRPr lang="tr-TR" altLang="tr-TR">
              <a:latin typeface="Arial" panose="020B0604020202020204" pitchFamily="34" charset="0"/>
            </a:endParaRPr>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08192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BE369337-9878-4CE7-A413-1677096511A8}" type="slidenum">
              <a:rPr lang="tr-TR" altLang="tr-TR">
                <a:latin typeface="Arial" panose="020B0604020202020204" pitchFamily="34" charset="0"/>
              </a:rPr>
              <a:pPr eaLnBrk="1" hangingPunct="1"/>
              <a:t>17</a:t>
            </a:fld>
            <a:endParaRPr lang="tr-TR" altLang="tr-TR">
              <a:latin typeface="Arial" panose="020B0604020202020204" pitchFamily="34"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9262471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BC41EE16-26C7-42CE-8DE8-86967A3DC3FA}" type="slidenum">
              <a:rPr lang="tr-TR" altLang="tr-TR">
                <a:latin typeface="Arial" panose="020B0604020202020204" pitchFamily="34" charset="0"/>
              </a:rPr>
              <a:pPr eaLnBrk="1" hangingPunct="1"/>
              <a:t>44</a:t>
            </a:fld>
            <a:endParaRPr lang="tr-TR" altLang="tr-TR">
              <a:latin typeface="Arial" panose="020B0604020202020204" pitchFamily="34" charset="0"/>
            </a:endParaRPr>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02453879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097F8F71-0118-4247-9179-0A57C4EB3BE3}" type="slidenum">
              <a:rPr lang="tr-TR" altLang="tr-TR">
                <a:latin typeface="Arial" panose="020B0604020202020204" pitchFamily="34" charset="0"/>
              </a:rPr>
              <a:pPr eaLnBrk="1" hangingPunct="1"/>
              <a:t>45</a:t>
            </a:fld>
            <a:endParaRPr lang="tr-TR" altLang="tr-TR">
              <a:latin typeface="Arial" panose="020B0604020202020204" pitchFamily="34" charset="0"/>
            </a:endParaRPr>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5250245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9EFEDBBA-1A18-45B4-8664-26A4D9F29F24}" type="slidenum">
              <a:rPr lang="tr-TR" altLang="tr-TR">
                <a:latin typeface="Arial" panose="020B0604020202020204" pitchFamily="34" charset="0"/>
              </a:rPr>
              <a:pPr eaLnBrk="1" hangingPunct="1"/>
              <a:t>46</a:t>
            </a:fld>
            <a:endParaRPr lang="tr-TR" altLang="tr-TR">
              <a:latin typeface="Arial" panose="020B0604020202020204" pitchFamily="34" charset="0"/>
            </a:endParaRPr>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27678963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17093C8E-A831-46A2-BD9F-228184BBEEDD}" type="slidenum">
              <a:rPr lang="tr-TR" altLang="tr-TR">
                <a:latin typeface="Arial" panose="020B0604020202020204" pitchFamily="34" charset="0"/>
              </a:rPr>
              <a:pPr eaLnBrk="1" hangingPunct="1"/>
              <a:t>47</a:t>
            </a:fld>
            <a:endParaRPr lang="tr-TR" altLang="tr-TR">
              <a:latin typeface="Arial" panose="020B0604020202020204" pitchFamily="34" charset="0"/>
            </a:endParaRPr>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60862318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10C1DDAA-E5C0-4B46-81EE-C31C4BFBD014}" type="slidenum">
              <a:rPr lang="tr-TR" altLang="tr-TR">
                <a:latin typeface="Arial" panose="020B0604020202020204" pitchFamily="34" charset="0"/>
              </a:rPr>
              <a:pPr eaLnBrk="1" hangingPunct="1"/>
              <a:t>48</a:t>
            </a:fld>
            <a:endParaRPr lang="tr-TR" altLang="tr-TR">
              <a:latin typeface="Arial" panose="020B0604020202020204" pitchFamily="34"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58441095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5763609B-CE52-4AC4-A961-E0AAA91B2166}" type="slidenum">
              <a:rPr lang="tr-TR" altLang="tr-TR">
                <a:latin typeface="Arial" panose="020B0604020202020204" pitchFamily="34" charset="0"/>
              </a:rPr>
              <a:pPr eaLnBrk="1" hangingPunct="1"/>
              <a:t>49</a:t>
            </a:fld>
            <a:endParaRPr lang="tr-TR" altLang="tr-TR">
              <a:latin typeface="Arial" panose="020B0604020202020204" pitchFamily="34" charset="0"/>
            </a:endParaRPr>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48819709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EF5D90AB-84D8-4825-8B43-C6685DC14538}" type="slidenum">
              <a:rPr lang="tr-TR" altLang="tr-TR">
                <a:latin typeface="Arial" panose="020B0604020202020204" pitchFamily="34" charset="0"/>
              </a:rPr>
              <a:pPr eaLnBrk="1" hangingPunct="1"/>
              <a:t>50</a:t>
            </a:fld>
            <a:endParaRPr lang="tr-TR" altLang="tr-TR">
              <a:latin typeface="Arial" panose="020B0604020202020204" pitchFamily="34" charset="0"/>
            </a:endParaRPr>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76483601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DE9D3909-6BE2-4F0A-AD8E-E79F24A08BAF}" type="slidenum">
              <a:rPr lang="tr-TR" altLang="tr-TR">
                <a:latin typeface="Arial" panose="020B0604020202020204" pitchFamily="34" charset="0"/>
              </a:rPr>
              <a:pPr eaLnBrk="1" hangingPunct="1"/>
              <a:t>51</a:t>
            </a:fld>
            <a:endParaRPr lang="tr-TR" altLang="tr-TR">
              <a:latin typeface="Arial" panose="020B0604020202020204" pitchFamily="34" charset="0"/>
            </a:endParaRPr>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58085310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B66CFBC5-0458-4D28-A852-DE21EFE1056E}" type="slidenum">
              <a:rPr lang="tr-TR" altLang="tr-TR">
                <a:latin typeface="Arial" panose="020B0604020202020204" pitchFamily="34" charset="0"/>
              </a:rPr>
              <a:pPr eaLnBrk="1" hangingPunct="1"/>
              <a:t>52</a:t>
            </a:fld>
            <a:endParaRPr lang="tr-TR" altLang="tr-TR">
              <a:latin typeface="Arial" panose="020B0604020202020204" pitchFamily="34" charset="0"/>
            </a:endParaRPr>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7676921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C13C65ED-E0DA-41AF-9771-962DFD211222}" type="slidenum">
              <a:rPr lang="tr-TR" altLang="tr-TR">
                <a:latin typeface="Arial" panose="020B0604020202020204" pitchFamily="34" charset="0"/>
              </a:rPr>
              <a:pPr eaLnBrk="1" hangingPunct="1"/>
              <a:t>53</a:t>
            </a:fld>
            <a:endParaRPr lang="tr-TR" altLang="tr-TR">
              <a:latin typeface="Arial" panose="020B0604020202020204" pitchFamily="34" charset="0"/>
            </a:endParaRPr>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7585396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ADA1CA32-3C54-4B9A-A016-76E78D14DA28}" type="slidenum">
              <a:rPr lang="tr-TR" altLang="tr-TR">
                <a:latin typeface="Arial" panose="020B0604020202020204" pitchFamily="34" charset="0"/>
              </a:rPr>
              <a:pPr eaLnBrk="1" hangingPunct="1"/>
              <a:t>18</a:t>
            </a:fld>
            <a:endParaRPr lang="tr-TR" altLang="tr-TR">
              <a:latin typeface="Arial" panose="020B0604020202020204" pitchFamily="34" charset="0"/>
            </a:endParaRP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63623131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89844981-32FA-48A3-944A-9F221A9D407B}" type="slidenum">
              <a:rPr lang="tr-TR" altLang="tr-TR">
                <a:latin typeface="Arial" panose="020B0604020202020204" pitchFamily="34" charset="0"/>
              </a:rPr>
              <a:pPr eaLnBrk="1" hangingPunct="1"/>
              <a:t>54</a:t>
            </a:fld>
            <a:endParaRPr lang="tr-TR" altLang="tr-TR">
              <a:latin typeface="Arial" panose="020B0604020202020204" pitchFamily="34" charset="0"/>
            </a:endParaRPr>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56825106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B8FA30EE-96D2-42E2-A59B-FAF2C89C2D20}" type="slidenum">
              <a:rPr lang="tr-TR" altLang="tr-TR">
                <a:latin typeface="Arial" panose="020B0604020202020204" pitchFamily="34" charset="0"/>
              </a:rPr>
              <a:pPr eaLnBrk="1" hangingPunct="1"/>
              <a:t>55</a:t>
            </a:fld>
            <a:endParaRPr lang="tr-TR" altLang="tr-TR">
              <a:latin typeface="Arial" panose="020B0604020202020204" pitchFamily="34" charset="0"/>
            </a:endParaRPr>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06205262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442B115E-3A54-4840-88F9-2C92ED1AD081}" type="slidenum">
              <a:rPr lang="tr-TR" altLang="tr-TR">
                <a:latin typeface="Arial" panose="020B0604020202020204" pitchFamily="34" charset="0"/>
              </a:rPr>
              <a:pPr eaLnBrk="1" hangingPunct="1"/>
              <a:t>56</a:t>
            </a:fld>
            <a:endParaRPr lang="tr-TR" altLang="tr-TR">
              <a:latin typeface="Arial" panose="020B0604020202020204" pitchFamily="34" charset="0"/>
            </a:endParaRPr>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99255094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54A3F521-CE18-4B8C-ADEA-02A655B23B31}" type="slidenum">
              <a:rPr lang="tr-TR" altLang="tr-TR">
                <a:latin typeface="Arial" panose="020B0604020202020204" pitchFamily="34" charset="0"/>
              </a:rPr>
              <a:pPr eaLnBrk="1" hangingPunct="1"/>
              <a:t>57</a:t>
            </a:fld>
            <a:endParaRPr lang="tr-TR" altLang="tr-TR">
              <a:latin typeface="Arial" panose="020B0604020202020204" pitchFamily="34" charset="0"/>
            </a:endParaRPr>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06005453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E6453E3C-E017-4358-8C50-07283C4F1023}" type="slidenum">
              <a:rPr lang="tr-TR" altLang="tr-TR">
                <a:latin typeface="Arial" panose="020B0604020202020204" pitchFamily="34" charset="0"/>
              </a:rPr>
              <a:pPr eaLnBrk="1" hangingPunct="1"/>
              <a:t>58</a:t>
            </a:fld>
            <a:endParaRPr lang="tr-TR" altLang="tr-TR">
              <a:latin typeface="Arial" panose="020B0604020202020204" pitchFamily="34" charset="0"/>
            </a:endParaRP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83812509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045C0A57-9ABA-46C3-A41F-7F727927246F}" type="slidenum">
              <a:rPr lang="tr-TR" altLang="tr-TR">
                <a:latin typeface="Arial" panose="020B0604020202020204" pitchFamily="34" charset="0"/>
              </a:rPr>
              <a:pPr eaLnBrk="1" hangingPunct="1"/>
              <a:t>59</a:t>
            </a:fld>
            <a:endParaRPr lang="tr-TR" altLang="tr-TR">
              <a:latin typeface="Arial" panose="020B0604020202020204" pitchFamily="34" charset="0"/>
            </a:endParaRPr>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72907244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865F45C3-6959-49B8-A44A-527B2333369A}" type="slidenum">
              <a:rPr lang="tr-TR" altLang="tr-TR">
                <a:latin typeface="Arial" panose="020B0604020202020204" pitchFamily="34" charset="0"/>
              </a:rPr>
              <a:pPr eaLnBrk="1" hangingPunct="1"/>
              <a:t>60</a:t>
            </a:fld>
            <a:endParaRPr lang="tr-TR" altLang="tr-TR">
              <a:latin typeface="Arial" panose="020B0604020202020204" pitchFamily="34" charset="0"/>
            </a:endParaRPr>
          </a:p>
        </p:txBody>
      </p:sp>
      <p:sp>
        <p:nvSpPr>
          <p:cNvPr id="131075" name="Rectangle 2"/>
          <p:cNvSpPr>
            <a:spLocks noGrp="1" noRot="1" noChangeAspect="1" noChangeArrowheads="1" noTextEdit="1"/>
          </p:cNvSpPr>
          <p:nvPr>
            <p:ph type="sldImg"/>
          </p:nvPr>
        </p:nvSpPr>
        <p:spPr>
          <a:ln/>
        </p:spPr>
      </p:sp>
      <p:sp>
        <p:nvSpPr>
          <p:cNvPr id="1310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88326684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8A2153BB-DA42-475B-A576-E927820DD055}" type="slidenum">
              <a:rPr lang="tr-TR" altLang="tr-TR">
                <a:latin typeface="Arial" panose="020B0604020202020204" pitchFamily="34" charset="0"/>
              </a:rPr>
              <a:pPr eaLnBrk="1" hangingPunct="1"/>
              <a:t>61</a:t>
            </a:fld>
            <a:endParaRPr lang="tr-TR" altLang="tr-TR">
              <a:latin typeface="Arial" panose="020B0604020202020204" pitchFamily="34" charset="0"/>
            </a:endParaRPr>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58486991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FF706E04-D353-4755-A81C-8E0F84C84C69}" type="slidenum">
              <a:rPr lang="tr-TR" altLang="tr-TR">
                <a:latin typeface="Arial" panose="020B0604020202020204" pitchFamily="34" charset="0"/>
              </a:rPr>
              <a:pPr eaLnBrk="1" hangingPunct="1"/>
              <a:t>62</a:t>
            </a:fld>
            <a:endParaRPr lang="tr-TR" altLang="tr-TR">
              <a:latin typeface="Arial" panose="020B0604020202020204" pitchFamily="34" charset="0"/>
            </a:endParaRPr>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27959444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4540374E-0809-405A-8E5F-5153690AA489}" type="slidenum">
              <a:rPr lang="tr-TR" altLang="tr-TR">
                <a:latin typeface="Arial" panose="020B0604020202020204" pitchFamily="34" charset="0"/>
              </a:rPr>
              <a:pPr eaLnBrk="1" hangingPunct="1"/>
              <a:t>63</a:t>
            </a:fld>
            <a:endParaRPr lang="tr-TR" altLang="tr-TR">
              <a:latin typeface="Arial" panose="020B0604020202020204" pitchFamily="34" charset="0"/>
            </a:endParaRPr>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805073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A16CC781-F8E4-4D0E-871E-BC73F25B5903}" type="slidenum">
              <a:rPr lang="tr-TR" altLang="tr-TR">
                <a:latin typeface="Arial" panose="020B0604020202020204" pitchFamily="34" charset="0"/>
              </a:rPr>
              <a:pPr eaLnBrk="1" hangingPunct="1"/>
              <a:t>19</a:t>
            </a:fld>
            <a:endParaRPr lang="tr-TR" altLang="tr-TR">
              <a:latin typeface="Arial" panose="020B0604020202020204" pitchFamily="34"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35418546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F24C8730-DD37-4093-9E67-A5BBE8E149C8}" type="slidenum">
              <a:rPr lang="tr-TR" altLang="tr-TR">
                <a:latin typeface="Arial" panose="020B0604020202020204" pitchFamily="34" charset="0"/>
              </a:rPr>
              <a:pPr eaLnBrk="1" hangingPunct="1"/>
              <a:t>64</a:t>
            </a:fld>
            <a:endParaRPr lang="tr-TR" altLang="tr-TR">
              <a:latin typeface="Arial" panose="020B0604020202020204" pitchFamily="34" charset="0"/>
            </a:endParaRPr>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28552118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38810977-BCC1-4B80-8723-F7A26D2F9CFA}" type="slidenum">
              <a:rPr lang="tr-TR" altLang="tr-TR">
                <a:latin typeface="Arial" panose="020B0604020202020204" pitchFamily="34" charset="0"/>
              </a:rPr>
              <a:pPr eaLnBrk="1" hangingPunct="1"/>
              <a:t>65</a:t>
            </a:fld>
            <a:endParaRPr lang="tr-TR" altLang="tr-TR">
              <a:latin typeface="Arial" panose="020B0604020202020204" pitchFamily="34" charset="0"/>
            </a:endParaRPr>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12263048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CF64F3FF-75AC-48C9-8A12-75BA2FB23B76}" type="slidenum">
              <a:rPr lang="tr-TR" altLang="tr-TR">
                <a:latin typeface="Arial" panose="020B0604020202020204" pitchFamily="34" charset="0"/>
              </a:rPr>
              <a:pPr eaLnBrk="1" hangingPunct="1"/>
              <a:t>66</a:t>
            </a:fld>
            <a:endParaRPr lang="tr-TR" altLang="tr-TR">
              <a:latin typeface="Arial" panose="020B0604020202020204" pitchFamily="34" charset="0"/>
            </a:endParaRPr>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30214593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039334B3-FB16-404D-B390-F40F1D5F2636}" type="slidenum">
              <a:rPr lang="tr-TR" altLang="tr-TR">
                <a:latin typeface="Arial" panose="020B0604020202020204" pitchFamily="34" charset="0"/>
              </a:rPr>
              <a:pPr eaLnBrk="1" hangingPunct="1"/>
              <a:t>67</a:t>
            </a:fld>
            <a:endParaRPr lang="tr-TR" altLang="tr-TR">
              <a:latin typeface="Arial" panose="020B0604020202020204" pitchFamily="34" charset="0"/>
            </a:endParaRPr>
          </a:p>
        </p:txBody>
      </p:sp>
      <p:sp>
        <p:nvSpPr>
          <p:cNvPr id="138243" name="Rectangle 2"/>
          <p:cNvSpPr>
            <a:spLocks noGrp="1" noRot="1" noChangeAspect="1" noChangeArrowheads="1" noTextEdit="1"/>
          </p:cNvSpPr>
          <p:nvPr>
            <p:ph type="sldImg"/>
          </p:nvPr>
        </p:nvSpPr>
        <p:spPr>
          <a:ln/>
        </p:spPr>
      </p:sp>
      <p:sp>
        <p:nvSpPr>
          <p:cNvPr id="138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45707436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88C4E1D2-632E-490F-8207-4F3451BAD0A8}" type="slidenum">
              <a:rPr lang="tr-TR" altLang="tr-TR">
                <a:latin typeface="Arial" panose="020B0604020202020204" pitchFamily="34" charset="0"/>
              </a:rPr>
              <a:pPr eaLnBrk="1" hangingPunct="1"/>
              <a:t>68</a:t>
            </a:fld>
            <a:endParaRPr lang="tr-TR" altLang="tr-TR">
              <a:latin typeface="Arial" panose="020B0604020202020204" pitchFamily="34" charset="0"/>
            </a:endParaRPr>
          </a:p>
        </p:txBody>
      </p:sp>
      <p:sp>
        <p:nvSpPr>
          <p:cNvPr id="139267" name="Rectangle 2"/>
          <p:cNvSpPr>
            <a:spLocks noGrp="1" noRot="1" noChangeAspect="1" noChangeArrowheads="1" noTextEdit="1"/>
          </p:cNvSpPr>
          <p:nvPr>
            <p:ph type="sldImg"/>
          </p:nvPr>
        </p:nvSpPr>
        <p:spPr>
          <a:ln/>
        </p:spPr>
      </p:sp>
      <p:sp>
        <p:nvSpPr>
          <p:cNvPr id="139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08614380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46568EB5-F60E-44F6-A390-5705BACA44D9}" type="slidenum">
              <a:rPr lang="tr-TR" altLang="tr-TR">
                <a:latin typeface="Arial" panose="020B0604020202020204" pitchFamily="34" charset="0"/>
              </a:rPr>
              <a:pPr eaLnBrk="1" hangingPunct="1"/>
              <a:t>69</a:t>
            </a:fld>
            <a:endParaRPr lang="tr-TR" altLang="tr-TR">
              <a:latin typeface="Arial" panose="020B0604020202020204" pitchFamily="34" charset="0"/>
            </a:endParaRPr>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08508820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3E946B7F-303F-49D7-B8E3-2AA4FD80A785}" type="slidenum">
              <a:rPr lang="tr-TR" altLang="tr-TR">
                <a:latin typeface="Arial" panose="020B0604020202020204" pitchFamily="34" charset="0"/>
              </a:rPr>
              <a:pPr eaLnBrk="1" hangingPunct="1"/>
              <a:t>70</a:t>
            </a:fld>
            <a:endParaRPr lang="tr-TR" altLang="tr-TR">
              <a:latin typeface="Arial" panose="020B0604020202020204" pitchFamily="34" charset="0"/>
            </a:endParaRPr>
          </a:p>
        </p:txBody>
      </p:sp>
      <p:sp>
        <p:nvSpPr>
          <p:cNvPr id="141315" name="Rectangle 2"/>
          <p:cNvSpPr>
            <a:spLocks noGrp="1" noRot="1" noChangeAspect="1" noChangeArrowheads="1" noTextEdit="1"/>
          </p:cNvSpPr>
          <p:nvPr>
            <p:ph type="sldImg"/>
          </p:nvPr>
        </p:nvSpPr>
        <p:spPr>
          <a:ln/>
        </p:spPr>
      </p:sp>
      <p:sp>
        <p:nvSpPr>
          <p:cNvPr id="141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28810348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8A1EC8DE-A9E0-47A0-A3C1-A32A692AE59A}" type="slidenum">
              <a:rPr lang="tr-TR" altLang="tr-TR">
                <a:latin typeface="Arial" panose="020B0604020202020204" pitchFamily="34" charset="0"/>
              </a:rPr>
              <a:pPr eaLnBrk="1" hangingPunct="1"/>
              <a:t>71</a:t>
            </a:fld>
            <a:endParaRPr lang="tr-TR" altLang="tr-TR">
              <a:latin typeface="Arial" panose="020B0604020202020204" pitchFamily="34" charset="0"/>
            </a:endParaRPr>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5657182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897BE3FD-6C9F-4E8D-9AA4-480FB9C123AA}" type="slidenum">
              <a:rPr lang="tr-TR" altLang="tr-TR">
                <a:latin typeface="Arial" panose="020B0604020202020204" pitchFamily="34" charset="0"/>
              </a:rPr>
              <a:pPr eaLnBrk="1" hangingPunct="1"/>
              <a:t>72</a:t>
            </a:fld>
            <a:endParaRPr lang="tr-TR" altLang="tr-TR">
              <a:latin typeface="Arial" panose="020B0604020202020204" pitchFamily="34" charset="0"/>
            </a:endParaRPr>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77588908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DF47EECB-63A9-4473-A557-0065A497F842}" type="slidenum">
              <a:rPr lang="tr-TR" altLang="tr-TR">
                <a:latin typeface="Arial" panose="020B0604020202020204" pitchFamily="34" charset="0"/>
              </a:rPr>
              <a:pPr eaLnBrk="1" hangingPunct="1"/>
              <a:t>73</a:t>
            </a:fld>
            <a:endParaRPr lang="tr-TR" altLang="tr-TR">
              <a:latin typeface="Arial" panose="020B0604020202020204" pitchFamily="34" charset="0"/>
            </a:endParaRPr>
          </a:p>
        </p:txBody>
      </p:sp>
      <p:sp>
        <p:nvSpPr>
          <p:cNvPr id="144387" name="Rectangle 2"/>
          <p:cNvSpPr>
            <a:spLocks noGrp="1" noRot="1" noChangeAspect="1" noChangeArrowheads="1" noTextEdit="1"/>
          </p:cNvSpPr>
          <p:nvPr>
            <p:ph type="sldImg"/>
          </p:nvPr>
        </p:nvSpPr>
        <p:spPr>
          <a:ln/>
        </p:spPr>
      </p:sp>
      <p:sp>
        <p:nvSpPr>
          <p:cNvPr id="144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661365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7F0D4EC1-7E07-455D-BFC2-8921CB4C75FB}" type="slidenum">
              <a:rPr lang="tr-TR" altLang="tr-TR">
                <a:latin typeface="Arial" panose="020B0604020202020204" pitchFamily="34" charset="0"/>
              </a:rPr>
              <a:pPr eaLnBrk="1" hangingPunct="1"/>
              <a:t>20</a:t>
            </a:fld>
            <a:endParaRPr lang="tr-TR" altLang="tr-TR">
              <a:latin typeface="Arial" panose="020B0604020202020204" pitchFamily="34" charset="0"/>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73956602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39313B67-EA1B-4AAB-AFDB-755A89E20F0D}" type="slidenum">
              <a:rPr lang="tr-TR" altLang="tr-TR">
                <a:latin typeface="Arial" panose="020B0604020202020204" pitchFamily="34" charset="0"/>
              </a:rPr>
              <a:pPr eaLnBrk="1" hangingPunct="1"/>
              <a:t>74</a:t>
            </a:fld>
            <a:endParaRPr lang="tr-TR" altLang="tr-TR">
              <a:latin typeface="Arial" panose="020B0604020202020204" pitchFamily="34" charset="0"/>
            </a:endParaRPr>
          </a:p>
        </p:txBody>
      </p:sp>
      <p:sp>
        <p:nvSpPr>
          <p:cNvPr id="145411" name="Rectangle 2"/>
          <p:cNvSpPr>
            <a:spLocks noGrp="1" noRot="1" noChangeAspect="1" noChangeArrowheads="1" noTextEdit="1"/>
          </p:cNvSpPr>
          <p:nvPr>
            <p:ph type="sldImg"/>
          </p:nvPr>
        </p:nvSpPr>
        <p:spPr>
          <a:ln/>
        </p:spPr>
      </p:sp>
      <p:sp>
        <p:nvSpPr>
          <p:cNvPr id="145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76394199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40913DB7-18F0-4640-9A07-9C88924EC6EE}" type="slidenum">
              <a:rPr lang="tr-TR" altLang="tr-TR">
                <a:latin typeface="Arial" panose="020B0604020202020204" pitchFamily="34" charset="0"/>
              </a:rPr>
              <a:pPr eaLnBrk="1" hangingPunct="1"/>
              <a:t>75</a:t>
            </a:fld>
            <a:endParaRPr lang="tr-TR" altLang="tr-TR">
              <a:latin typeface="Arial" panose="020B0604020202020204" pitchFamily="34" charset="0"/>
            </a:endParaRPr>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9820401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CC99FA05-FC5F-44B3-BFDE-3811244E3F23}" type="slidenum">
              <a:rPr lang="tr-TR" altLang="tr-TR">
                <a:latin typeface="Arial" panose="020B0604020202020204" pitchFamily="34" charset="0"/>
              </a:rPr>
              <a:pPr eaLnBrk="1" hangingPunct="1"/>
              <a:t>21</a:t>
            </a:fld>
            <a:endParaRPr lang="tr-TR" altLang="tr-TR">
              <a:latin typeface="Arial" panose="020B0604020202020204" pitchFamily="34"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1198291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D639CCD8-D218-435A-A981-47D45FEE7AFA}" type="slidenum">
              <a:rPr lang="tr-TR" altLang="tr-TR">
                <a:latin typeface="Arial" panose="020B0604020202020204" pitchFamily="34" charset="0"/>
              </a:rPr>
              <a:pPr eaLnBrk="1" hangingPunct="1"/>
              <a:t>22</a:t>
            </a:fld>
            <a:endParaRPr lang="tr-TR" altLang="tr-TR">
              <a:latin typeface="Arial" panose="020B0604020202020204" pitchFamily="34" charset="0"/>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2102114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6F295B5D-572C-40DC-B75F-0B257D0AAAF6}" type="slidenum">
              <a:rPr lang="tr-TR" altLang="tr-TR">
                <a:latin typeface="Arial" panose="020B0604020202020204" pitchFamily="34" charset="0"/>
              </a:rPr>
              <a:pPr eaLnBrk="1" hangingPunct="1"/>
              <a:t>23</a:t>
            </a:fld>
            <a:endParaRPr lang="tr-TR" altLang="tr-TR">
              <a:latin typeface="Arial" panose="020B0604020202020204" pitchFamily="34" charset="0"/>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048147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8310520-7DDA-4439-8530-58FBAB93B991}" type="datetimeFigureOut">
              <a:rPr lang="tr-TR" smtClean="0"/>
              <a:t>15 Şub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47C230-3267-4891-9F34-C91A68BAE192}" type="slidenum">
              <a:rPr lang="tr-TR" smtClean="0"/>
              <a:t>‹#›</a:t>
            </a:fld>
            <a:endParaRPr lang="tr-TR"/>
          </a:p>
        </p:txBody>
      </p:sp>
    </p:spTree>
    <p:extLst>
      <p:ext uri="{BB962C8B-B14F-4D97-AF65-F5344CB8AC3E}">
        <p14:creationId xmlns:p14="http://schemas.microsoft.com/office/powerpoint/2010/main" val="327952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310520-7DDA-4439-8530-58FBAB93B991}" type="datetimeFigureOut">
              <a:rPr lang="tr-TR" smtClean="0"/>
              <a:t>15 Şub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47C230-3267-4891-9F34-C91A68BAE192}" type="slidenum">
              <a:rPr lang="tr-TR" smtClean="0"/>
              <a:t>‹#›</a:t>
            </a:fld>
            <a:endParaRPr lang="tr-TR"/>
          </a:p>
        </p:txBody>
      </p:sp>
    </p:spTree>
    <p:extLst>
      <p:ext uri="{BB962C8B-B14F-4D97-AF65-F5344CB8AC3E}">
        <p14:creationId xmlns:p14="http://schemas.microsoft.com/office/powerpoint/2010/main" val="1011846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310520-7DDA-4439-8530-58FBAB93B991}" type="datetimeFigureOut">
              <a:rPr lang="tr-TR" smtClean="0"/>
              <a:t>15 Şub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47C230-3267-4891-9F34-C91A68BAE192}" type="slidenum">
              <a:rPr lang="tr-TR" smtClean="0"/>
              <a:t>‹#›</a:t>
            </a:fld>
            <a:endParaRPr lang="tr-TR"/>
          </a:p>
        </p:txBody>
      </p:sp>
    </p:spTree>
    <p:extLst>
      <p:ext uri="{BB962C8B-B14F-4D97-AF65-F5344CB8AC3E}">
        <p14:creationId xmlns:p14="http://schemas.microsoft.com/office/powerpoint/2010/main" val="2784355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8310520-7DDA-4439-8530-58FBAB93B991}" type="datetimeFigureOut">
              <a:rPr lang="tr-TR" smtClean="0"/>
              <a:t>15 Şub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47C230-3267-4891-9F34-C91A68BAE192}" type="slidenum">
              <a:rPr lang="tr-TR" smtClean="0"/>
              <a:t>‹#›</a:t>
            </a:fld>
            <a:endParaRPr lang="tr-TR"/>
          </a:p>
        </p:txBody>
      </p:sp>
    </p:spTree>
    <p:extLst>
      <p:ext uri="{BB962C8B-B14F-4D97-AF65-F5344CB8AC3E}">
        <p14:creationId xmlns:p14="http://schemas.microsoft.com/office/powerpoint/2010/main" val="2720733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8310520-7DDA-4439-8530-58FBAB93B991}" type="datetimeFigureOut">
              <a:rPr lang="tr-TR" smtClean="0"/>
              <a:t>15 Şub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47C230-3267-4891-9F34-C91A68BAE192}" type="slidenum">
              <a:rPr lang="tr-TR" smtClean="0"/>
              <a:t>‹#›</a:t>
            </a:fld>
            <a:endParaRPr lang="tr-TR"/>
          </a:p>
        </p:txBody>
      </p:sp>
    </p:spTree>
    <p:extLst>
      <p:ext uri="{BB962C8B-B14F-4D97-AF65-F5344CB8AC3E}">
        <p14:creationId xmlns:p14="http://schemas.microsoft.com/office/powerpoint/2010/main" val="3827027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8310520-7DDA-4439-8530-58FBAB93B991}" type="datetimeFigureOut">
              <a:rPr lang="tr-TR" smtClean="0"/>
              <a:t>15 Şub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B47C230-3267-4891-9F34-C91A68BAE192}" type="slidenum">
              <a:rPr lang="tr-TR" smtClean="0"/>
              <a:t>‹#›</a:t>
            </a:fld>
            <a:endParaRPr lang="tr-TR"/>
          </a:p>
        </p:txBody>
      </p:sp>
    </p:spTree>
    <p:extLst>
      <p:ext uri="{BB962C8B-B14F-4D97-AF65-F5344CB8AC3E}">
        <p14:creationId xmlns:p14="http://schemas.microsoft.com/office/powerpoint/2010/main" val="654013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8310520-7DDA-4439-8530-58FBAB93B991}" type="datetimeFigureOut">
              <a:rPr lang="tr-TR" smtClean="0"/>
              <a:t>15 Şub 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B47C230-3267-4891-9F34-C91A68BAE192}" type="slidenum">
              <a:rPr lang="tr-TR" smtClean="0"/>
              <a:t>‹#›</a:t>
            </a:fld>
            <a:endParaRPr lang="tr-TR"/>
          </a:p>
        </p:txBody>
      </p:sp>
    </p:spTree>
    <p:extLst>
      <p:ext uri="{BB962C8B-B14F-4D97-AF65-F5344CB8AC3E}">
        <p14:creationId xmlns:p14="http://schemas.microsoft.com/office/powerpoint/2010/main" val="2080686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8310520-7DDA-4439-8530-58FBAB93B991}" type="datetimeFigureOut">
              <a:rPr lang="tr-TR" smtClean="0"/>
              <a:t>15 Şub 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B47C230-3267-4891-9F34-C91A68BAE192}" type="slidenum">
              <a:rPr lang="tr-TR" smtClean="0"/>
              <a:t>‹#›</a:t>
            </a:fld>
            <a:endParaRPr lang="tr-TR"/>
          </a:p>
        </p:txBody>
      </p:sp>
    </p:spTree>
    <p:extLst>
      <p:ext uri="{BB962C8B-B14F-4D97-AF65-F5344CB8AC3E}">
        <p14:creationId xmlns:p14="http://schemas.microsoft.com/office/powerpoint/2010/main" val="253333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8310520-7DDA-4439-8530-58FBAB93B991}" type="datetimeFigureOut">
              <a:rPr lang="tr-TR" smtClean="0"/>
              <a:t>15 Şub 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B47C230-3267-4891-9F34-C91A68BAE192}" type="slidenum">
              <a:rPr lang="tr-TR" smtClean="0"/>
              <a:t>‹#›</a:t>
            </a:fld>
            <a:endParaRPr lang="tr-TR"/>
          </a:p>
        </p:txBody>
      </p:sp>
    </p:spTree>
    <p:extLst>
      <p:ext uri="{BB962C8B-B14F-4D97-AF65-F5344CB8AC3E}">
        <p14:creationId xmlns:p14="http://schemas.microsoft.com/office/powerpoint/2010/main" val="3493120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8310520-7DDA-4439-8530-58FBAB93B991}" type="datetimeFigureOut">
              <a:rPr lang="tr-TR" smtClean="0"/>
              <a:t>15 Şub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B47C230-3267-4891-9F34-C91A68BAE192}" type="slidenum">
              <a:rPr lang="tr-TR" smtClean="0"/>
              <a:t>‹#›</a:t>
            </a:fld>
            <a:endParaRPr lang="tr-TR"/>
          </a:p>
        </p:txBody>
      </p:sp>
    </p:spTree>
    <p:extLst>
      <p:ext uri="{BB962C8B-B14F-4D97-AF65-F5344CB8AC3E}">
        <p14:creationId xmlns:p14="http://schemas.microsoft.com/office/powerpoint/2010/main" val="3650269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8310520-7DDA-4439-8530-58FBAB93B991}" type="datetimeFigureOut">
              <a:rPr lang="tr-TR" smtClean="0"/>
              <a:t>15 Şub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B47C230-3267-4891-9F34-C91A68BAE192}" type="slidenum">
              <a:rPr lang="tr-TR" smtClean="0"/>
              <a:t>‹#›</a:t>
            </a:fld>
            <a:endParaRPr lang="tr-TR"/>
          </a:p>
        </p:txBody>
      </p:sp>
    </p:spTree>
    <p:extLst>
      <p:ext uri="{BB962C8B-B14F-4D97-AF65-F5344CB8AC3E}">
        <p14:creationId xmlns:p14="http://schemas.microsoft.com/office/powerpoint/2010/main" val="299512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310520-7DDA-4439-8530-58FBAB93B991}" type="datetimeFigureOut">
              <a:rPr lang="tr-TR" smtClean="0"/>
              <a:t>15 Şub 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47C230-3267-4891-9F34-C91A68BAE192}" type="slidenum">
              <a:rPr lang="tr-TR" smtClean="0"/>
              <a:t>‹#›</a:t>
            </a:fld>
            <a:endParaRPr lang="tr-TR"/>
          </a:p>
        </p:txBody>
      </p:sp>
    </p:spTree>
    <p:extLst>
      <p:ext uri="{BB962C8B-B14F-4D97-AF65-F5344CB8AC3E}">
        <p14:creationId xmlns:p14="http://schemas.microsoft.com/office/powerpoint/2010/main" val="22018515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38314" y="274638"/>
            <a:ext cx="8715375" cy="6369050"/>
          </a:xfrm>
          <a:ln w="25400">
            <a:solidFill>
              <a:schemeClr val="accent5"/>
            </a:solidFill>
          </a:ln>
        </p:spPr>
        <p:txBody>
          <a:bodyPr rtlCol="0">
            <a:normAutofit/>
          </a:bodyPr>
          <a:lstStyle/>
          <a:p>
            <a:pPr>
              <a:defRPr/>
            </a:pPr>
            <a:r>
              <a:rPr lang="tr-TR" dirty="0" smtClean="0"/>
              <a:t/>
            </a:r>
            <a:br>
              <a:rPr lang="tr-TR" dirty="0" smtClean="0"/>
            </a:br>
            <a:r>
              <a:rPr lang="tr-TR" dirty="0" smtClean="0"/>
              <a:t/>
            </a:r>
            <a:br>
              <a:rPr lang="tr-TR" dirty="0" smtClean="0"/>
            </a:br>
            <a:r>
              <a:rPr lang="tr-TR" dirty="0" smtClean="0"/>
              <a:t/>
            </a:r>
            <a:br>
              <a:rPr lang="tr-TR" dirty="0" smtClean="0"/>
            </a:br>
            <a:endParaRPr lang="tr-TR" dirty="0" smtClean="0"/>
          </a:p>
        </p:txBody>
      </p:sp>
      <p:sp>
        <p:nvSpPr>
          <p:cNvPr id="3" name="2 İçerik Yer Tutucusu"/>
          <p:cNvSpPr>
            <a:spLocks noGrp="1"/>
          </p:cNvSpPr>
          <p:nvPr>
            <p:ph idx="1"/>
          </p:nvPr>
        </p:nvSpPr>
        <p:spPr>
          <a:xfrm>
            <a:off x="2135188" y="476251"/>
            <a:ext cx="8229600" cy="5929313"/>
          </a:xfrm>
          <a:ln w="19050">
            <a:solidFill>
              <a:schemeClr val="accent5"/>
            </a:solidFill>
          </a:ln>
        </p:spPr>
        <p:txBody>
          <a:bodyPr>
            <a:normAutofit/>
          </a:bodyPr>
          <a:lstStyle/>
          <a:p>
            <a:pPr eaLnBrk="1" hangingPunct="1">
              <a:buFont typeface="Arial" charset="0"/>
              <a:buNone/>
              <a:defRPr/>
            </a:pPr>
            <a:endParaRPr lang="tr-TR" b="1" dirty="0" smtClean="0"/>
          </a:p>
          <a:p>
            <a:pPr eaLnBrk="1" hangingPunct="1">
              <a:buFont typeface="Arial" charset="0"/>
              <a:buNone/>
              <a:defRPr/>
            </a:pPr>
            <a:endParaRPr lang="tr-TR" b="1" dirty="0" smtClean="0"/>
          </a:p>
          <a:p>
            <a:pPr eaLnBrk="1" hangingPunct="1">
              <a:buFont typeface="Arial" charset="0"/>
              <a:buNone/>
              <a:defRPr/>
            </a:pPr>
            <a:endParaRPr lang="tr-TR" b="1" dirty="0" smtClean="0"/>
          </a:p>
        </p:txBody>
      </p:sp>
      <p:sp>
        <p:nvSpPr>
          <p:cNvPr id="1029" name="Text Box 7"/>
          <p:cNvSpPr txBox="1">
            <a:spLocks noChangeArrowheads="1"/>
          </p:cNvSpPr>
          <p:nvPr/>
        </p:nvSpPr>
        <p:spPr bwMode="auto">
          <a:xfrm>
            <a:off x="2640014" y="2062164"/>
            <a:ext cx="691197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algn="ctr" eaLnBrk="1" hangingPunct="1">
              <a:defRPr/>
            </a:pPr>
            <a:r>
              <a:rPr lang="tr-TR" sz="4000" dirty="0" smtClean="0"/>
              <a:t>Örgüt </a:t>
            </a:r>
            <a:r>
              <a:rPr lang="tr-TR" sz="4000" dirty="0"/>
              <a:t>ve İşletme</a:t>
            </a:r>
            <a:endParaRPr lang="tr-TR" sz="4000" b="1" dirty="0">
              <a:latin typeface="Tahoma" pitchFamily="34" charset="0"/>
            </a:endParaRPr>
          </a:p>
        </p:txBody>
      </p:sp>
      <p:sp>
        <p:nvSpPr>
          <p:cNvPr id="3077" name="Text Box 8"/>
          <p:cNvSpPr txBox="1">
            <a:spLocks noChangeArrowheads="1"/>
          </p:cNvSpPr>
          <p:nvPr/>
        </p:nvSpPr>
        <p:spPr bwMode="auto">
          <a:xfrm>
            <a:off x="6291263" y="5321301"/>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3078" name="Text Box 9"/>
          <p:cNvSpPr txBox="1">
            <a:spLocks noChangeArrowheads="1"/>
          </p:cNvSpPr>
          <p:nvPr/>
        </p:nvSpPr>
        <p:spPr bwMode="auto">
          <a:xfrm>
            <a:off x="4122739" y="5504657"/>
            <a:ext cx="6286500"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endParaRPr lang="tr-TR" altLang="tr-TR" sz="2200" b="1" dirty="0"/>
          </a:p>
        </p:txBody>
      </p:sp>
      <p:sp>
        <p:nvSpPr>
          <p:cNvPr id="3079" name="Rectangle 9"/>
          <p:cNvSpPr>
            <a:spLocks noChangeArrowheads="1"/>
          </p:cNvSpPr>
          <p:nvPr/>
        </p:nvSpPr>
        <p:spPr bwMode="auto">
          <a:xfrm>
            <a:off x="1524001"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Tree>
    <p:extLst>
      <p:ext uri="{BB962C8B-B14F-4D97-AF65-F5344CB8AC3E}">
        <p14:creationId xmlns:p14="http://schemas.microsoft.com/office/powerpoint/2010/main" val="19607074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Başlık 1"/>
          <p:cNvSpPr>
            <a:spLocks noGrp="1"/>
          </p:cNvSpPr>
          <p:nvPr>
            <p:ph type="title"/>
          </p:nvPr>
        </p:nvSpPr>
        <p:spPr/>
        <p:txBody>
          <a:bodyPr/>
          <a:lstStyle/>
          <a:p>
            <a:r>
              <a:rPr lang="tr-TR" altLang="tr-TR" smtClean="0"/>
              <a:t>Bilimsel Yönetim</a:t>
            </a:r>
          </a:p>
        </p:txBody>
      </p:sp>
      <p:sp>
        <p:nvSpPr>
          <p:cNvPr id="12291" name="İçerik Yer Tutucusu 2"/>
          <p:cNvSpPr>
            <a:spLocks noGrp="1"/>
          </p:cNvSpPr>
          <p:nvPr>
            <p:ph idx="1"/>
          </p:nvPr>
        </p:nvSpPr>
        <p:spPr/>
        <p:txBody>
          <a:bodyPr/>
          <a:lstStyle/>
          <a:p>
            <a:r>
              <a:rPr lang="tr-TR" altLang="tr-TR" sz="2200"/>
              <a:t>Frederick Winslow Taylor 1911 yılında yazdığı “Bilimsel Yönetimin Temelleri” adlı eseri nedeniyle bilimsel yönetimin babası sayılmaktadır. Çalışmaları işyerinde zamanın etkin kullanımı üzerine yoğunlaşmıştır. İlk çalışmaları Midvale Çelik Şirketi’nde bir işçinin sarf ettiği beygirgücü ile bu işin işçiyi yorması arasındaki ilişki üzerine kurulmuştur. O tarihe kadar bir işçinin verimlilik düzeyini belirleyen ana faktörün yalnızca dayanıklılık olduğu düşünülürken Taylor çalışmaları sonucunda işçinin yük altında geçirdiği zaman dinlenme süresi ve dinlenme periyotlarının uzunluğu ve kısalığının etkili olduğunu belirlemiştir </a:t>
            </a:r>
          </a:p>
        </p:txBody>
      </p:sp>
    </p:spTree>
    <p:extLst>
      <p:ext uri="{BB962C8B-B14F-4D97-AF65-F5344CB8AC3E}">
        <p14:creationId xmlns:p14="http://schemas.microsoft.com/office/powerpoint/2010/main" val="672925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Başlık 1"/>
          <p:cNvSpPr>
            <a:spLocks noGrp="1"/>
          </p:cNvSpPr>
          <p:nvPr>
            <p:ph type="title"/>
          </p:nvPr>
        </p:nvSpPr>
        <p:spPr/>
        <p:txBody>
          <a:bodyPr/>
          <a:lstStyle/>
          <a:p>
            <a:r>
              <a:rPr lang="tr-TR" altLang="tr-TR" smtClean="0"/>
              <a:t>Taylor</a:t>
            </a:r>
          </a:p>
        </p:txBody>
      </p:sp>
      <p:sp>
        <p:nvSpPr>
          <p:cNvPr id="13315" name="İçerik Yer Tutucusu 2"/>
          <p:cNvSpPr>
            <a:spLocks noGrp="1"/>
          </p:cNvSpPr>
          <p:nvPr>
            <p:ph idx="1"/>
          </p:nvPr>
        </p:nvSpPr>
        <p:spPr/>
        <p:txBody>
          <a:bodyPr/>
          <a:lstStyle/>
          <a:p>
            <a:r>
              <a:rPr lang="tr-TR" altLang="tr-TR" sz="2200"/>
              <a:t>Taylor’ın teorisinin tamamı yönetimin ve işçilerin öncelikli ilgisinin aynı olduğu varsayımına dayanmıştır. Eğer yönetimin amacı daha düşük işçi ücreti ise işçilerin daha yüksek ücret amacı yaptıkları işin ölçülebilir olmasından dolayı daha karşılanabilir olacaktır. Taylor yine bu varsayıma dayanarak işçilerin bilimsel yönetimin avantajlarını anlamasıyla yakınmaktan vazgeçerek yönetime karşı daha olumlu bir yaklaşım sergileyeceklerini öne sürmüştür </a:t>
            </a:r>
          </a:p>
        </p:txBody>
      </p:sp>
    </p:spTree>
    <p:extLst>
      <p:ext uri="{BB962C8B-B14F-4D97-AF65-F5344CB8AC3E}">
        <p14:creationId xmlns:p14="http://schemas.microsoft.com/office/powerpoint/2010/main" val="263909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Başlık 1"/>
          <p:cNvSpPr>
            <a:spLocks noGrp="1"/>
          </p:cNvSpPr>
          <p:nvPr>
            <p:ph type="title"/>
          </p:nvPr>
        </p:nvSpPr>
        <p:spPr/>
        <p:txBody>
          <a:bodyPr/>
          <a:lstStyle/>
          <a:p>
            <a:r>
              <a:rPr lang="tr-TR" altLang="tr-TR" smtClean="0"/>
              <a:t>Taylor – 4 Temel İlke</a:t>
            </a:r>
          </a:p>
        </p:txBody>
      </p:sp>
      <p:sp>
        <p:nvSpPr>
          <p:cNvPr id="14339" name="İçerik Yer Tutucusu 2"/>
          <p:cNvSpPr>
            <a:spLocks noGrp="1"/>
          </p:cNvSpPr>
          <p:nvPr>
            <p:ph idx="1"/>
          </p:nvPr>
        </p:nvSpPr>
        <p:spPr/>
        <p:txBody>
          <a:bodyPr/>
          <a:lstStyle/>
          <a:p>
            <a:endParaRPr lang="tr-TR" altLang="tr-TR" sz="2200"/>
          </a:p>
          <a:p>
            <a:r>
              <a:rPr lang="tr-TR" altLang="tr-TR" sz="2200"/>
              <a:t>-El yordamıyla gerçekleştirilen yöntemler yerine bilimsel yöntemlerle geliştirilmiş uygulamalar kullanılmalıdır </a:t>
            </a:r>
            <a:br>
              <a:rPr lang="tr-TR" altLang="tr-TR" sz="2200"/>
            </a:br>
            <a:r>
              <a:rPr lang="tr-TR" altLang="tr-TR" sz="2200"/>
              <a:t>-Elemanların seçimi eğitimi ve geliştirilmesinde bilimsellikten yararlanılmalıdır </a:t>
            </a:r>
            <a:br>
              <a:rPr lang="tr-TR" altLang="tr-TR" sz="2200"/>
            </a:br>
            <a:r>
              <a:rPr lang="tr-TR" altLang="tr-TR" sz="2200"/>
              <a:t>-Bilimsel yöntemlerin uygulandığından emin olmak için işçilerle işbirliği yapılmalıdır </a:t>
            </a:r>
            <a:br>
              <a:rPr lang="tr-TR" altLang="tr-TR" sz="2200"/>
            </a:br>
            <a:r>
              <a:rPr lang="tr-TR" altLang="tr-TR" sz="2200"/>
              <a:t>-İş yöneticiler ve işçiler arasında bölüşülmelidir. Böylelikle yöneticiler bilimsel yönetim ilkelerini planlamada işçiler ise işin gerçekleştirilmesinde kullanabilirler.</a:t>
            </a:r>
          </a:p>
        </p:txBody>
      </p:sp>
    </p:spTree>
    <p:extLst>
      <p:ext uri="{BB962C8B-B14F-4D97-AF65-F5344CB8AC3E}">
        <p14:creationId xmlns:p14="http://schemas.microsoft.com/office/powerpoint/2010/main" val="1781878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Başlık 1"/>
          <p:cNvSpPr>
            <a:spLocks noGrp="1"/>
          </p:cNvSpPr>
          <p:nvPr>
            <p:ph type="title"/>
          </p:nvPr>
        </p:nvSpPr>
        <p:spPr/>
        <p:txBody>
          <a:bodyPr/>
          <a:lstStyle/>
          <a:p>
            <a:r>
              <a:rPr lang="tr-TR" altLang="tr-TR" smtClean="0"/>
              <a:t>Yönetsel Teori</a:t>
            </a:r>
          </a:p>
        </p:txBody>
      </p:sp>
      <p:sp>
        <p:nvSpPr>
          <p:cNvPr id="15363" name="İçerik Yer Tutucusu 2"/>
          <p:cNvSpPr>
            <a:spLocks noGrp="1"/>
          </p:cNvSpPr>
          <p:nvPr>
            <p:ph idx="1"/>
          </p:nvPr>
        </p:nvSpPr>
        <p:spPr/>
        <p:txBody>
          <a:bodyPr/>
          <a:lstStyle/>
          <a:p>
            <a:r>
              <a:rPr lang="tr-TR" altLang="tr-TR" smtClean="0"/>
              <a:t>Bilimsel yönetim çalışanlara birer birey olarak ve görevleri çerçevesinde odaklanırken genel yönetim teorisi örgütlerdeki yönetimin bütünüyle ilgilenir. Genel yönetim teorisi yönetsel fonksiyonlar düşünüldüğünde daha geniş çaplı bir teori ortaya koymaya çalışmaktadır.</a:t>
            </a:r>
          </a:p>
        </p:txBody>
      </p:sp>
    </p:spTree>
    <p:extLst>
      <p:ext uri="{BB962C8B-B14F-4D97-AF65-F5344CB8AC3E}">
        <p14:creationId xmlns:p14="http://schemas.microsoft.com/office/powerpoint/2010/main" val="578113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Başlık 1"/>
          <p:cNvSpPr>
            <a:spLocks noGrp="1"/>
          </p:cNvSpPr>
          <p:nvPr>
            <p:ph type="title"/>
          </p:nvPr>
        </p:nvSpPr>
        <p:spPr/>
        <p:txBody>
          <a:bodyPr/>
          <a:lstStyle/>
          <a:p>
            <a:r>
              <a:rPr lang="tr-TR" altLang="tr-TR" b="1" smtClean="0"/>
              <a:t>Fayol</a:t>
            </a:r>
            <a:endParaRPr lang="tr-TR" altLang="tr-TR" smtClean="0"/>
          </a:p>
        </p:txBody>
      </p:sp>
      <p:sp>
        <p:nvSpPr>
          <p:cNvPr id="16387" name="İçerik Yer Tutucusu 2"/>
          <p:cNvSpPr>
            <a:spLocks noGrp="1"/>
          </p:cNvSpPr>
          <p:nvPr>
            <p:ph idx="1"/>
          </p:nvPr>
        </p:nvSpPr>
        <p:spPr/>
        <p:txBody>
          <a:bodyPr/>
          <a:lstStyle/>
          <a:p>
            <a:r>
              <a:rPr lang="tr-TR" altLang="tr-TR" smtClean="0"/>
              <a:t>Ondokuzuncu yüzyılın sonlarında bir Fransız olan Henri Fayol “sistematik yönetim teorisi”ni (systematic management theory) geliştirmiştir</a:t>
            </a:r>
          </a:p>
        </p:txBody>
      </p:sp>
    </p:spTree>
    <p:extLst>
      <p:ext uri="{BB962C8B-B14F-4D97-AF65-F5344CB8AC3E}">
        <p14:creationId xmlns:p14="http://schemas.microsoft.com/office/powerpoint/2010/main" val="29823098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Başlık 1"/>
          <p:cNvSpPr>
            <a:spLocks noGrp="1"/>
          </p:cNvSpPr>
          <p:nvPr>
            <p:ph type="title"/>
          </p:nvPr>
        </p:nvSpPr>
        <p:spPr>
          <a:xfrm>
            <a:off x="1963313" y="339338"/>
            <a:ext cx="7313613" cy="1143000"/>
          </a:xfrm>
        </p:spPr>
        <p:txBody>
          <a:bodyPr>
            <a:normAutofit fontScale="90000"/>
          </a:bodyPr>
          <a:lstStyle/>
          <a:p>
            <a:r>
              <a:rPr lang="tr-TR" altLang="tr-TR" smtClean="0"/>
              <a:t>Endüstriyel Faaliyetleri 6 Ana Gruba Ayırmıştır</a:t>
            </a:r>
          </a:p>
        </p:txBody>
      </p:sp>
      <p:sp>
        <p:nvSpPr>
          <p:cNvPr id="17411" name="İçerik Yer Tutucusu 2"/>
          <p:cNvSpPr>
            <a:spLocks noGrp="1"/>
          </p:cNvSpPr>
          <p:nvPr>
            <p:ph idx="1"/>
          </p:nvPr>
        </p:nvSpPr>
        <p:spPr>
          <a:xfrm>
            <a:off x="838200" y="1847927"/>
            <a:ext cx="10515600" cy="4351338"/>
          </a:xfrm>
        </p:spPr>
        <p:txBody>
          <a:bodyPr/>
          <a:lstStyle/>
          <a:p>
            <a:r>
              <a:rPr lang="tr-TR" altLang="tr-TR" sz="2000"/>
              <a:t>1.Teknik (Üretim ile ilgili) </a:t>
            </a:r>
            <a:br>
              <a:rPr lang="tr-TR" altLang="tr-TR" sz="2000"/>
            </a:br>
            <a:r>
              <a:rPr lang="tr-TR" altLang="tr-TR" sz="2000"/>
              <a:t>2. Ticari (Satınalma satma vb.) </a:t>
            </a:r>
            <a:br>
              <a:rPr lang="tr-TR" altLang="tr-TR" sz="2000"/>
            </a:br>
            <a:r>
              <a:rPr lang="tr-TR" altLang="tr-TR" sz="2000"/>
              <a:t>3. Finansal (Sermayenin nasıl optimum kullanılacağı) </a:t>
            </a:r>
            <a:br>
              <a:rPr lang="tr-TR" altLang="tr-TR" sz="2000"/>
            </a:br>
            <a:r>
              <a:rPr lang="tr-TR" altLang="tr-TR" sz="2000"/>
              <a:t>4. Güvenlik (Örgüte ait aktiflerin ve insan kaynağının korunması)</a:t>
            </a:r>
            <a:br>
              <a:rPr lang="tr-TR" altLang="tr-TR" sz="2000"/>
            </a:br>
            <a:r>
              <a:rPr lang="tr-TR" altLang="tr-TR" sz="2000"/>
              <a:t>5. Muhasebe </a:t>
            </a:r>
            <a:br>
              <a:rPr lang="tr-TR" altLang="tr-TR" sz="2000"/>
            </a:br>
            <a:r>
              <a:rPr lang="tr-TR" altLang="tr-TR" sz="2000"/>
              <a:t>6. Yönetimsel (Planlama örgütleme yöneltme koordinasyon ve kontrol)</a:t>
            </a:r>
            <a:br>
              <a:rPr lang="tr-TR" altLang="tr-TR" sz="2000"/>
            </a:br>
            <a:endParaRPr lang="tr-TR" altLang="tr-TR" sz="2000"/>
          </a:p>
        </p:txBody>
      </p:sp>
    </p:spTree>
    <p:extLst>
      <p:ext uri="{BB962C8B-B14F-4D97-AF65-F5344CB8AC3E}">
        <p14:creationId xmlns:p14="http://schemas.microsoft.com/office/powerpoint/2010/main" val="2199854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Başlık 1"/>
          <p:cNvSpPr>
            <a:spLocks noGrp="1"/>
          </p:cNvSpPr>
          <p:nvPr>
            <p:ph type="title"/>
          </p:nvPr>
        </p:nvSpPr>
        <p:spPr/>
        <p:txBody>
          <a:bodyPr/>
          <a:lstStyle/>
          <a:p>
            <a:r>
              <a:rPr lang="tr-TR" altLang="tr-TR" b="1" smtClean="0"/>
              <a:t>Fayol Yönetim İlkeleri</a:t>
            </a:r>
            <a:endParaRPr lang="tr-TR" altLang="tr-TR" smtClean="0"/>
          </a:p>
        </p:txBody>
      </p:sp>
      <p:sp>
        <p:nvSpPr>
          <p:cNvPr id="18435" name="İçerik Yer Tutucusu 2"/>
          <p:cNvSpPr>
            <a:spLocks noGrp="1"/>
          </p:cNvSpPr>
          <p:nvPr>
            <p:ph idx="1"/>
          </p:nvPr>
        </p:nvSpPr>
        <p:spPr/>
        <p:txBody>
          <a:bodyPr>
            <a:normAutofit lnSpcReduction="10000"/>
          </a:bodyPr>
          <a:lstStyle/>
          <a:p>
            <a:endParaRPr lang="tr-TR" altLang="tr-TR" sz="2000"/>
          </a:p>
          <a:p>
            <a:r>
              <a:rPr lang="tr-TR" altLang="tr-TR" sz="2000"/>
              <a:t>- İş bölümü İlkesi</a:t>
            </a:r>
            <a:br>
              <a:rPr lang="tr-TR" altLang="tr-TR" sz="2000"/>
            </a:br>
            <a:r>
              <a:rPr lang="tr-TR" altLang="tr-TR" sz="2000"/>
              <a:t>- Yetki ve Sorumluluk İlkesi </a:t>
            </a:r>
            <a:br>
              <a:rPr lang="tr-TR" altLang="tr-TR" sz="2000"/>
            </a:br>
            <a:r>
              <a:rPr lang="tr-TR" altLang="tr-TR" sz="2000"/>
              <a:t>- Disiplin İlkesi</a:t>
            </a:r>
            <a:br>
              <a:rPr lang="tr-TR" altLang="tr-TR" sz="2000"/>
            </a:br>
            <a:r>
              <a:rPr lang="tr-TR" altLang="tr-TR" sz="2000"/>
              <a:t>- Kumanda Birliği İlkesi</a:t>
            </a:r>
            <a:br>
              <a:rPr lang="tr-TR" altLang="tr-TR" sz="2000"/>
            </a:br>
            <a:r>
              <a:rPr lang="tr-TR" altLang="tr-TR" sz="2000"/>
              <a:t>- Yönetim Birliği İlkesi</a:t>
            </a:r>
            <a:br>
              <a:rPr lang="tr-TR" altLang="tr-TR" sz="2000"/>
            </a:br>
            <a:r>
              <a:rPr lang="tr-TR" altLang="tr-TR" sz="2000"/>
              <a:t>- Genel Çıkarların Kişisel Çıkarlara Üstünlüğü İlkesi</a:t>
            </a:r>
            <a:br>
              <a:rPr lang="tr-TR" altLang="tr-TR" sz="2000"/>
            </a:br>
            <a:r>
              <a:rPr lang="tr-TR" altLang="tr-TR" sz="2000"/>
              <a:t>- Çalışanların Ödüllendirilmesi</a:t>
            </a:r>
            <a:br>
              <a:rPr lang="tr-TR" altLang="tr-TR" sz="2000"/>
            </a:br>
            <a:r>
              <a:rPr lang="tr-TR" altLang="tr-TR" sz="2000"/>
              <a:t>- Merkezileşme İlkesi </a:t>
            </a:r>
            <a:br>
              <a:rPr lang="tr-TR" altLang="tr-TR" sz="2000"/>
            </a:br>
            <a:r>
              <a:rPr lang="tr-TR" altLang="tr-TR" sz="2000"/>
              <a:t>- Hiyerarşi İlkesi </a:t>
            </a:r>
            <a:br>
              <a:rPr lang="tr-TR" altLang="tr-TR" sz="2000"/>
            </a:br>
            <a:r>
              <a:rPr lang="tr-TR" altLang="tr-TR" sz="2000"/>
              <a:t>- Düzen İlkesi</a:t>
            </a:r>
            <a:br>
              <a:rPr lang="tr-TR" altLang="tr-TR" sz="2000"/>
            </a:br>
            <a:r>
              <a:rPr lang="tr-TR" altLang="tr-TR" sz="2000"/>
              <a:t>- Eşitlik İlkesi</a:t>
            </a:r>
            <a:br>
              <a:rPr lang="tr-TR" altLang="tr-TR" sz="2000"/>
            </a:br>
            <a:r>
              <a:rPr lang="tr-TR" altLang="tr-TR" sz="2000"/>
              <a:t>- Personelin Devamlılığı İlkesi</a:t>
            </a:r>
            <a:br>
              <a:rPr lang="tr-TR" altLang="tr-TR" sz="2000"/>
            </a:br>
            <a:r>
              <a:rPr lang="tr-TR" altLang="tr-TR" sz="2000"/>
              <a:t>- Girişim İlkesi</a:t>
            </a:r>
            <a:br>
              <a:rPr lang="tr-TR" altLang="tr-TR" sz="2000"/>
            </a:br>
            <a:r>
              <a:rPr lang="tr-TR" altLang="tr-TR" sz="2000"/>
              <a:t>- Birlik Ruhu İlkesi</a:t>
            </a:r>
            <a:br>
              <a:rPr lang="tr-TR" altLang="tr-TR" sz="2000"/>
            </a:br>
            <a:endParaRPr lang="tr-TR" altLang="tr-TR" sz="2000"/>
          </a:p>
        </p:txBody>
      </p:sp>
    </p:spTree>
    <p:extLst>
      <p:ext uri="{BB962C8B-B14F-4D97-AF65-F5344CB8AC3E}">
        <p14:creationId xmlns:p14="http://schemas.microsoft.com/office/powerpoint/2010/main" val="15210779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5 Başlık"/>
          <p:cNvSpPr>
            <a:spLocks noGrp="1"/>
          </p:cNvSpPr>
          <p:nvPr>
            <p:ph type="title"/>
          </p:nvPr>
        </p:nvSpPr>
        <p:spPr/>
        <p:txBody>
          <a:bodyPr/>
          <a:lstStyle/>
          <a:p>
            <a:pPr algn="ctr" eaLnBrk="1" hangingPunct="1"/>
            <a:r>
              <a:rPr lang="tr-TR" altLang="tr-TR" b="1" smtClean="0"/>
              <a:t>Genel Tanımlar</a:t>
            </a:r>
          </a:p>
        </p:txBody>
      </p:sp>
      <p:sp>
        <p:nvSpPr>
          <p:cNvPr id="19459" name="Rectangle 5"/>
          <p:cNvSpPr>
            <a:spLocks noGrp="1" noChangeArrowheads="1"/>
          </p:cNvSpPr>
          <p:nvPr>
            <p:ph idx="1"/>
          </p:nvPr>
        </p:nvSpPr>
        <p:spPr/>
        <p:txBody>
          <a:bodyPr/>
          <a:lstStyle/>
          <a:p>
            <a:pPr marL="0" indent="0" algn="just">
              <a:lnSpc>
                <a:spcPct val="80000"/>
              </a:lnSpc>
              <a:buNone/>
            </a:pPr>
            <a:r>
              <a:rPr lang="tr-TR" altLang="tr-TR" b="1" dirty="0" smtClean="0"/>
              <a:t>   İhtiyaç            </a:t>
            </a:r>
            <a:r>
              <a:rPr lang="tr-TR" altLang="tr-TR" b="1" dirty="0" smtClean="0"/>
              <a:t>gereklilik, yokluk</a:t>
            </a:r>
          </a:p>
          <a:p>
            <a:pPr marL="0" indent="0" algn="just">
              <a:lnSpc>
                <a:spcPct val="80000"/>
              </a:lnSpc>
              <a:buNone/>
            </a:pPr>
            <a:r>
              <a:rPr lang="tr-TR" altLang="tr-TR" dirty="0" smtClean="0"/>
              <a:t>Ekonomik </a:t>
            </a:r>
            <a:r>
              <a:rPr lang="tr-TR" altLang="tr-TR" dirty="0" smtClean="0"/>
              <a:t>bir kavram olarak ihtiyaç; “giderilmek isteği ile birlikteki yokluk duygusu” olarak tanımlanabilir.  </a:t>
            </a:r>
          </a:p>
        </p:txBody>
      </p:sp>
      <p:sp>
        <p:nvSpPr>
          <p:cNvPr id="2" name="Sağ Ok 1"/>
          <p:cNvSpPr/>
          <p:nvPr/>
        </p:nvSpPr>
        <p:spPr>
          <a:xfrm>
            <a:off x="2330605" y="1825626"/>
            <a:ext cx="602166" cy="4157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4182627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14 Diyagram"/>
          <p:cNvGraphicFramePr/>
          <p:nvPr>
            <p:extLst>
              <p:ext uri="{D42A27DB-BD31-4B8C-83A1-F6EECF244321}">
                <p14:modId xmlns:p14="http://schemas.microsoft.com/office/powerpoint/2010/main" val="911516709"/>
              </p:ext>
            </p:extLst>
          </p:nvPr>
        </p:nvGraphicFramePr>
        <p:xfrm>
          <a:off x="1710411" y="1690688"/>
          <a:ext cx="8392593" cy="4672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0483" name="11 Başlık"/>
          <p:cNvSpPr>
            <a:spLocks noGrp="1"/>
          </p:cNvSpPr>
          <p:nvPr>
            <p:ph type="title"/>
          </p:nvPr>
        </p:nvSpPr>
        <p:spPr/>
        <p:txBody>
          <a:bodyPr/>
          <a:lstStyle/>
          <a:p>
            <a:pPr algn="ctr" eaLnBrk="1" hangingPunct="1"/>
            <a:r>
              <a:rPr lang="tr-TR" altLang="tr-TR" b="1" smtClean="0"/>
              <a:t>İhtiyaçtan Ekonomik Faaliyete</a:t>
            </a:r>
            <a:endParaRPr lang="tr-TR" altLang="tr-TR" smtClean="0"/>
          </a:p>
        </p:txBody>
      </p:sp>
    </p:spTree>
    <p:extLst>
      <p:ext uri="{BB962C8B-B14F-4D97-AF65-F5344CB8AC3E}">
        <p14:creationId xmlns:p14="http://schemas.microsoft.com/office/powerpoint/2010/main" val="25795060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8 Başlık"/>
          <p:cNvSpPr>
            <a:spLocks noGrp="1"/>
          </p:cNvSpPr>
          <p:nvPr>
            <p:ph type="title"/>
          </p:nvPr>
        </p:nvSpPr>
        <p:spPr/>
        <p:txBody>
          <a:bodyPr/>
          <a:lstStyle/>
          <a:p>
            <a:pPr algn="ctr" eaLnBrk="1" hangingPunct="1"/>
            <a:r>
              <a:rPr lang="tr-TR" altLang="tr-TR" b="1" smtClean="0"/>
              <a:t>İhtiyaçtan Ekonomik Faaliyete</a:t>
            </a:r>
            <a:endParaRPr lang="tr-TR" altLang="tr-TR" smtClean="0"/>
          </a:p>
        </p:txBody>
      </p:sp>
      <p:graphicFrame>
        <p:nvGraphicFramePr>
          <p:cNvPr id="10" name="9 İçerik Yer Tutucusu"/>
          <p:cNvGraphicFramePr>
            <a:graphicFrameLocks noGrp="1"/>
          </p:cNvGraphicFramePr>
          <p:nvPr>
            <p:ph idx="1"/>
            <p:extLst>
              <p:ext uri="{D42A27DB-BD31-4B8C-83A1-F6EECF244321}">
                <p14:modId xmlns:p14="http://schemas.microsoft.com/office/powerpoint/2010/main" val="2521603437"/>
              </p:ext>
            </p:extLst>
          </p:nvPr>
        </p:nvGraphicFramePr>
        <p:xfrm>
          <a:off x="2366400" y="1690688"/>
          <a:ext cx="7459200" cy="46736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431250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Başlık 1"/>
          <p:cNvSpPr>
            <a:spLocks noGrp="1"/>
          </p:cNvSpPr>
          <p:nvPr>
            <p:ph type="title"/>
          </p:nvPr>
        </p:nvSpPr>
        <p:spPr/>
        <p:txBody>
          <a:bodyPr/>
          <a:lstStyle/>
          <a:p>
            <a:r>
              <a:rPr lang="tr-TR" altLang="tr-TR" smtClean="0"/>
              <a:t>Sunum İçeriği</a:t>
            </a:r>
          </a:p>
        </p:txBody>
      </p:sp>
      <p:sp>
        <p:nvSpPr>
          <p:cNvPr id="4099" name="İçerik Yer Tutucusu 2"/>
          <p:cNvSpPr>
            <a:spLocks noGrp="1"/>
          </p:cNvSpPr>
          <p:nvPr>
            <p:ph idx="1"/>
          </p:nvPr>
        </p:nvSpPr>
        <p:spPr/>
        <p:txBody>
          <a:bodyPr>
            <a:normAutofit lnSpcReduction="10000"/>
          </a:bodyPr>
          <a:lstStyle/>
          <a:p>
            <a:r>
              <a:rPr lang="tr-TR" altLang="tr-TR" smtClean="0"/>
              <a:t>İşletmenin Tarihsel Gelişimi</a:t>
            </a:r>
          </a:p>
          <a:p>
            <a:r>
              <a:rPr lang="tr-TR" altLang="tr-TR" smtClean="0"/>
              <a:t>İşletminin Tanımı</a:t>
            </a:r>
          </a:p>
          <a:p>
            <a:r>
              <a:rPr lang="tr-TR" altLang="tr-TR" smtClean="0"/>
              <a:t>İşletme ile İlgili Yaklaşımlar</a:t>
            </a:r>
          </a:p>
          <a:p>
            <a:r>
              <a:rPr lang="tr-TR" altLang="tr-TR" smtClean="0"/>
              <a:t>Temel Kavramlar , Tanımlar</a:t>
            </a:r>
          </a:p>
          <a:p>
            <a:r>
              <a:rPr lang="tr-TR" altLang="tr-TR" smtClean="0"/>
              <a:t>Ekonomik Sistemler</a:t>
            </a:r>
          </a:p>
          <a:p>
            <a:r>
              <a:rPr lang="tr-TR" altLang="tr-TR" smtClean="0"/>
              <a:t>Rekabet Türleri </a:t>
            </a:r>
          </a:p>
          <a:p>
            <a:r>
              <a:rPr lang="tr-TR" altLang="tr-TR" smtClean="0"/>
              <a:t>Üretim Faktörleri</a:t>
            </a:r>
          </a:p>
          <a:p>
            <a:r>
              <a:rPr lang="tr-TR" altLang="tr-TR" smtClean="0"/>
              <a:t>Girişimcilik</a:t>
            </a:r>
          </a:p>
          <a:p>
            <a:r>
              <a:rPr lang="tr-TR" altLang="tr-TR" smtClean="0"/>
              <a:t>Örgüt ve İşletme</a:t>
            </a:r>
          </a:p>
        </p:txBody>
      </p:sp>
    </p:spTree>
    <p:extLst>
      <p:ext uri="{BB962C8B-B14F-4D97-AF65-F5344CB8AC3E}">
        <p14:creationId xmlns:p14="http://schemas.microsoft.com/office/powerpoint/2010/main" val="10217992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10 Diyagram"/>
          <p:cNvGraphicFramePr/>
          <p:nvPr/>
        </p:nvGraphicFramePr>
        <p:xfrm>
          <a:off x="2878138" y="1714488"/>
          <a:ext cx="7459200" cy="4672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2531" name="Rectangle 9"/>
          <p:cNvSpPr>
            <a:spLocks noChangeArrowheads="1"/>
          </p:cNvSpPr>
          <p:nvPr/>
        </p:nvSpPr>
        <p:spPr bwMode="auto">
          <a:xfrm>
            <a:off x="1524001" y="2686394"/>
            <a:ext cx="1847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bIns="0" anchor="ct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22532" name="8 Başlık"/>
          <p:cNvSpPr>
            <a:spLocks noGrp="1"/>
          </p:cNvSpPr>
          <p:nvPr>
            <p:ph type="title"/>
          </p:nvPr>
        </p:nvSpPr>
        <p:spPr/>
        <p:txBody>
          <a:bodyPr/>
          <a:lstStyle/>
          <a:p>
            <a:pPr algn="ctr" eaLnBrk="1" hangingPunct="1"/>
            <a:r>
              <a:rPr lang="tr-TR" altLang="tr-TR" b="1" smtClean="0"/>
              <a:t>İhtiyacın Ortaya Çıkışı</a:t>
            </a:r>
          </a:p>
        </p:txBody>
      </p:sp>
    </p:spTree>
    <p:extLst>
      <p:ext uri="{BB962C8B-B14F-4D97-AF65-F5344CB8AC3E}">
        <p14:creationId xmlns:p14="http://schemas.microsoft.com/office/powerpoint/2010/main" val="15081124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4 Başlık"/>
          <p:cNvSpPr>
            <a:spLocks noGrp="1"/>
          </p:cNvSpPr>
          <p:nvPr>
            <p:ph type="title"/>
          </p:nvPr>
        </p:nvSpPr>
        <p:spPr/>
        <p:txBody>
          <a:bodyPr/>
          <a:lstStyle/>
          <a:p>
            <a:pPr algn="ctr" eaLnBrk="1" hangingPunct="1"/>
            <a:r>
              <a:rPr lang="tr-TR" altLang="tr-TR" b="1" smtClean="0"/>
              <a:t>İhtiyaç Sürekli Tatmini</a:t>
            </a:r>
            <a:endParaRPr lang="tr-TR" altLang="tr-TR" smtClean="0"/>
          </a:p>
        </p:txBody>
      </p:sp>
      <p:sp>
        <p:nvSpPr>
          <p:cNvPr id="23555" name="5 İçerik Yer Tutucusu"/>
          <p:cNvSpPr>
            <a:spLocks noGrp="1"/>
          </p:cNvSpPr>
          <p:nvPr>
            <p:ph idx="1"/>
          </p:nvPr>
        </p:nvSpPr>
        <p:spPr/>
        <p:txBody>
          <a:bodyPr/>
          <a:lstStyle/>
          <a:p>
            <a:pPr algn="just" eaLnBrk="1" hangingPunct="1">
              <a:lnSpc>
                <a:spcPct val="80000"/>
              </a:lnSpc>
            </a:pPr>
            <a:r>
              <a:rPr lang="tr-TR" altLang="tr-TR" smtClean="0"/>
              <a:t>Psikolojik ve fizyolojik köklere dayanan ihtiyaçlar karşılandıkça önce artan bir haz verir. </a:t>
            </a:r>
          </a:p>
          <a:p>
            <a:pPr algn="just" eaLnBrk="1" hangingPunct="1">
              <a:lnSpc>
                <a:spcPct val="80000"/>
              </a:lnSpc>
              <a:buFont typeface="Wingdings" panose="05000000000000000000" pitchFamily="2" charset="2"/>
              <a:buNone/>
            </a:pPr>
            <a:endParaRPr lang="tr-TR" altLang="tr-TR" smtClean="0"/>
          </a:p>
          <a:p>
            <a:pPr algn="just" eaLnBrk="1" hangingPunct="1">
              <a:lnSpc>
                <a:spcPct val="80000"/>
              </a:lnSpc>
            </a:pPr>
            <a:r>
              <a:rPr lang="tr-TR" altLang="tr-TR" smtClean="0"/>
              <a:t>Karşılanmaya devam ettikçe bir noktadan sonra duyulan haz azalarak sonunda elem’e ve acıya dönüşmektedir.</a:t>
            </a:r>
          </a:p>
        </p:txBody>
      </p:sp>
    </p:spTree>
    <p:extLst>
      <p:ext uri="{BB962C8B-B14F-4D97-AF65-F5344CB8AC3E}">
        <p14:creationId xmlns:p14="http://schemas.microsoft.com/office/powerpoint/2010/main" val="35908427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type="title"/>
          </p:nvPr>
        </p:nvSpPr>
        <p:spPr/>
        <p:txBody>
          <a:bodyPr/>
          <a:lstStyle/>
          <a:p>
            <a:pPr algn="ctr" eaLnBrk="1" hangingPunct="1"/>
            <a:r>
              <a:rPr lang="tr-TR" altLang="tr-TR" b="1" smtClean="0"/>
              <a:t>İhtiyaçların Sınıflandırılması</a:t>
            </a:r>
            <a:endParaRPr lang="tr-TR" altLang="tr-TR" smtClean="0"/>
          </a:p>
        </p:txBody>
      </p:sp>
      <p:sp>
        <p:nvSpPr>
          <p:cNvPr id="24579" name="Rectangle 5"/>
          <p:cNvSpPr>
            <a:spLocks noGrp="1" noChangeArrowheads="1"/>
          </p:cNvSpPr>
          <p:nvPr>
            <p:ph idx="1"/>
          </p:nvPr>
        </p:nvSpPr>
        <p:spPr/>
        <p:txBody>
          <a:bodyPr/>
          <a:lstStyle/>
          <a:p>
            <a:pPr eaLnBrk="1" hangingPunct="1">
              <a:lnSpc>
                <a:spcPct val="90000"/>
              </a:lnSpc>
            </a:pPr>
            <a:r>
              <a:rPr lang="tr-TR" altLang="tr-TR" b="1" smtClean="0"/>
              <a:t>Birincil İhtiyaçlar</a:t>
            </a:r>
          </a:p>
          <a:p>
            <a:pPr eaLnBrk="1" hangingPunct="1">
              <a:lnSpc>
                <a:spcPct val="90000"/>
              </a:lnSpc>
            </a:pPr>
            <a:endParaRPr lang="tr-TR" altLang="tr-TR" b="1" smtClean="0"/>
          </a:p>
          <a:p>
            <a:pPr eaLnBrk="1" hangingPunct="1">
              <a:lnSpc>
                <a:spcPct val="90000"/>
              </a:lnSpc>
            </a:pPr>
            <a:r>
              <a:rPr lang="tr-TR" altLang="tr-TR" b="1" smtClean="0"/>
              <a:t>İkincil İhtiyaçlar</a:t>
            </a:r>
            <a:endParaRPr lang="tr-TR" altLang="tr-TR" smtClean="0"/>
          </a:p>
        </p:txBody>
      </p:sp>
    </p:spTree>
    <p:extLst>
      <p:ext uri="{BB962C8B-B14F-4D97-AF65-F5344CB8AC3E}">
        <p14:creationId xmlns:p14="http://schemas.microsoft.com/office/powerpoint/2010/main" val="5951570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Grp="1" noChangeArrowheads="1"/>
          </p:cNvSpPr>
          <p:nvPr>
            <p:ph type="title"/>
          </p:nvPr>
        </p:nvSpPr>
        <p:spPr/>
        <p:txBody>
          <a:bodyPr/>
          <a:lstStyle/>
          <a:p>
            <a:pPr algn="ctr" eaLnBrk="1" hangingPunct="1"/>
            <a:r>
              <a:rPr lang="tr-TR" altLang="tr-TR" b="1" smtClean="0"/>
              <a:t>Maslow’un İhtiyaçlar Hiyerarşisi</a:t>
            </a:r>
            <a:endParaRPr lang="tr-TR" altLang="tr-TR" smtClean="0"/>
          </a:p>
        </p:txBody>
      </p:sp>
      <p:sp>
        <p:nvSpPr>
          <p:cNvPr id="25603" name="Rectangle 5"/>
          <p:cNvSpPr>
            <a:spLocks noGrp="1" noChangeArrowheads="1"/>
          </p:cNvSpPr>
          <p:nvPr>
            <p:ph idx="1"/>
          </p:nvPr>
        </p:nvSpPr>
        <p:spPr/>
        <p:txBody>
          <a:bodyPr/>
          <a:lstStyle/>
          <a:p>
            <a:pPr marL="457200" indent="-457200" algn="just">
              <a:lnSpc>
                <a:spcPct val="80000"/>
              </a:lnSpc>
              <a:buFont typeface="Arial" panose="020B0604020202020204" pitchFamily="34" charset="0"/>
              <a:buAutoNum type="arabicPeriod"/>
            </a:pPr>
            <a:r>
              <a:rPr lang="tr-TR" altLang="tr-TR" sz="2400" b="1"/>
              <a:t>Fizyolojik İhtiyaçlar</a:t>
            </a:r>
          </a:p>
          <a:p>
            <a:pPr marL="857250" lvl="1" indent="-457200" algn="just">
              <a:lnSpc>
                <a:spcPct val="80000"/>
              </a:lnSpc>
              <a:buNone/>
            </a:pPr>
            <a:r>
              <a:rPr lang="tr-TR" altLang="tr-TR" sz="2000" b="1"/>
              <a:t>	</a:t>
            </a:r>
            <a:r>
              <a:rPr lang="tr-TR" altLang="tr-TR" sz="2000"/>
              <a:t>Yemek, su, uyku, dengeli beslenme, ısı, giyinme, barınma, v.b.</a:t>
            </a:r>
            <a:endParaRPr lang="tr-TR" altLang="tr-TR" sz="2000" b="1"/>
          </a:p>
          <a:p>
            <a:pPr marL="457200" indent="-457200" algn="just">
              <a:lnSpc>
                <a:spcPct val="80000"/>
              </a:lnSpc>
              <a:buFont typeface="Arial" panose="020B0604020202020204" pitchFamily="34" charset="0"/>
              <a:buAutoNum type="arabicPeriod"/>
            </a:pPr>
            <a:endParaRPr lang="tr-TR" altLang="tr-TR" sz="2400" b="1"/>
          </a:p>
          <a:p>
            <a:pPr marL="457200" indent="-457200" algn="just">
              <a:lnSpc>
                <a:spcPct val="80000"/>
              </a:lnSpc>
              <a:buFont typeface="Arial" panose="020B0604020202020204" pitchFamily="34" charset="0"/>
              <a:buAutoNum type="arabicPeriod"/>
            </a:pPr>
            <a:r>
              <a:rPr lang="tr-TR" altLang="tr-TR" sz="2400" b="1"/>
              <a:t>Güvenlik İhtiyacı</a:t>
            </a:r>
          </a:p>
          <a:p>
            <a:pPr marL="857250" lvl="1" indent="-457200" algn="just">
              <a:lnSpc>
                <a:spcPct val="80000"/>
              </a:lnSpc>
              <a:buNone/>
            </a:pPr>
            <a:r>
              <a:rPr lang="tr-TR" altLang="tr-TR" sz="2000" b="1"/>
              <a:t>	</a:t>
            </a:r>
            <a:r>
              <a:rPr lang="tr-TR" altLang="tr-TR" sz="2000"/>
              <a:t>Tehlikeye, tehdide ve yokluğa karşı korunma ihtiyacı.</a:t>
            </a:r>
          </a:p>
          <a:p>
            <a:pPr marL="457200" indent="-457200" algn="just">
              <a:lnSpc>
                <a:spcPct val="80000"/>
              </a:lnSpc>
              <a:buFont typeface="Arial" panose="020B0604020202020204" pitchFamily="34" charset="0"/>
              <a:buAutoNum type="arabicPeriod"/>
            </a:pPr>
            <a:endParaRPr lang="tr-TR" altLang="tr-TR" sz="2400" b="1"/>
          </a:p>
          <a:p>
            <a:pPr marL="457200" indent="-457200" algn="just">
              <a:lnSpc>
                <a:spcPct val="80000"/>
              </a:lnSpc>
              <a:buFont typeface="Arial" panose="020B0604020202020204" pitchFamily="34" charset="0"/>
              <a:buAutoNum type="arabicPeriod"/>
            </a:pPr>
            <a:r>
              <a:rPr lang="tr-TR" altLang="tr-TR" sz="2400" b="1"/>
              <a:t>Ait Olma ve Sevgi İhtiyacı</a:t>
            </a:r>
          </a:p>
          <a:p>
            <a:pPr marL="857250" lvl="1" indent="-457200" algn="just">
              <a:lnSpc>
                <a:spcPct val="80000"/>
              </a:lnSpc>
              <a:buNone/>
            </a:pPr>
            <a:r>
              <a:rPr lang="tr-TR" altLang="tr-TR" sz="2000"/>
              <a:t>	Ait olma, sevme, sevilme (Örn: İşletme içinde oluşan enformel gruplar)</a:t>
            </a:r>
            <a:endParaRPr lang="tr-TR" altLang="tr-TR" sz="2000" b="1"/>
          </a:p>
        </p:txBody>
      </p:sp>
    </p:spTree>
    <p:extLst>
      <p:ext uri="{BB962C8B-B14F-4D97-AF65-F5344CB8AC3E}">
        <p14:creationId xmlns:p14="http://schemas.microsoft.com/office/powerpoint/2010/main" val="18750699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026"/>
          <p:cNvSpPr>
            <a:spLocks noGrp="1" noChangeArrowheads="1"/>
          </p:cNvSpPr>
          <p:nvPr>
            <p:ph type="title"/>
          </p:nvPr>
        </p:nvSpPr>
        <p:spPr/>
        <p:txBody>
          <a:bodyPr/>
          <a:lstStyle/>
          <a:p>
            <a:pPr algn="ctr" eaLnBrk="1" hangingPunct="1"/>
            <a:r>
              <a:rPr lang="tr-TR" altLang="tr-TR" b="1" smtClean="0"/>
              <a:t>Maslow’un İhtiyaçlar Hiyerarşisi</a:t>
            </a:r>
            <a:endParaRPr lang="tr-TR" altLang="tr-TR" smtClean="0"/>
          </a:p>
        </p:txBody>
      </p:sp>
      <p:sp>
        <p:nvSpPr>
          <p:cNvPr id="26627" name="Rectangle 1027"/>
          <p:cNvSpPr>
            <a:spLocks noGrp="1" noChangeArrowheads="1"/>
          </p:cNvSpPr>
          <p:nvPr>
            <p:ph idx="1"/>
          </p:nvPr>
        </p:nvSpPr>
        <p:spPr/>
        <p:txBody>
          <a:bodyPr/>
          <a:lstStyle/>
          <a:p>
            <a:pPr marL="457200" indent="-457200" algn="just">
              <a:lnSpc>
                <a:spcPct val="80000"/>
              </a:lnSpc>
              <a:buFont typeface="Arial" panose="020B0604020202020204" pitchFamily="34" charset="0"/>
              <a:buAutoNum type="arabicPeriod" startAt="4"/>
            </a:pPr>
            <a:r>
              <a:rPr lang="tr-TR" altLang="tr-TR" sz="2400" b="1"/>
              <a:t>Saygı Görme İhtiyacı</a:t>
            </a:r>
          </a:p>
          <a:p>
            <a:pPr marL="857250" lvl="1" indent="-457200" algn="just">
              <a:lnSpc>
                <a:spcPct val="80000"/>
              </a:lnSpc>
              <a:buNone/>
            </a:pPr>
            <a:r>
              <a:rPr lang="tr-TR" altLang="tr-TR" sz="2000"/>
              <a:t>	İnsanlar başkalarının kendisine değer vermesini, saygı göstermesini ister. </a:t>
            </a:r>
          </a:p>
          <a:p>
            <a:pPr marL="857250" lvl="1" indent="-457200" algn="just">
              <a:lnSpc>
                <a:spcPct val="80000"/>
              </a:lnSpc>
              <a:buNone/>
            </a:pPr>
            <a:endParaRPr lang="tr-TR" altLang="tr-TR" sz="2000"/>
          </a:p>
          <a:p>
            <a:pPr marL="457200" indent="-457200" algn="just">
              <a:lnSpc>
                <a:spcPct val="80000"/>
              </a:lnSpc>
              <a:buFont typeface="Arial" panose="020B0604020202020204" pitchFamily="34" charset="0"/>
              <a:buAutoNum type="arabicPeriod" startAt="4"/>
            </a:pPr>
            <a:r>
              <a:rPr lang="tr-TR" altLang="tr-TR" sz="2400" b="1"/>
              <a:t>Kendini Gerçekleştirme İhtiyacı</a:t>
            </a:r>
          </a:p>
          <a:p>
            <a:pPr marL="857250" lvl="1" indent="-457200" algn="just">
              <a:lnSpc>
                <a:spcPct val="80000"/>
              </a:lnSpc>
              <a:buNone/>
            </a:pPr>
            <a:r>
              <a:rPr lang="tr-TR" altLang="tr-TR" sz="2000" b="1"/>
              <a:t>	</a:t>
            </a:r>
            <a:r>
              <a:rPr lang="tr-TR" altLang="tr-TR" sz="2000"/>
              <a:t>Bundan önceki her türlü ihtiyaçlarının tatmin olma mutluluğunu görmüş olan kişiler için ortaya çıkar.</a:t>
            </a:r>
          </a:p>
          <a:p>
            <a:pPr marL="857250" lvl="1" indent="-457200" algn="just">
              <a:lnSpc>
                <a:spcPct val="80000"/>
              </a:lnSpc>
              <a:buNone/>
            </a:pPr>
            <a:r>
              <a:rPr lang="tr-TR" altLang="tr-TR" sz="2000"/>
              <a:t>	</a:t>
            </a:r>
          </a:p>
          <a:p>
            <a:pPr marL="857250" lvl="1" indent="-457200" algn="just">
              <a:lnSpc>
                <a:spcPct val="80000"/>
              </a:lnSpc>
              <a:buNone/>
            </a:pPr>
            <a:r>
              <a:rPr lang="tr-TR" altLang="tr-TR" sz="2000"/>
              <a:t>	Kişinin kendi kendine yeterli olması, devamlı olarak kendisini geliştirmesi, yaratıcı olma.</a:t>
            </a:r>
          </a:p>
          <a:p>
            <a:pPr marL="857250" lvl="1" indent="-457200" algn="just">
              <a:lnSpc>
                <a:spcPct val="80000"/>
              </a:lnSpc>
              <a:buNone/>
            </a:pPr>
            <a:endParaRPr lang="tr-TR" altLang="tr-TR" sz="2000"/>
          </a:p>
          <a:p>
            <a:pPr marL="857250" lvl="1" indent="-457200" algn="just">
              <a:lnSpc>
                <a:spcPct val="80000"/>
              </a:lnSpc>
              <a:buNone/>
            </a:pPr>
            <a:r>
              <a:rPr lang="tr-TR" altLang="tr-TR" sz="2000"/>
              <a:t>	Örnek: Rahmi Koç ve Koç Sanayi Müzesi </a:t>
            </a:r>
          </a:p>
        </p:txBody>
      </p:sp>
    </p:spTree>
    <p:extLst>
      <p:ext uri="{BB962C8B-B14F-4D97-AF65-F5344CB8AC3E}">
        <p14:creationId xmlns:p14="http://schemas.microsoft.com/office/powerpoint/2010/main" val="20761941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20 Diyagram"/>
          <p:cNvGraphicFramePr/>
          <p:nvPr/>
        </p:nvGraphicFramePr>
        <p:xfrm>
          <a:off x="2809852" y="1700213"/>
          <a:ext cx="7458076" cy="48006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7651" name="Line 15"/>
          <p:cNvSpPr>
            <a:spLocks noChangeShapeType="1"/>
          </p:cNvSpPr>
          <p:nvPr/>
        </p:nvSpPr>
        <p:spPr bwMode="auto">
          <a:xfrm flipV="1">
            <a:off x="2424114" y="1844676"/>
            <a:ext cx="2416175" cy="3844925"/>
          </a:xfrm>
          <a:prstGeom prst="line">
            <a:avLst/>
          </a:prstGeom>
          <a:noFill/>
          <a:ln w="9525">
            <a:solidFill>
              <a:schemeClr val="bg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27652" name="18 Başlık"/>
          <p:cNvSpPr>
            <a:spLocks noGrp="1"/>
          </p:cNvSpPr>
          <p:nvPr>
            <p:ph type="title"/>
          </p:nvPr>
        </p:nvSpPr>
        <p:spPr/>
        <p:txBody>
          <a:bodyPr/>
          <a:lstStyle/>
          <a:p>
            <a:pPr algn="ctr" eaLnBrk="1" hangingPunct="1"/>
            <a:r>
              <a:rPr lang="tr-TR" altLang="tr-TR" b="1" smtClean="0">
                <a:solidFill>
                  <a:schemeClr val="hlink"/>
                </a:solidFill>
              </a:rPr>
              <a:t>Maslow’un İhtiyaçlar Hiyerarşisi</a:t>
            </a:r>
            <a:endParaRPr lang="tr-TR" altLang="tr-TR" b="1" smtClean="0"/>
          </a:p>
        </p:txBody>
      </p:sp>
    </p:spTree>
    <p:extLst>
      <p:ext uri="{BB962C8B-B14F-4D97-AF65-F5344CB8AC3E}">
        <p14:creationId xmlns:p14="http://schemas.microsoft.com/office/powerpoint/2010/main" val="31817816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Grp="1" noChangeArrowheads="1"/>
          </p:cNvSpPr>
          <p:nvPr>
            <p:ph type="title"/>
          </p:nvPr>
        </p:nvSpPr>
        <p:spPr/>
        <p:txBody>
          <a:bodyPr/>
          <a:lstStyle/>
          <a:p>
            <a:pPr algn="ctr" eaLnBrk="1" hangingPunct="1"/>
            <a:r>
              <a:rPr lang="tr-TR" altLang="tr-TR" b="1" smtClean="0"/>
              <a:t>İşletme</a:t>
            </a:r>
            <a:endParaRPr lang="tr-TR" altLang="tr-TR" smtClean="0"/>
          </a:p>
        </p:txBody>
      </p:sp>
      <p:sp>
        <p:nvSpPr>
          <p:cNvPr id="28675" name="Rectangle 5"/>
          <p:cNvSpPr>
            <a:spLocks noGrp="1" noChangeArrowheads="1"/>
          </p:cNvSpPr>
          <p:nvPr>
            <p:ph idx="1"/>
          </p:nvPr>
        </p:nvSpPr>
        <p:spPr/>
        <p:txBody>
          <a:bodyPr/>
          <a:lstStyle/>
          <a:p>
            <a:pPr algn="just" eaLnBrk="1" hangingPunct="1">
              <a:lnSpc>
                <a:spcPct val="90000"/>
              </a:lnSpc>
              <a:buFont typeface="Wingdings" panose="05000000000000000000" pitchFamily="2" charset="2"/>
              <a:buNone/>
            </a:pPr>
            <a:r>
              <a:rPr lang="tr-TR" altLang="tr-TR" sz="2500">
                <a:solidFill>
                  <a:schemeClr val="bg2"/>
                </a:solidFill>
              </a:rPr>
              <a:t>İşletme terimi üç farklı anlamda kullanılır:</a:t>
            </a:r>
          </a:p>
          <a:p>
            <a:pPr algn="just" eaLnBrk="1" hangingPunct="1">
              <a:lnSpc>
                <a:spcPct val="90000"/>
              </a:lnSpc>
              <a:buFont typeface="Wingdings" panose="05000000000000000000" pitchFamily="2" charset="2"/>
              <a:buNone/>
            </a:pPr>
            <a:r>
              <a:rPr lang="tr-TR" altLang="tr-TR" sz="2500">
                <a:solidFill>
                  <a:schemeClr val="bg2"/>
                </a:solidFill>
              </a:rPr>
              <a:t> </a:t>
            </a:r>
          </a:p>
          <a:p>
            <a:pPr algn="just" eaLnBrk="1" hangingPunct="1">
              <a:lnSpc>
                <a:spcPct val="90000"/>
              </a:lnSpc>
              <a:buFont typeface="Arial" panose="020B0604020202020204" pitchFamily="34" charset="0"/>
              <a:buAutoNum type="arabicPeriod"/>
            </a:pPr>
            <a:r>
              <a:rPr lang="tr-TR" altLang="tr-TR" sz="2500"/>
              <a:t>Bir aracı çalıştırma, ona “iş gördürme”.</a:t>
            </a:r>
          </a:p>
          <a:p>
            <a:pPr algn="just" eaLnBrk="1" hangingPunct="1">
              <a:lnSpc>
                <a:spcPct val="90000"/>
              </a:lnSpc>
              <a:buFont typeface="Arial" panose="020B0604020202020204" pitchFamily="34" charset="0"/>
              <a:buAutoNum type="arabicPeriod"/>
            </a:pPr>
            <a:endParaRPr lang="tr-TR" altLang="tr-TR" sz="2500"/>
          </a:p>
          <a:p>
            <a:pPr algn="just" eaLnBrk="1" hangingPunct="1">
              <a:lnSpc>
                <a:spcPct val="90000"/>
              </a:lnSpc>
              <a:buFont typeface="Arial" panose="020B0604020202020204" pitchFamily="34" charset="0"/>
              <a:buAutoNum type="arabicPeriod"/>
            </a:pPr>
            <a:r>
              <a:rPr lang="tr-TR" altLang="tr-TR" sz="2500"/>
              <a:t>Çeşitli işlerin, faaliyetlerin yapıldığı yer, “iş – yeri”.</a:t>
            </a:r>
          </a:p>
          <a:p>
            <a:pPr algn="just" eaLnBrk="1" hangingPunct="1">
              <a:lnSpc>
                <a:spcPct val="90000"/>
              </a:lnSpc>
              <a:buFont typeface="Arial" panose="020B0604020202020204" pitchFamily="34" charset="0"/>
              <a:buAutoNum type="arabicPeriod"/>
            </a:pPr>
            <a:endParaRPr lang="tr-TR" altLang="tr-TR" sz="2500"/>
          </a:p>
          <a:p>
            <a:pPr algn="just" eaLnBrk="1" hangingPunct="1">
              <a:lnSpc>
                <a:spcPct val="90000"/>
              </a:lnSpc>
              <a:buFont typeface="Arial" panose="020B0604020202020204" pitchFamily="34" charset="0"/>
              <a:buAutoNum type="arabicPeriod"/>
            </a:pPr>
            <a:r>
              <a:rPr lang="tr-TR" altLang="tr-TR" sz="2500"/>
              <a:t>Maddi ve beşeri unsurlardan oluşan bir “üretim birimi”.</a:t>
            </a:r>
          </a:p>
        </p:txBody>
      </p:sp>
    </p:spTree>
    <p:extLst>
      <p:ext uri="{BB962C8B-B14F-4D97-AF65-F5344CB8AC3E}">
        <p14:creationId xmlns:p14="http://schemas.microsoft.com/office/powerpoint/2010/main" val="14773848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4"/>
          <p:cNvSpPr>
            <a:spLocks noGrp="1" noChangeArrowheads="1"/>
          </p:cNvSpPr>
          <p:nvPr>
            <p:ph type="title"/>
          </p:nvPr>
        </p:nvSpPr>
        <p:spPr/>
        <p:txBody>
          <a:bodyPr/>
          <a:lstStyle/>
          <a:p>
            <a:pPr algn="ctr" eaLnBrk="1" hangingPunct="1"/>
            <a:r>
              <a:rPr lang="tr-TR" altLang="tr-TR" b="1" smtClean="0"/>
              <a:t>İşletme</a:t>
            </a:r>
            <a:endParaRPr lang="tr-TR" altLang="tr-TR" smtClean="0"/>
          </a:p>
        </p:txBody>
      </p:sp>
      <p:sp>
        <p:nvSpPr>
          <p:cNvPr id="37893" name="Rectangle 5"/>
          <p:cNvSpPr>
            <a:spLocks noGrp="1" noChangeArrowheads="1"/>
          </p:cNvSpPr>
          <p:nvPr>
            <p:ph idx="1"/>
          </p:nvPr>
        </p:nvSpPr>
        <p:spPr/>
        <p:txBody>
          <a:bodyPr>
            <a:normAutofit/>
          </a:bodyPr>
          <a:lstStyle/>
          <a:p>
            <a:pPr marL="0" indent="0" algn="just">
              <a:lnSpc>
                <a:spcPct val="110000"/>
              </a:lnSpc>
              <a:buNone/>
              <a:defRPr/>
            </a:pPr>
            <a:r>
              <a:rPr lang="tr-TR" sz="3700" dirty="0"/>
              <a:t>Belirli bir amacı gerçekleştirmek için kurulan, üretim faktörlerini uyumlu bir şekilde bir araya getirerek toplumun ihtiyaçlarını karşılayacak mal ve hizmetleri üreten ekonomik bir birimdir. </a:t>
            </a:r>
          </a:p>
        </p:txBody>
      </p:sp>
    </p:spTree>
    <p:extLst>
      <p:ext uri="{BB962C8B-B14F-4D97-AF65-F5344CB8AC3E}">
        <p14:creationId xmlns:p14="http://schemas.microsoft.com/office/powerpoint/2010/main" val="20913048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Grp="1" noChangeArrowheads="1"/>
          </p:cNvSpPr>
          <p:nvPr>
            <p:ph type="title"/>
          </p:nvPr>
        </p:nvSpPr>
        <p:spPr/>
        <p:txBody>
          <a:bodyPr/>
          <a:lstStyle/>
          <a:p>
            <a:pPr algn="ctr" eaLnBrk="1" hangingPunct="1"/>
            <a:r>
              <a:rPr lang="tr-TR" altLang="tr-TR" sz="4800" b="1"/>
              <a:t>İşletme</a:t>
            </a:r>
          </a:p>
        </p:txBody>
      </p:sp>
      <p:sp>
        <p:nvSpPr>
          <p:cNvPr id="30723" name="Rectangle 5"/>
          <p:cNvSpPr>
            <a:spLocks noGrp="1" noChangeArrowheads="1"/>
          </p:cNvSpPr>
          <p:nvPr>
            <p:ph idx="1"/>
          </p:nvPr>
        </p:nvSpPr>
        <p:spPr/>
        <p:txBody>
          <a:bodyPr/>
          <a:lstStyle/>
          <a:p>
            <a:pPr marL="0" indent="0" algn="just">
              <a:buNone/>
            </a:pPr>
            <a:r>
              <a:rPr lang="tr-TR" altLang="tr-TR" sz="3700"/>
              <a:t>Bir ekonomik sistemin ihtiyaçlarını karşılamak için mal ve hizmet sağlayan, tüm kâr amaçlı faaliyet ve teşebbüslerdir. </a:t>
            </a:r>
          </a:p>
        </p:txBody>
      </p:sp>
    </p:spTree>
    <p:extLst>
      <p:ext uri="{BB962C8B-B14F-4D97-AF65-F5344CB8AC3E}">
        <p14:creationId xmlns:p14="http://schemas.microsoft.com/office/powerpoint/2010/main" val="15337921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p:cNvSpPr>
            <a:spLocks noGrp="1" noChangeArrowheads="1"/>
          </p:cNvSpPr>
          <p:nvPr>
            <p:ph type="title"/>
          </p:nvPr>
        </p:nvSpPr>
        <p:spPr/>
        <p:txBody>
          <a:bodyPr/>
          <a:lstStyle/>
          <a:p>
            <a:pPr algn="ctr" eaLnBrk="1" hangingPunct="1"/>
            <a:r>
              <a:rPr lang="tr-TR" altLang="tr-TR" sz="5300" b="1"/>
              <a:t>İşletme</a:t>
            </a:r>
          </a:p>
        </p:txBody>
      </p:sp>
      <p:sp>
        <p:nvSpPr>
          <p:cNvPr id="31747" name="Rectangle 5"/>
          <p:cNvSpPr>
            <a:spLocks noGrp="1" noChangeArrowheads="1"/>
          </p:cNvSpPr>
          <p:nvPr>
            <p:ph idx="1"/>
          </p:nvPr>
        </p:nvSpPr>
        <p:spPr/>
        <p:txBody>
          <a:bodyPr/>
          <a:lstStyle/>
          <a:p>
            <a:pPr marL="0" indent="17463" algn="just">
              <a:buNone/>
            </a:pPr>
            <a:r>
              <a:rPr lang="tr-TR" altLang="tr-TR" sz="3800"/>
              <a:t>İnsan ihtiyaçlarını karşılamak için kurulan, işleyen ve işletilen iktisadi birimdir.</a:t>
            </a:r>
          </a:p>
        </p:txBody>
      </p:sp>
    </p:spTree>
    <p:extLst>
      <p:ext uri="{BB962C8B-B14F-4D97-AF65-F5344CB8AC3E}">
        <p14:creationId xmlns:p14="http://schemas.microsoft.com/office/powerpoint/2010/main" val="28561667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eaLnBrk="1" hangingPunct="1"/>
            <a:r>
              <a:rPr lang="tr-TR" altLang="tr-TR" b="1" smtClean="0"/>
              <a:t>İşletme Biliminin Tarihi Gelişimi</a:t>
            </a:r>
          </a:p>
        </p:txBody>
      </p:sp>
      <p:sp>
        <p:nvSpPr>
          <p:cNvPr id="5123" name="Rectangle 3"/>
          <p:cNvSpPr>
            <a:spLocks noGrp="1" noChangeArrowheads="1"/>
          </p:cNvSpPr>
          <p:nvPr>
            <p:ph idx="1"/>
          </p:nvPr>
        </p:nvSpPr>
        <p:spPr/>
        <p:txBody>
          <a:bodyPr/>
          <a:lstStyle/>
          <a:p>
            <a:pPr eaLnBrk="1" hangingPunct="1">
              <a:lnSpc>
                <a:spcPct val="80000"/>
              </a:lnSpc>
            </a:pPr>
            <a:r>
              <a:rPr lang="tr-TR" altLang="tr-TR" b="1" smtClean="0"/>
              <a:t>Hukuk Bilimi</a:t>
            </a:r>
          </a:p>
          <a:p>
            <a:pPr eaLnBrk="1" hangingPunct="1">
              <a:lnSpc>
                <a:spcPct val="80000"/>
              </a:lnSpc>
            </a:pPr>
            <a:endParaRPr lang="tr-TR" altLang="tr-TR" smtClean="0"/>
          </a:p>
          <a:p>
            <a:pPr eaLnBrk="1" hangingPunct="1">
              <a:lnSpc>
                <a:spcPct val="80000"/>
              </a:lnSpc>
            </a:pPr>
            <a:r>
              <a:rPr lang="tr-TR" altLang="tr-TR" b="1" smtClean="0"/>
              <a:t>İktisat </a:t>
            </a:r>
          </a:p>
          <a:p>
            <a:pPr eaLnBrk="1" hangingPunct="1">
              <a:lnSpc>
                <a:spcPct val="80000"/>
              </a:lnSpc>
            </a:pPr>
            <a:endParaRPr lang="tr-TR" altLang="tr-TR" b="1" smtClean="0"/>
          </a:p>
          <a:p>
            <a:pPr eaLnBrk="1" hangingPunct="1">
              <a:lnSpc>
                <a:spcPct val="80000"/>
              </a:lnSpc>
            </a:pPr>
            <a:r>
              <a:rPr lang="tr-TR" altLang="tr-TR" b="1" smtClean="0"/>
              <a:t>İşletme </a:t>
            </a:r>
          </a:p>
        </p:txBody>
      </p:sp>
    </p:spTree>
    <p:extLst>
      <p:ext uri="{BB962C8B-B14F-4D97-AF65-F5344CB8AC3E}">
        <p14:creationId xmlns:p14="http://schemas.microsoft.com/office/powerpoint/2010/main" val="26336538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4"/>
          <p:cNvSpPr>
            <a:spLocks noGrp="1" noChangeArrowheads="1"/>
          </p:cNvSpPr>
          <p:nvPr>
            <p:ph type="title"/>
          </p:nvPr>
        </p:nvSpPr>
        <p:spPr/>
        <p:txBody>
          <a:bodyPr/>
          <a:lstStyle/>
          <a:p>
            <a:pPr algn="ctr" eaLnBrk="1" hangingPunct="1"/>
            <a:r>
              <a:rPr lang="tr-TR" altLang="tr-TR" b="1" smtClean="0"/>
              <a:t>İşletmelerin Amaçları</a:t>
            </a:r>
            <a:endParaRPr lang="tr-TR" altLang="tr-TR" smtClean="0"/>
          </a:p>
        </p:txBody>
      </p:sp>
      <p:sp>
        <p:nvSpPr>
          <p:cNvPr id="18435" name="Rectangle 5"/>
          <p:cNvSpPr>
            <a:spLocks noGrp="1" noChangeArrowheads="1"/>
          </p:cNvSpPr>
          <p:nvPr>
            <p:ph idx="1"/>
          </p:nvPr>
        </p:nvSpPr>
        <p:spPr>
          <a:xfrm>
            <a:off x="2894013" y="1643063"/>
            <a:ext cx="7313612" cy="4857750"/>
          </a:xfrm>
        </p:spPr>
        <p:txBody>
          <a:bodyPr>
            <a:normAutofit lnSpcReduction="10000"/>
          </a:bodyPr>
          <a:lstStyle/>
          <a:p>
            <a:pPr eaLnBrk="1" hangingPunct="1">
              <a:lnSpc>
                <a:spcPct val="80000"/>
              </a:lnSpc>
              <a:defRPr/>
            </a:pPr>
            <a:r>
              <a:rPr lang="tr-TR" sz="2000" b="1" dirty="0"/>
              <a:t>Genel Amaçlar</a:t>
            </a:r>
          </a:p>
          <a:p>
            <a:pPr eaLnBrk="1" hangingPunct="1">
              <a:lnSpc>
                <a:spcPct val="80000"/>
              </a:lnSpc>
              <a:defRPr/>
            </a:pPr>
            <a:endParaRPr lang="tr-TR" sz="2000" dirty="0"/>
          </a:p>
          <a:p>
            <a:pPr marL="857250" lvl="1" indent="-457200">
              <a:lnSpc>
                <a:spcPct val="80000"/>
              </a:lnSpc>
              <a:buFont typeface="Arial" charset="0"/>
              <a:buAutoNum type="arabicPeriod"/>
              <a:defRPr/>
            </a:pPr>
            <a:r>
              <a:rPr lang="tr-TR" sz="2000" dirty="0"/>
              <a:t>Kâr sağlama amacı</a:t>
            </a:r>
          </a:p>
          <a:p>
            <a:pPr marL="857250" lvl="1" indent="-457200">
              <a:lnSpc>
                <a:spcPct val="80000"/>
              </a:lnSpc>
              <a:buFont typeface="Arial" charset="0"/>
              <a:buAutoNum type="arabicPeriod"/>
              <a:defRPr/>
            </a:pPr>
            <a:r>
              <a:rPr lang="tr-TR" sz="2000" dirty="0"/>
              <a:t>Sosyal sorumluluk  (Topluma hizmet)</a:t>
            </a:r>
          </a:p>
          <a:p>
            <a:pPr lvl="2" eaLnBrk="1" hangingPunct="1">
              <a:lnSpc>
                <a:spcPct val="80000"/>
              </a:lnSpc>
              <a:defRPr/>
            </a:pPr>
            <a:endParaRPr lang="tr-TR" b="1" i="1" dirty="0"/>
          </a:p>
          <a:p>
            <a:pPr lvl="2" eaLnBrk="1" hangingPunct="1">
              <a:lnSpc>
                <a:spcPct val="80000"/>
              </a:lnSpc>
              <a:buFont typeface="Wingdings" panose="05000000000000000000" pitchFamily="2" charset="2"/>
              <a:buNone/>
              <a:defRPr/>
            </a:pPr>
            <a:r>
              <a:rPr lang="tr-TR" b="1" i="1" dirty="0"/>
              <a:t>İşletmelerin Sorumlulukları</a:t>
            </a:r>
          </a:p>
          <a:p>
            <a:pPr lvl="3" eaLnBrk="1" hangingPunct="1">
              <a:lnSpc>
                <a:spcPct val="80000"/>
              </a:lnSpc>
              <a:defRPr/>
            </a:pPr>
            <a:endParaRPr lang="tr-TR" sz="1700" i="1" dirty="0"/>
          </a:p>
          <a:p>
            <a:pPr lvl="3" eaLnBrk="1" hangingPunct="1">
              <a:lnSpc>
                <a:spcPct val="80000"/>
              </a:lnSpc>
              <a:defRPr/>
            </a:pPr>
            <a:r>
              <a:rPr lang="tr-TR" sz="1700" i="1" dirty="0"/>
              <a:t>Devlete karşı</a:t>
            </a:r>
          </a:p>
          <a:p>
            <a:pPr lvl="3" eaLnBrk="1" hangingPunct="1">
              <a:lnSpc>
                <a:spcPct val="80000"/>
              </a:lnSpc>
              <a:defRPr/>
            </a:pPr>
            <a:r>
              <a:rPr lang="tr-TR" sz="1700" i="1" dirty="0"/>
              <a:t>Topluma karşı</a:t>
            </a:r>
          </a:p>
          <a:p>
            <a:pPr lvl="3" eaLnBrk="1" hangingPunct="1">
              <a:lnSpc>
                <a:spcPct val="80000"/>
              </a:lnSpc>
              <a:defRPr/>
            </a:pPr>
            <a:r>
              <a:rPr lang="tr-TR" sz="1700" i="1" dirty="0"/>
              <a:t>Ortaklarına karşı </a:t>
            </a:r>
          </a:p>
          <a:p>
            <a:pPr lvl="3" eaLnBrk="1" hangingPunct="1">
              <a:lnSpc>
                <a:spcPct val="80000"/>
              </a:lnSpc>
              <a:defRPr/>
            </a:pPr>
            <a:r>
              <a:rPr lang="tr-TR" sz="1700" i="1" dirty="0"/>
              <a:t>Çalışanlarına karşı</a:t>
            </a:r>
          </a:p>
          <a:p>
            <a:pPr lvl="3" eaLnBrk="1" hangingPunct="1">
              <a:lnSpc>
                <a:spcPct val="80000"/>
              </a:lnSpc>
              <a:defRPr/>
            </a:pPr>
            <a:r>
              <a:rPr lang="tr-TR" sz="1700" i="1" dirty="0"/>
              <a:t>Çevreye karşı</a:t>
            </a:r>
          </a:p>
          <a:p>
            <a:pPr lvl="3" eaLnBrk="1" hangingPunct="1">
              <a:lnSpc>
                <a:spcPct val="80000"/>
              </a:lnSpc>
              <a:defRPr/>
            </a:pPr>
            <a:r>
              <a:rPr lang="tr-TR" sz="1700" i="1" dirty="0"/>
              <a:t>Toplumda yer alan kurumlara karşı</a:t>
            </a:r>
          </a:p>
          <a:p>
            <a:pPr lvl="3" eaLnBrk="1" hangingPunct="1">
              <a:lnSpc>
                <a:spcPct val="80000"/>
              </a:lnSpc>
              <a:defRPr/>
            </a:pPr>
            <a:r>
              <a:rPr lang="tr-TR" sz="1700" i="1" dirty="0"/>
              <a:t>Rakiplerine karşı </a:t>
            </a:r>
          </a:p>
          <a:p>
            <a:pPr lvl="3" eaLnBrk="1" hangingPunct="1">
              <a:lnSpc>
                <a:spcPct val="80000"/>
              </a:lnSpc>
              <a:defRPr/>
            </a:pPr>
            <a:r>
              <a:rPr lang="tr-TR" sz="1700" i="1" dirty="0"/>
              <a:t>Uluslararası sorumluluklar</a:t>
            </a:r>
          </a:p>
          <a:p>
            <a:pPr lvl="3" eaLnBrk="1" hangingPunct="1">
              <a:lnSpc>
                <a:spcPct val="80000"/>
              </a:lnSpc>
              <a:defRPr/>
            </a:pPr>
            <a:endParaRPr lang="tr-TR" sz="1700" i="1" dirty="0"/>
          </a:p>
          <a:p>
            <a:pPr marL="914400" lvl="1" indent="-457200">
              <a:lnSpc>
                <a:spcPct val="80000"/>
              </a:lnSpc>
              <a:buFont typeface="+mj-lt"/>
              <a:buAutoNum type="arabicPeriod"/>
              <a:defRPr/>
            </a:pPr>
            <a:r>
              <a:rPr lang="tr-TR" sz="2000" dirty="0"/>
              <a:t>Varlığını sürdürme ve büyüme amacı</a:t>
            </a:r>
          </a:p>
        </p:txBody>
      </p:sp>
    </p:spTree>
    <p:extLst>
      <p:ext uri="{BB962C8B-B14F-4D97-AF65-F5344CB8AC3E}">
        <p14:creationId xmlns:p14="http://schemas.microsoft.com/office/powerpoint/2010/main" val="134592367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Grp="1" noChangeArrowheads="1"/>
          </p:cNvSpPr>
          <p:nvPr>
            <p:ph type="title"/>
          </p:nvPr>
        </p:nvSpPr>
        <p:spPr/>
        <p:txBody>
          <a:bodyPr/>
          <a:lstStyle/>
          <a:p>
            <a:pPr algn="ctr" eaLnBrk="1" hangingPunct="1"/>
            <a:r>
              <a:rPr lang="tr-TR" altLang="tr-TR" b="1" smtClean="0"/>
              <a:t>İşletmelerin Amaçları</a:t>
            </a:r>
            <a:endParaRPr lang="tr-TR" altLang="tr-TR" smtClean="0"/>
          </a:p>
        </p:txBody>
      </p:sp>
      <p:sp>
        <p:nvSpPr>
          <p:cNvPr id="33795" name="Rectangle 5"/>
          <p:cNvSpPr>
            <a:spLocks noGrp="1" noChangeArrowheads="1"/>
          </p:cNvSpPr>
          <p:nvPr>
            <p:ph idx="1"/>
          </p:nvPr>
        </p:nvSpPr>
        <p:spPr>
          <a:xfrm>
            <a:off x="2894013" y="1827213"/>
            <a:ext cx="7313612" cy="4673600"/>
          </a:xfrm>
        </p:spPr>
        <p:txBody>
          <a:bodyPr/>
          <a:lstStyle/>
          <a:p>
            <a:pPr eaLnBrk="1" hangingPunct="1">
              <a:lnSpc>
                <a:spcPct val="80000"/>
              </a:lnSpc>
            </a:pPr>
            <a:r>
              <a:rPr lang="tr-TR" altLang="tr-TR" sz="3600" b="1"/>
              <a:t>Özel Amaçlar</a:t>
            </a:r>
          </a:p>
          <a:p>
            <a:pPr eaLnBrk="1" hangingPunct="1">
              <a:lnSpc>
                <a:spcPct val="80000"/>
              </a:lnSpc>
            </a:pPr>
            <a:endParaRPr lang="tr-TR" altLang="tr-TR" sz="2000"/>
          </a:p>
          <a:p>
            <a:pPr marL="857250" lvl="1" indent="-457200" algn="just">
              <a:lnSpc>
                <a:spcPct val="80000"/>
              </a:lnSpc>
              <a:buFont typeface="Arial" panose="020B0604020202020204" pitchFamily="34" charset="0"/>
              <a:buAutoNum type="arabicPeriod"/>
            </a:pPr>
            <a:r>
              <a:rPr lang="tr-TR" altLang="tr-TR" sz="3000"/>
              <a:t>Daha kaliteli ve /veya ucuz mal ve hizmet sunma</a:t>
            </a:r>
          </a:p>
          <a:p>
            <a:pPr marL="857250" lvl="1" indent="-457200" algn="just">
              <a:lnSpc>
                <a:spcPct val="80000"/>
              </a:lnSpc>
              <a:buFont typeface="Arial" panose="020B0604020202020204" pitchFamily="34" charset="0"/>
              <a:buAutoNum type="arabicPeriod"/>
            </a:pPr>
            <a:r>
              <a:rPr lang="tr-TR" altLang="tr-TR" sz="3000"/>
              <a:t>Çalışanlara iyi ücret verme ve çalışma şartlarını iyileştirme</a:t>
            </a:r>
          </a:p>
          <a:p>
            <a:pPr marL="857250" lvl="1" indent="-457200" algn="just">
              <a:lnSpc>
                <a:spcPct val="80000"/>
              </a:lnSpc>
              <a:buFont typeface="Arial" panose="020B0604020202020204" pitchFamily="34" charset="0"/>
              <a:buAutoNum type="arabicPeriod"/>
            </a:pPr>
            <a:r>
              <a:rPr lang="tr-TR" altLang="tr-TR" sz="3000"/>
              <a:t>Yönetici yetiştirme ve çalışanları eğitme</a:t>
            </a:r>
          </a:p>
          <a:p>
            <a:pPr marL="857250" lvl="1" indent="-457200" algn="just">
              <a:lnSpc>
                <a:spcPct val="80000"/>
              </a:lnSpc>
              <a:buFont typeface="Arial" panose="020B0604020202020204" pitchFamily="34" charset="0"/>
              <a:buAutoNum type="arabicPeriod"/>
            </a:pPr>
            <a:r>
              <a:rPr lang="tr-TR" altLang="tr-TR" sz="3000"/>
              <a:t>Sürekli istihdam yaratm</a:t>
            </a:r>
            <a:r>
              <a:rPr lang="tr-TR" altLang="tr-TR" sz="3200"/>
              <a:t>a</a:t>
            </a:r>
          </a:p>
        </p:txBody>
      </p:sp>
    </p:spTree>
    <p:extLst>
      <p:ext uri="{BB962C8B-B14F-4D97-AF65-F5344CB8AC3E}">
        <p14:creationId xmlns:p14="http://schemas.microsoft.com/office/powerpoint/2010/main" val="237123322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4"/>
          <p:cNvSpPr>
            <a:spLocks noGrp="1" noChangeArrowheads="1"/>
          </p:cNvSpPr>
          <p:nvPr>
            <p:ph type="title"/>
          </p:nvPr>
        </p:nvSpPr>
        <p:spPr/>
        <p:txBody>
          <a:bodyPr/>
          <a:lstStyle/>
          <a:p>
            <a:pPr algn="ctr" eaLnBrk="1" hangingPunct="1"/>
            <a:r>
              <a:rPr lang="tr-TR" altLang="tr-TR" b="1" smtClean="0"/>
              <a:t>İşletmecilikle İlgili Bazı</a:t>
            </a:r>
            <a:br>
              <a:rPr lang="tr-TR" altLang="tr-TR" b="1" smtClean="0"/>
            </a:br>
            <a:r>
              <a:rPr lang="tr-TR" altLang="tr-TR" b="1" smtClean="0"/>
              <a:t>Temel Kavramlar</a:t>
            </a:r>
          </a:p>
        </p:txBody>
      </p:sp>
      <p:sp>
        <p:nvSpPr>
          <p:cNvPr id="46085" name="Rectangle 5"/>
          <p:cNvSpPr>
            <a:spLocks noGrp="1" noChangeArrowheads="1"/>
          </p:cNvSpPr>
          <p:nvPr>
            <p:ph idx="1"/>
          </p:nvPr>
        </p:nvSpPr>
        <p:spPr>
          <a:xfrm>
            <a:off x="2894013" y="1714501"/>
            <a:ext cx="7313612" cy="4227513"/>
          </a:xfrm>
        </p:spPr>
        <p:txBody>
          <a:bodyPr>
            <a:normAutofit fontScale="92500" lnSpcReduction="20000"/>
          </a:bodyPr>
          <a:lstStyle/>
          <a:p>
            <a:pPr eaLnBrk="1" hangingPunct="1">
              <a:lnSpc>
                <a:spcPct val="80000"/>
              </a:lnSpc>
              <a:defRPr/>
            </a:pPr>
            <a:r>
              <a:rPr lang="tr-TR" sz="2000" b="1" dirty="0"/>
              <a:t>Kâr </a:t>
            </a:r>
            <a:endParaRPr lang="tr-TR" sz="2000" dirty="0"/>
          </a:p>
          <a:p>
            <a:pPr algn="just" eaLnBrk="1" hangingPunct="1">
              <a:lnSpc>
                <a:spcPct val="130000"/>
              </a:lnSpc>
              <a:buFont typeface="Wingdings" panose="05000000000000000000" pitchFamily="2" charset="2"/>
              <a:buNone/>
              <a:defRPr/>
            </a:pPr>
            <a:r>
              <a:rPr lang="tr-TR" sz="2000" dirty="0"/>
              <a:t>	Müşteri tatmini sağlayan, mal ve hizmetlerin yaratılması ve paylaşılması için, insan, teknoloji ve bilgiyi bir araya getiren ve belli bir risk alan  işletmecilerin kazancıdır. </a:t>
            </a:r>
          </a:p>
          <a:p>
            <a:pPr algn="ctr" eaLnBrk="1" hangingPunct="1">
              <a:lnSpc>
                <a:spcPct val="80000"/>
              </a:lnSpc>
              <a:buFont typeface="Wingdings" panose="05000000000000000000" pitchFamily="2" charset="2"/>
              <a:buNone/>
              <a:defRPr/>
            </a:pPr>
            <a:endParaRPr lang="tr-TR" sz="2000" dirty="0"/>
          </a:p>
          <a:p>
            <a:pPr marL="0" indent="0" algn="ctr">
              <a:lnSpc>
                <a:spcPct val="80000"/>
              </a:lnSpc>
              <a:buNone/>
              <a:defRPr/>
            </a:pPr>
            <a:r>
              <a:rPr lang="tr-TR" sz="2000" b="1" dirty="0"/>
              <a:t>(</a:t>
            </a:r>
            <a:r>
              <a:rPr lang="tr-TR" sz="1800" b="1" dirty="0"/>
              <a:t>Toplam Gelir – Toplam Gider ve Amortismanlar)</a:t>
            </a:r>
          </a:p>
          <a:p>
            <a:pPr algn="ctr" eaLnBrk="1" hangingPunct="1">
              <a:lnSpc>
                <a:spcPct val="80000"/>
              </a:lnSpc>
              <a:buFont typeface="Wingdings" panose="05000000000000000000" pitchFamily="2" charset="2"/>
              <a:buNone/>
              <a:defRPr/>
            </a:pPr>
            <a:r>
              <a:rPr lang="tr-TR" sz="1800" b="1" dirty="0"/>
              <a:t>= KÂR</a:t>
            </a:r>
          </a:p>
          <a:p>
            <a:pPr eaLnBrk="1" hangingPunct="1">
              <a:lnSpc>
                <a:spcPct val="80000"/>
              </a:lnSpc>
              <a:buFont typeface="Wingdings" panose="05000000000000000000" pitchFamily="2" charset="2"/>
              <a:buNone/>
              <a:defRPr/>
            </a:pPr>
            <a:r>
              <a:rPr lang="tr-TR" sz="2000" i="1" dirty="0"/>
              <a:t>	</a:t>
            </a:r>
          </a:p>
          <a:p>
            <a:pPr lvl="2" eaLnBrk="1" hangingPunct="1">
              <a:lnSpc>
                <a:spcPct val="80000"/>
              </a:lnSpc>
              <a:buFont typeface="Wingdings" panose="05000000000000000000" pitchFamily="2" charset="2"/>
              <a:buNone/>
              <a:defRPr/>
            </a:pPr>
            <a:r>
              <a:rPr lang="tr-TR" sz="1700" i="1" dirty="0"/>
              <a:t>Toplam Gelirler</a:t>
            </a:r>
          </a:p>
          <a:p>
            <a:pPr lvl="2" eaLnBrk="1" hangingPunct="1">
              <a:lnSpc>
                <a:spcPct val="80000"/>
              </a:lnSpc>
              <a:buFont typeface="Wingdings" panose="05000000000000000000" pitchFamily="2" charset="2"/>
              <a:buNone/>
              <a:defRPr/>
            </a:pPr>
            <a:r>
              <a:rPr lang="tr-TR" sz="1700" i="1" dirty="0"/>
              <a:t>-(Toplam Giderler)</a:t>
            </a:r>
            <a:endParaRPr lang="tr-TR" sz="1700" dirty="0"/>
          </a:p>
          <a:p>
            <a:pPr lvl="2" eaLnBrk="1" hangingPunct="1">
              <a:lnSpc>
                <a:spcPct val="80000"/>
              </a:lnSpc>
              <a:buFont typeface="Wingdings" panose="05000000000000000000" pitchFamily="2" charset="2"/>
              <a:buNone/>
              <a:defRPr/>
            </a:pPr>
            <a:r>
              <a:rPr lang="tr-TR" sz="1700" i="1" dirty="0"/>
              <a:t>-(Amortismanlar)</a:t>
            </a:r>
          </a:p>
          <a:p>
            <a:pPr lvl="2" eaLnBrk="1" hangingPunct="1">
              <a:lnSpc>
                <a:spcPct val="80000"/>
              </a:lnSpc>
              <a:buFont typeface="Wingdings" panose="05000000000000000000" pitchFamily="2" charset="2"/>
              <a:buNone/>
              <a:defRPr/>
            </a:pPr>
            <a:r>
              <a:rPr lang="tr-TR" sz="1700" i="1" dirty="0"/>
              <a:t>Vergi Öncesi Kâr </a:t>
            </a:r>
          </a:p>
          <a:p>
            <a:pPr lvl="2" eaLnBrk="1" hangingPunct="1">
              <a:lnSpc>
                <a:spcPct val="80000"/>
              </a:lnSpc>
              <a:buFont typeface="Wingdings" panose="05000000000000000000" pitchFamily="2" charset="2"/>
              <a:buNone/>
              <a:defRPr/>
            </a:pPr>
            <a:r>
              <a:rPr lang="tr-TR" sz="1700" i="1" dirty="0"/>
              <a:t>-(Vergiler)</a:t>
            </a:r>
          </a:p>
          <a:p>
            <a:pPr lvl="2" algn="ctr" eaLnBrk="1" hangingPunct="1">
              <a:lnSpc>
                <a:spcPct val="80000"/>
              </a:lnSpc>
              <a:buFont typeface="Wingdings" panose="05000000000000000000" pitchFamily="2" charset="2"/>
              <a:buNone/>
              <a:defRPr/>
            </a:pPr>
            <a:endParaRPr lang="tr-TR" sz="1700" i="1" dirty="0"/>
          </a:p>
          <a:p>
            <a:pPr lvl="2" eaLnBrk="1" hangingPunct="1">
              <a:lnSpc>
                <a:spcPct val="80000"/>
              </a:lnSpc>
              <a:buFont typeface="Wingdings" panose="05000000000000000000" pitchFamily="2" charset="2"/>
              <a:buNone/>
              <a:defRPr/>
            </a:pPr>
            <a:r>
              <a:rPr lang="tr-TR" sz="1700" i="1" dirty="0"/>
              <a:t>Vergi Sonrası Net Kâr</a:t>
            </a:r>
          </a:p>
        </p:txBody>
      </p:sp>
      <p:sp>
        <p:nvSpPr>
          <p:cNvPr id="34820" name="Line 6"/>
          <p:cNvSpPr>
            <a:spLocks noChangeShapeType="1"/>
          </p:cNvSpPr>
          <p:nvPr/>
        </p:nvSpPr>
        <p:spPr bwMode="auto">
          <a:xfrm>
            <a:off x="3719513" y="5429250"/>
            <a:ext cx="251936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4821" name="Line 7"/>
          <p:cNvSpPr>
            <a:spLocks noChangeShapeType="1"/>
          </p:cNvSpPr>
          <p:nvPr/>
        </p:nvSpPr>
        <p:spPr bwMode="auto">
          <a:xfrm>
            <a:off x="3505201" y="6324600"/>
            <a:ext cx="251936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17730690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4"/>
          <p:cNvSpPr>
            <a:spLocks noGrp="1" noChangeArrowheads="1"/>
          </p:cNvSpPr>
          <p:nvPr>
            <p:ph type="title"/>
          </p:nvPr>
        </p:nvSpPr>
        <p:spPr/>
        <p:txBody>
          <a:bodyPr/>
          <a:lstStyle/>
          <a:p>
            <a:pPr algn="ctr" eaLnBrk="1" hangingPunct="1"/>
            <a:r>
              <a:rPr lang="tr-TR" altLang="tr-TR" b="1" smtClean="0"/>
              <a:t>İşletmecilikle İlgili Bazı</a:t>
            </a:r>
            <a:br>
              <a:rPr lang="tr-TR" altLang="tr-TR" b="1" smtClean="0"/>
            </a:br>
            <a:r>
              <a:rPr lang="tr-TR" altLang="tr-TR" b="1" smtClean="0"/>
              <a:t>Temel Kavramlar</a:t>
            </a:r>
          </a:p>
        </p:txBody>
      </p:sp>
      <p:sp>
        <p:nvSpPr>
          <p:cNvPr id="35843" name="Rectangle 5"/>
          <p:cNvSpPr>
            <a:spLocks noGrp="1" noChangeArrowheads="1"/>
          </p:cNvSpPr>
          <p:nvPr>
            <p:ph idx="1"/>
          </p:nvPr>
        </p:nvSpPr>
        <p:spPr/>
        <p:txBody>
          <a:bodyPr/>
          <a:lstStyle/>
          <a:p>
            <a:pPr algn="just" eaLnBrk="1" hangingPunct="1">
              <a:lnSpc>
                <a:spcPct val="80000"/>
              </a:lnSpc>
            </a:pPr>
            <a:r>
              <a:rPr lang="tr-TR" altLang="tr-TR" sz="2500" b="1" i="1"/>
              <a:t>Toplam Gelir</a:t>
            </a:r>
            <a:r>
              <a:rPr lang="tr-TR" altLang="tr-TR" sz="2500" i="1"/>
              <a:t> (Satış Gelirleri, Satış Hasılatı, Ciro) </a:t>
            </a:r>
            <a:r>
              <a:rPr lang="tr-TR" altLang="tr-TR" sz="2300" i="1"/>
              <a:t>= Fiyat X Satış Miktarı</a:t>
            </a:r>
          </a:p>
          <a:p>
            <a:pPr eaLnBrk="1" hangingPunct="1">
              <a:lnSpc>
                <a:spcPct val="80000"/>
              </a:lnSpc>
            </a:pPr>
            <a:endParaRPr lang="tr-TR" altLang="tr-TR" sz="2500" b="1" i="1"/>
          </a:p>
          <a:p>
            <a:pPr eaLnBrk="1" hangingPunct="1">
              <a:lnSpc>
                <a:spcPct val="80000"/>
              </a:lnSpc>
            </a:pPr>
            <a:endParaRPr lang="tr-TR" altLang="tr-TR" sz="2500" b="1" i="1"/>
          </a:p>
          <a:p>
            <a:pPr eaLnBrk="1" hangingPunct="1">
              <a:lnSpc>
                <a:spcPct val="80000"/>
              </a:lnSpc>
            </a:pPr>
            <a:r>
              <a:rPr lang="tr-TR" altLang="tr-TR" sz="2500" b="1" i="1"/>
              <a:t>KÂR</a:t>
            </a:r>
            <a:r>
              <a:rPr lang="tr-TR" altLang="tr-TR" sz="2500" i="1"/>
              <a:t> = Hasılat – Maliyet</a:t>
            </a:r>
          </a:p>
          <a:p>
            <a:pPr eaLnBrk="1" hangingPunct="1">
              <a:lnSpc>
                <a:spcPct val="80000"/>
              </a:lnSpc>
            </a:pPr>
            <a:endParaRPr lang="tr-TR" altLang="tr-TR" sz="2500" b="1" i="1"/>
          </a:p>
          <a:p>
            <a:pPr eaLnBrk="1" hangingPunct="1">
              <a:lnSpc>
                <a:spcPct val="80000"/>
              </a:lnSpc>
            </a:pPr>
            <a:endParaRPr lang="tr-TR" altLang="tr-TR" sz="2500" b="1" i="1"/>
          </a:p>
          <a:p>
            <a:pPr algn="just" eaLnBrk="1" hangingPunct="1">
              <a:lnSpc>
                <a:spcPct val="80000"/>
              </a:lnSpc>
            </a:pPr>
            <a:r>
              <a:rPr lang="tr-TR" altLang="tr-TR" sz="2500" b="1" i="1"/>
              <a:t>Maliyet </a:t>
            </a:r>
            <a:r>
              <a:rPr lang="tr-TR" altLang="tr-TR" sz="2500" i="1"/>
              <a:t>= Direkt işçilik + Hammadde maliyeti + Genel Üretim Maliyeti</a:t>
            </a:r>
          </a:p>
        </p:txBody>
      </p:sp>
    </p:spTree>
    <p:extLst>
      <p:ext uri="{BB962C8B-B14F-4D97-AF65-F5344CB8AC3E}">
        <p14:creationId xmlns:p14="http://schemas.microsoft.com/office/powerpoint/2010/main" val="101656207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4"/>
          <p:cNvSpPr>
            <a:spLocks noGrp="1" noChangeArrowheads="1"/>
          </p:cNvSpPr>
          <p:nvPr>
            <p:ph type="title"/>
          </p:nvPr>
        </p:nvSpPr>
        <p:spPr/>
        <p:txBody>
          <a:bodyPr/>
          <a:lstStyle/>
          <a:p>
            <a:pPr algn="ctr" eaLnBrk="1" hangingPunct="1"/>
            <a:r>
              <a:rPr lang="tr-TR" altLang="tr-TR" b="1" smtClean="0"/>
              <a:t>Kâr Amacı Gütmeyen Örgütler</a:t>
            </a:r>
            <a:endParaRPr lang="tr-TR" altLang="tr-TR" smtClean="0"/>
          </a:p>
        </p:txBody>
      </p:sp>
      <p:sp>
        <p:nvSpPr>
          <p:cNvPr id="36867" name="Rectangle 5"/>
          <p:cNvSpPr>
            <a:spLocks noGrp="1" noChangeArrowheads="1"/>
          </p:cNvSpPr>
          <p:nvPr>
            <p:ph idx="1"/>
          </p:nvPr>
        </p:nvSpPr>
        <p:spPr/>
        <p:txBody>
          <a:bodyPr/>
          <a:lstStyle/>
          <a:p>
            <a:pPr marL="400050" lvl="1" indent="0" algn="just">
              <a:buNone/>
            </a:pPr>
            <a:r>
              <a:rPr lang="tr-TR" altLang="tr-TR" smtClean="0"/>
              <a:t>İlk öncelikli amacı kar elde etmek olmayan, topluma hizmet etmek gibi daha farklı amaçları gerçekleştirmek için faaliyet yapan kuruluşlar.</a:t>
            </a:r>
          </a:p>
          <a:p>
            <a:pPr marL="400050" lvl="1" indent="0" algn="just">
              <a:buNone/>
            </a:pPr>
            <a:endParaRPr lang="tr-TR" altLang="tr-TR" smtClean="0"/>
          </a:p>
          <a:p>
            <a:pPr marL="400050" lvl="1" indent="0" algn="just">
              <a:buNone/>
            </a:pPr>
            <a:r>
              <a:rPr lang="tr-TR" altLang="tr-TR" smtClean="0"/>
              <a:t>Örn: Kızılay, Üniversiteler, vakıf işletmeleri, dernekler v.s. </a:t>
            </a:r>
          </a:p>
        </p:txBody>
      </p:sp>
    </p:spTree>
    <p:extLst>
      <p:ext uri="{BB962C8B-B14F-4D97-AF65-F5344CB8AC3E}">
        <p14:creationId xmlns:p14="http://schemas.microsoft.com/office/powerpoint/2010/main" val="159262476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6 Başlık"/>
          <p:cNvSpPr>
            <a:spLocks noGrp="1"/>
          </p:cNvSpPr>
          <p:nvPr>
            <p:ph type="title"/>
          </p:nvPr>
        </p:nvSpPr>
        <p:spPr/>
        <p:txBody>
          <a:bodyPr/>
          <a:lstStyle/>
          <a:p>
            <a:pPr algn="ctr" eaLnBrk="1" hangingPunct="1"/>
            <a:r>
              <a:rPr lang="tr-TR" altLang="tr-TR" b="1" smtClean="0"/>
              <a:t>İşletme Türleri</a:t>
            </a:r>
          </a:p>
        </p:txBody>
      </p:sp>
      <p:graphicFrame>
        <p:nvGraphicFramePr>
          <p:cNvPr id="10" name="9 İçerik Yer Tutucusu"/>
          <p:cNvGraphicFramePr>
            <a:graphicFrameLocks noGrp="1"/>
          </p:cNvGraphicFramePr>
          <p:nvPr>
            <p:ph idx="1"/>
          </p:nvPr>
        </p:nvGraphicFramePr>
        <p:xfrm>
          <a:off x="2894013" y="1827213"/>
          <a:ext cx="7313612" cy="411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4454842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4"/>
          <p:cNvSpPr>
            <a:spLocks noGrp="1" noChangeArrowheads="1"/>
          </p:cNvSpPr>
          <p:nvPr>
            <p:ph type="title"/>
          </p:nvPr>
        </p:nvSpPr>
        <p:spPr/>
        <p:txBody>
          <a:bodyPr/>
          <a:lstStyle/>
          <a:p>
            <a:pPr algn="ctr" eaLnBrk="1" hangingPunct="1"/>
            <a:r>
              <a:rPr lang="tr-TR" altLang="tr-TR" b="1" smtClean="0"/>
              <a:t>Sosyal Kârlılık</a:t>
            </a:r>
          </a:p>
        </p:txBody>
      </p:sp>
      <p:sp>
        <p:nvSpPr>
          <p:cNvPr id="38915" name="Rectangle 5"/>
          <p:cNvSpPr>
            <a:spLocks noGrp="1" noChangeArrowheads="1"/>
          </p:cNvSpPr>
          <p:nvPr>
            <p:ph idx="1"/>
          </p:nvPr>
        </p:nvSpPr>
        <p:spPr/>
        <p:txBody>
          <a:bodyPr/>
          <a:lstStyle/>
          <a:p>
            <a:pPr marL="4763" indent="17463" algn="just">
              <a:buNone/>
            </a:pPr>
            <a:r>
              <a:rPr lang="tr-TR" altLang="tr-TR" sz="3000"/>
              <a:t>Sosyal kârlılıkta doğrudan doğruya bir gelir elde etmek mümkün değildir.</a:t>
            </a:r>
          </a:p>
          <a:p>
            <a:pPr marL="4763" indent="17463" algn="just">
              <a:buNone/>
            </a:pPr>
            <a:endParaRPr lang="tr-TR" altLang="tr-TR" sz="3000"/>
          </a:p>
          <a:p>
            <a:pPr marL="4763" indent="17463" algn="just">
              <a:buNone/>
            </a:pPr>
            <a:r>
              <a:rPr lang="tr-TR" altLang="tr-TR" sz="3000"/>
              <a:t>Uzun dönemde toplum gelişmesine dolaylı katkı sağlamak söz konusudur. </a:t>
            </a:r>
          </a:p>
        </p:txBody>
      </p:sp>
    </p:spTree>
    <p:extLst>
      <p:ext uri="{BB962C8B-B14F-4D97-AF65-F5344CB8AC3E}">
        <p14:creationId xmlns:p14="http://schemas.microsoft.com/office/powerpoint/2010/main" val="28944884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4"/>
          <p:cNvSpPr>
            <a:spLocks noGrp="1" noChangeArrowheads="1"/>
          </p:cNvSpPr>
          <p:nvPr>
            <p:ph type="title"/>
          </p:nvPr>
        </p:nvSpPr>
        <p:spPr/>
        <p:txBody>
          <a:bodyPr/>
          <a:lstStyle/>
          <a:p>
            <a:pPr algn="ctr" eaLnBrk="1" hangingPunct="1"/>
            <a:r>
              <a:rPr lang="tr-TR" altLang="tr-TR" b="1" smtClean="0"/>
              <a:t>İşletmecilikle İlgili Bazı</a:t>
            </a:r>
            <a:br>
              <a:rPr lang="tr-TR" altLang="tr-TR" b="1" smtClean="0"/>
            </a:br>
            <a:r>
              <a:rPr lang="tr-TR" altLang="tr-TR" b="1" smtClean="0"/>
              <a:t>Temel Kavramlar</a:t>
            </a:r>
          </a:p>
        </p:txBody>
      </p:sp>
      <p:sp>
        <p:nvSpPr>
          <p:cNvPr id="56325" name="Rectangle 5"/>
          <p:cNvSpPr>
            <a:spLocks noGrp="1" noChangeArrowheads="1"/>
          </p:cNvSpPr>
          <p:nvPr>
            <p:ph idx="1"/>
          </p:nvPr>
        </p:nvSpPr>
        <p:spPr/>
        <p:txBody>
          <a:bodyPr>
            <a:normAutofit/>
          </a:bodyPr>
          <a:lstStyle/>
          <a:p>
            <a:pPr marL="444500" indent="0" algn="just" defTabSz="1612900">
              <a:lnSpc>
                <a:spcPct val="80000"/>
              </a:lnSpc>
              <a:buNone/>
              <a:defRPr/>
            </a:pPr>
            <a:r>
              <a:rPr lang="tr-TR" b="1" u="sng" dirty="0" smtClean="0">
                <a:solidFill>
                  <a:srgbClr val="FF0000"/>
                </a:solidFill>
              </a:rPr>
              <a:t>İş:</a:t>
            </a:r>
            <a:r>
              <a:rPr lang="tr-TR" dirty="0" smtClean="0"/>
              <a:t> Bireyi </a:t>
            </a:r>
            <a:r>
              <a:rPr lang="tr-TR" dirty="0"/>
              <a:t>toplumsal, kültürel ve ekonomik çevreye bağlayan bir araç. </a:t>
            </a:r>
            <a:endParaRPr lang="tr-TR" dirty="0" smtClean="0"/>
          </a:p>
          <a:p>
            <a:pPr eaLnBrk="1" hangingPunct="1">
              <a:lnSpc>
                <a:spcPct val="80000"/>
              </a:lnSpc>
              <a:buFont typeface="Wingdings" panose="05000000000000000000" pitchFamily="2" charset="2"/>
              <a:buNone/>
              <a:defRPr/>
            </a:pPr>
            <a:endParaRPr lang="tr-TR" dirty="0"/>
          </a:p>
          <a:p>
            <a:pPr lvl="2" algn="just" eaLnBrk="1" hangingPunct="1">
              <a:lnSpc>
                <a:spcPct val="80000"/>
              </a:lnSpc>
              <a:defRPr/>
            </a:pPr>
            <a:r>
              <a:rPr lang="tr-TR" sz="1700" dirty="0">
                <a:solidFill>
                  <a:srgbClr val="FF3300"/>
                </a:solidFill>
              </a:rPr>
              <a:t>Toplumsal prestij, </a:t>
            </a:r>
          </a:p>
          <a:p>
            <a:pPr lvl="2" algn="just" eaLnBrk="1" hangingPunct="1">
              <a:lnSpc>
                <a:spcPct val="80000"/>
              </a:lnSpc>
              <a:defRPr/>
            </a:pPr>
            <a:r>
              <a:rPr lang="tr-TR" sz="1700" dirty="0">
                <a:solidFill>
                  <a:srgbClr val="FF3300"/>
                </a:solidFill>
              </a:rPr>
              <a:t>Mevki,</a:t>
            </a:r>
          </a:p>
          <a:p>
            <a:pPr lvl="2" algn="just" eaLnBrk="1" hangingPunct="1">
              <a:lnSpc>
                <a:spcPct val="80000"/>
              </a:lnSpc>
              <a:defRPr/>
            </a:pPr>
            <a:r>
              <a:rPr lang="tr-TR" sz="1700" dirty="0">
                <a:solidFill>
                  <a:srgbClr val="FF3300"/>
                </a:solidFill>
              </a:rPr>
              <a:t>Başarı sağlama, </a:t>
            </a:r>
          </a:p>
          <a:p>
            <a:pPr lvl="2" algn="just" eaLnBrk="1" hangingPunct="1">
              <a:lnSpc>
                <a:spcPct val="80000"/>
              </a:lnSpc>
              <a:defRPr/>
            </a:pPr>
            <a:r>
              <a:rPr lang="tr-TR" sz="1700" dirty="0">
                <a:solidFill>
                  <a:srgbClr val="FF3300"/>
                </a:solidFill>
              </a:rPr>
              <a:t>Amaçlara ulaşma, </a:t>
            </a:r>
          </a:p>
          <a:p>
            <a:pPr lvl="2" algn="just" eaLnBrk="1" hangingPunct="1">
              <a:lnSpc>
                <a:spcPct val="80000"/>
              </a:lnSpc>
              <a:defRPr/>
            </a:pPr>
            <a:r>
              <a:rPr lang="tr-TR" sz="1700" dirty="0">
                <a:solidFill>
                  <a:srgbClr val="FF3300"/>
                </a:solidFill>
              </a:rPr>
              <a:t>Kendilerini başkalarına kabul ettirme </a:t>
            </a:r>
          </a:p>
          <a:p>
            <a:pPr lvl="2" algn="just" eaLnBrk="1" hangingPunct="1">
              <a:lnSpc>
                <a:spcPct val="80000"/>
              </a:lnSpc>
              <a:defRPr/>
            </a:pPr>
            <a:r>
              <a:rPr lang="tr-TR" sz="1700" dirty="0">
                <a:solidFill>
                  <a:srgbClr val="FF3300"/>
                </a:solidFill>
              </a:rPr>
              <a:t>Kendi kişiliğine saygı gibi psikolojik ve toplumsal gereksinmelerin doyum aracı. </a:t>
            </a:r>
          </a:p>
        </p:txBody>
      </p:sp>
    </p:spTree>
    <p:extLst>
      <p:ext uri="{BB962C8B-B14F-4D97-AF65-F5344CB8AC3E}">
        <p14:creationId xmlns:p14="http://schemas.microsoft.com/office/powerpoint/2010/main" val="196235922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ctr" eaLnBrk="1" hangingPunct="1"/>
            <a:r>
              <a:rPr lang="tr-TR" altLang="tr-TR" b="1" smtClean="0"/>
              <a:t>İşletmecilikle İlgili Bazı</a:t>
            </a:r>
            <a:br>
              <a:rPr lang="tr-TR" altLang="tr-TR" b="1" smtClean="0"/>
            </a:br>
            <a:r>
              <a:rPr lang="tr-TR" altLang="tr-TR" b="1" smtClean="0"/>
              <a:t>Temel Kavramlar</a:t>
            </a:r>
            <a:endParaRPr lang="tr-TR" altLang="tr-TR" smtClean="0"/>
          </a:p>
        </p:txBody>
      </p:sp>
      <p:sp>
        <p:nvSpPr>
          <p:cNvPr id="58371" name="Rectangle 3"/>
          <p:cNvSpPr>
            <a:spLocks noGrp="1" noChangeArrowheads="1"/>
          </p:cNvSpPr>
          <p:nvPr>
            <p:ph idx="1"/>
          </p:nvPr>
        </p:nvSpPr>
        <p:spPr/>
        <p:txBody>
          <a:bodyPr>
            <a:normAutofit/>
          </a:bodyPr>
          <a:lstStyle/>
          <a:p>
            <a:pPr marL="449263" indent="17463" algn="just">
              <a:lnSpc>
                <a:spcPct val="150000"/>
              </a:lnSpc>
              <a:buNone/>
              <a:defRPr/>
            </a:pPr>
            <a:r>
              <a:rPr lang="tr-TR" b="1" u="sng" dirty="0" smtClean="0">
                <a:solidFill>
                  <a:srgbClr val="FF0000"/>
                </a:solidFill>
              </a:rPr>
              <a:t>Meslek:</a:t>
            </a:r>
            <a:r>
              <a:rPr lang="tr-TR" b="1" dirty="0" smtClean="0"/>
              <a:t> </a:t>
            </a:r>
            <a:r>
              <a:rPr lang="tr-TR" dirty="0" smtClean="0"/>
              <a:t>Bir </a:t>
            </a:r>
            <a:r>
              <a:rPr lang="tr-TR" dirty="0"/>
              <a:t>kimsenin hayatını kazanmak amacıyla başvurduğu faaliyetlerin tümünü içeren daha geniş bir kavram</a:t>
            </a:r>
            <a:r>
              <a:rPr lang="tr-TR" dirty="0" smtClean="0"/>
              <a:t>.</a:t>
            </a:r>
          </a:p>
          <a:p>
            <a:pPr marL="449263" indent="17463" algn="just">
              <a:lnSpc>
                <a:spcPct val="150000"/>
              </a:lnSpc>
              <a:buNone/>
              <a:defRPr/>
            </a:pPr>
            <a:endParaRPr lang="tr-TR" dirty="0"/>
          </a:p>
          <a:p>
            <a:pPr marL="444500" indent="0" algn="just">
              <a:buNone/>
              <a:defRPr/>
            </a:pPr>
            <a:r>
              <a:rPr lang="tr-TR" b="1" u="sng" dirty="0" smtClean="0">
                <a:solidFill>
                  <a:srgbClr val="FF0000"/>
                </a:solidFill>
              </a:rPr>
              <a:t>Görev:</a:t>
            </a:r>
            <a:r>
              <a:rPr lang="tr-TR" dirty="0" smtClean="0"/>
              <a:t> Herhangi bir işletmede yerine getirilen özel rol / işlevler. </a:t>
            </a:r>
          </a:p>
          <a:p>
            <a:pPr marL="444500" indent="0" algn="just">
              <a:defRPr/>
            </a:pPr>
            <a:endParaRPr lang="tr-TR" dirty="0" smtClean="0"/>
          </a:p>
          <a:p>
            <a:pPr marL="444500" indent="0" algn="just">
              <a:buNone/>
              <a:defRPr/>
            </a:pPr>
            <a:r>
              <a:rPr lang="tr-TR" dirty="0" smtClean="0"/>
              <a:t>Daha dar kapsamlıdır. </a:t>
            </a:r>
          </a:p>
        </p:txBody>
      </p:sp>
    </p:spTree>
    <p:extLst>
      <p:ext uri="{BB962C8B-B14F-4D97-AF65-F5344CB8AC3E}">
        <p14:creationId xmlns:p14="http://schemas.microsoft.com/office/powerpoint/2010/main" val="328744915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algn="ctr" eaLnBrk="1" hangingPunct="1"/>
            <a:r>
              <a:rPr lang="tr-TR" altLang="tr-TR" b="1" smtClean="0"/>
              <a:t>İşletmecilikle İlgili Bazı</a:t>
            </a:r>
            <a:br>
              <a:rPr lang="tr-TR" altLang="tr-TR" b="1" smtClean="0"/>
            </a:br>
            <a:r>
              <a:rPr lang="tr-TR" altLang="tr-TR" b="1" smtClean="0"/>
              <a:t>Temel Kavramlar</a:t>
            </a:r>
            <a:endParaRPr lang="tr-TR" altLang="tr-TR" smtClean="0"/>
          </a:p>
        </p:txBody>
      </p:sp>
      <p:sp>
        <p:nvSpPr>
          <p:cNvPr id="60419" name="Rectangle 3"/>
          <p:cNvSpPr>
            <a:spLocks noGrp="1" noChangeArrowheads="1"/>
          </p:cNvSpPr>
          <p:nvPr>
            <p:ph idx="1"/>
          </p:nvPr>
        </p:nvSpPr>
        <p:spPr/>
        <p:txBody>
          <a:bodyPr>
            <a:normAutofit fontScale="92500"/>
          </a:bodyPr>
          <a:lstStyle/>
          <a:p>
            <a:pPr marL="449263" indent="-4763" algn="just">
              <a:lnSpc>
                <a:spcPct val="200000"/>
              </a:lnSpc>
              <a:buNone/>
              <a:defRPr/>
            </a:pPr>
            <a:r>
              <a:rPr lang="tr-TR" b="1" u="sng" dirty="0" smtClean="0">
                <a:solidFill>
                  <a:srgbClr val="FF0000"/>
                </a:solidFill>
              </a:rPr>
              <a:t>Mal:</a:t>
            </a:r>
            <a:r>
              <a:rPr lang="tr-TR" dirty="0" smtClean="0"/>
              <a:t> İnsanların </a:t>
            </a:r>
            <a:r>
              <a:rPr lang="tr-TR" dirty="0"/>
              <a:t>ihtiyaçlarını doğrudan veya dolaylı olarak karşılamaya yarayan her şey</a:t>
            </a:r>
            <a:r>
              <a:rPr lang="tr-TR" dirty="0" smtClean="0"/>
              <a:t>.</a:t>
            </a:r>
          </a:p>
          <a:p>
            <a:pPr marL="449263" indent="-4763" algn="just">
              <a:lnSpc>
                <a:spcPct val="200000"/>
              </a:lnSpc>
              <a:buNone/>
              <a:defRPr/>
            </a:pPr>
            <a:endParaRPr lang="tr-TR" dirty="0" smtClean="0"/>
          </a:p>
          <a:p>
            <a:pPr marL="449263" indent="-4763" algn="just">
              <a:lnSpc>
                <a:spcPct val="200000"/>
              </a:lnSpc>
              <a:buNone/>
              <a:defRPr/>
            </a:pPr>
            <a:r>
              <a:rPr lang="tr-TR" b="1" u="sng" dirty="0" smtClean="0">
                <a:solidFill>
                  <a:srgbClr val="FF0000"/>
                </a:solidFill>
              </a:rPr>
              <a:t>Hizmet:</a:t>
            </a:r>
            <a:r>
              <a:rPr lang="tr-TR" dirty="0" smtClean="0"/>
              <a:t> İnsanların ihtiyaçlarını karşılamaya yarayan ancak, gözle görülüp elle tutulamayan şeyler. </a:t>
            </a:r>
          </a:p>
        </p:txBody>
      </p:sp>
    </p:spTree>
    <p:extLst>
      <p:ext uri="{BB962C8B-B14F-4D97-AF65-F5344CB8AC3E}">
        <p14:creationId xmlns:p14="http://schemas.microsoft.com/office/powerpoint/2010/main" val="18669846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İçerik Yer Tutucusu 2"/>
          <p:cNvSpPr>
            <a:spLocks noGrp="1"/>
          </p:cNvSpPr>
          <p:nvPr>
            <p:ph idx="1"/>
          </p:nvPr>
        </p:nvSpPr>
        <p:spPr>
          <a:xfrm>
            <a:off x="1433088" y="1453879"/>
            <a:ext cx="8301927" cy="4114800"/>
          </a:xfrm>
        </p:spPr>
        <p:txBody>
          <a:bodyPr/>
          <a:lstStyle/>
          <a:p>
            <a:pPr algn="just"/>
            <a:r>
              <a:rPr lang="tr-TR" altLang="tr-TR" dirty="0" smtClean="0"/>
              <a:t>17. ve 18. yüzyılda yaşanan “Aydınlanma Dönemi” ile birlikte “Akıl Çağı” denilen dönem başlamıştır</a:t>
            </a:r>
            <a:r>
              <a:rPr lang="tr-TR" altLang="tr-TR" dirty="0" smtClean="0"/>
              <a:t>.</a:t>
            </a:r>
          </a:p>
          <a:p>
            <a:pPr marL="0" indent="0" algn="just">
              <a:buNone/>
            </a:pPr>
            <a:endParaRPr lang="tr-TR" altLang="tr-TR" dirty="0" smtClean="0"/>
          </a:p>
          <a:p>
            <a:pPr algn="just"/>
            <a:r>
              <a:rPr lang="tr-TR" altLang="tr-TR" dirty="0" smtClean="0"/>
              <a:t>Özellikle Adam Smith çağının ekonomik etkinliklerini iyi gözlemleyerek rekabet ve girişimcilik temelinde bir ekonomik etkinliği savunmuş ve günümüzün kapitalist ekonomi düzenine ilişkin ilk tartışmaları </a:t>
            </a:r>
            <a:r>
              <a:rPr lang="tr-TR" altLang="tr-TR" dirty="0" smtClean="0"/>
              <a:t>yapmıştır.</a:t>
            </a:r>
            <a:endParaRPr lang="tr-TR" altLang="tr-TR" dirty="0" smtClean="0"/>
          </a:p>
        </p:txBody>
      </p:sp>
    </p:spTree>
    <p:extLst>
      <p:ext uri="{BB962C8B-B14F-4D97-AF65-F5344CB8AC3E}">
        <p14:creationId xmlns:p14="http://schemas.microsoft.com/office/powerpoint/2010/main" val="24804192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lgn="ctr" eaLnBrk="1" hangingPunct="1"/>
            <a:r>
              <a:rPr lang="tr-TR" altLang="tr-TR" b="1" smtClean="0"/>
              <a:t>İşletmecilikle İlgili Bazı</a:t>
            </a:r>
            <a:br>
              <a:rPr lang="tr-TR" altLang="tr-TR" b="1" smtClean="0"/>
            </a:br>
            <a:r>
              <a:rPr lang="tr-TR" altLang="tr-TR" b="1" smtClean="0"/>
              <a:t>Temel Kavramlar</a:t>
            </a:r>
            <a:endParaRPr lang="tr-TR" altLang="tr-TR" smtClean="0"/>
          </a:p>
        </p:txBody>
      </p:sp>
      <p:sp>
        <p:nvSpPr>
          <p:cNvPr id="60419" name="Rectangle 3"/>
          <p:cNvSpPr>
            <a:spLocks noGrp="1" noChangeArrowheads="1"/>
          </p:cNvSpPr>
          <p:nvPr>
            <p:ph idx="1"/>
          </p:nvPr>
        </p:nvSpPr>
        <p:spPr/>
        <p:txBody>
          <a:bodyPr>
            <a:normAutofit/>
          </a:bodyPr>
          <a:lstStyle/>
          <a:p>
            <a:pPr marL="449263" indent="-4763" algn="just">
              <a:lnSpc>
                <a:spcPct val="200000"/>
              </a:lnSpc>
              <a:buNone/>
              <a:defRPr/>
            </a:pPr>
            <a:r>
              <a:rPr lang="tr-TR" b="1" u="sng" dirty="0" smtClean="0">
                <a:solidFill>
                  <a:srgbClr val="FF0000"/>
                </a:solidFill>
              </a:rPr>
              <a:t>Fayda:</a:t>
            </a:r>
            <a:r>
              <a:rPr lang="tr-TR" dirty="0" smtClean="0"/>
              <a:t> Mal ve hizmetlerin insanların ihtiyaçlarını giderme niteliği. </a:t>
            </a:r>
          </a:p>
          <a:p>
            <a:pPr marL="849313" lvl="1" indent="-4763" algn="just">
              <a:lnSpc>
                <a:spcPct val="200000"/>
              </a:lnSpc>
              <a:buNone/>
              <a:defRPr/>
            </a:pPr>
            <a:r>
              <a:rPr lang="tr-TR" dirty="0" smtClean="0"/>
              <a:t>	İşletmeler mal ve hizmet üreterek topluma fayda sağlarlar. </a:t>
            </a:r>
          </a:p>
          <a:p>
            <a:pPr marL="449263" indent="-4763" algn="just">
              <a:lnSpc>
                <a:spcPct val="200000"/>
              </a:lnSpc>
              <a:buNone/>
              <a:defRPr/>
            </a:pPr>
            <a:r>
              <a:rPr lang="tr-TR" b="1" u="sng" dirty="0" smtClean="0">
                <a:solidFill>
                  <a:srgbClr val="FF0000"/>
                </a:solidFill>
              </a:rPr>
              <a:t>Tüketim:</a:t>
            </a:r>
            <a:r>
              <a:rPr lang="tr-TR" dirty="0" smtClean="0"/>
              <a:t> </a:t>
            </a:r>
            <a:r>
              <a:rPr lang="tr-TR" sz="3200" dirty="0"/>
              <a:t>Faydalı mal ve hizmetlerin insan ihtiyaçlarının karşılanması amacıyla kullanılması. </a:t>
            </a:r>
          </a:p>
        </p:txBody>
      </p:sp>
    </p:spTree>
    <p:extLst>
      <p:ext uri="{BB962C8B-B14F-4D97-AF65-F5344CB8AC3E}">
        <p14:creationId xmlns:p14="http://schemas.microsoft.com/office/powerpoint/2010/main" val="124656964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5 Başlık"/>
          <p:cNvSpPr>
            <a:spLocks noGrp="1"/>
          </p:cNvSpPr>
          <p:nvPr>
            <p:ph type="title"/>
          </p:nvPr>
        </p:nvSpPr>
        <p:spPr/>
        <p:txBody>
          <a:bodyPr/>
          <a:lstStyle/>
          <a:p>
            <a:pPr algn="ctr" eaLnBrk="1" hangingPunct="1"/>
            <a:r>
              <a:rPr lang="tr-TR" altLang="tr-TR" b="1" smtClean="0"/>
              <a:t>Ekonomik Bir Birim Olarak İşletme</a:t>
            </a:r>
          </a:p>
        </p:txBody>
      </p:sp>
      <p:graphicFrame>
        <p:nvGraphicFramePr>
          <p:cNvPr id="19" name="18 Tablo"/>
          <p:cNvGraphicFramePr>
            <a:graphicFrameLocks noGrp="1"/>
          </p:cNvGraphicFramePr>
          <p:nvPr/>
        </p:nvGraphicFramePr>
        <p:xfrm>
          <a:off x="2881313" y="1785938"/>
          <a:ext cx="7358062" cy="3757612"/>
        </p:xfrm>
        <a:graphic>
          <a:graphicData uri="http://schemas.openxmlformats.org/drawingml/2006/table">
            <a:tbl>
              <a:tblPr/>
              <a:tblGrid>
                <a:gridCol w="3216365">
                  <a:extLst>
                    <a:ext uri="{9D8B030D-6E8A-4147-A177-3AD203B41FA5}">
                      <a16:colId xmlns:a16="http://schemas.microsoft.com/office/drawing/2014/main" val="20000"/>
                    </a:ext>
                  </a:extLst>
                </a:gridCol>
                <a:gridCol w="4141697">
                  <a:extLst>
                    <a:ext uri="{9D8B030D-6E8A-4147-A177-3AD203B41FA5}">
                      <a16:colId xmlns:a16="http://schemas.microsoft.com/office/drawing/2014/main" val="20001"/>
                    </a:ext>
                  </a:extLst>
                </a:gridCol>
              </a:tblGrid>
              <a:tr h="1878806">
                <a:tc>
                  <a:txBody>
                    <a:bodyPr/>
                    <a:lstStyle/>
                    <a:p>
                      <a:pPr>
                        <a:lnSpc>
                          <a:spcPct val="115000"/>
                        </a:lnSpc>
                        <a:spcAft>
                          <a:spcPts val="0"/>
                        </a:spcAft>
                      </a:pPr>
                      <a:endParaRPr lang="tr-TR" sz="11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878806">
                <a:tc>
                  <a:txBody>
                    <a:bodyPr/>
                    <a:lstStyle/>
                    <a:p>
                      <a:pPr algn="ctr">
                        <a:lnSpc>
                          <a:spcPct val="115000"/>
                        </a:lnSpc>
                        <a:spcAft>
                          <a:spcPts val="0"/>
                        </a:spcAft>
                      </a:pPr>
                      <a:r>
                        <a:rPr lang="tr-TR" sz="2000" dirty="0">
                          <a:latin typeface="Calibri"/>
                          <a:ea typeface="Times New Roman"/>
                          <a:cs typeface="Times New Roman"/>
                        </a:rPr>
                        <a:t>Etkililik = En az harcama ile en fazla üretim</a:t>
                      </a:r>
                      <a:endParaRPr lang="tr-TR" sz="20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tr-TR" sz="11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pic>
        <p:nvPicPr>
          <p:cNvPr id="44046" name="Picture 15"/>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81401" y="2268538"/>
            <a:ext cx="1579563"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7" name="Picture 14"/>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38939" y="2297113"/>
            <a:ext cx="3146425"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8" name="Picture 13"/>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238876" y="4214814"/>
            <a:ext cx="3857625" cy="81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266479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marL="762000" indent="-762000" algn="ctr"/>
            <a:r>
              <a:rPr lang="tr-TR" altLang="tr-TR" b="1" smtClean="0"/>
              <a:t>Kâr ve  Kârlılık</a:t>
            </a:r>
            <a:r>
              <a:rPr lang="tr-TR" altLang="tr-TR" smtClean="0"/>
              <a:t> </a:t>
            </a:r>
          </a:p>
        </p:txBody>
      </p:sp>
      <p:sp>
        <p:nvSpPr>
          <p:cNvPr id="66563" name="Rectangle 3"/>
          <p:cNvSpPr>
            <a:spLocks noGrp="1" noChangeArrowheads="1"/>
          </p:cNvSpPr>
          <p:nvPr>
            <p:ph idx="1"/>
          </p:nvPr>
        </p:nvSpPr>
        <p:spPr/>
        <p:txBody>
          <a:bodyPr/>
          <a:lstStyle/>
          <a:p>
            <a:pPr eaLnBrk="1" hangingPunct="1">
              <a:lnSpc>
                <a:spcPct val="80000"/>
              </a:lnSpc>
              <a:defRPr/>
            </a:pPr>
            <a:endParaRPr lang="tr-TR" sz="3300" dirty="0"/>
          </a:p>
          <a:p>
            <a:pPr eaLnBrk="1" hangingPunct="1">
              <a:lnSpc>
                <a:spcPct val="80000"/>
              </a:lnSpc>
              <a:defRPr/>
            </a:pPr>
            <a:endParaRPr lang="tr-TR" sz="3300" dirty="0"/>
          </a:p>
          <a:p>
            <a:pPr eaLnBrk="1" hangingPunct="1">
              <a:lnSpc>
                <a:spcPct val="80000"/>
              </a:lnSpc>
              <a:defRPr/>
            </a:pPr>
            <a:endParaRPr lang="tr-TR" sz="3300" dirty="0"/>
          </a:p>
          <a:p>
            <a:pPr eaLnBrk="1" hangingPunct="1">
              <a:lnSpc>
                <a:spcPct val="80000"/>
              </a:lnSpc>
              <a:defRPr/>
            </a:pPr>
            <a:endParaRPr lang="tr-TR" sz="3300" dirty="0"/>
          </a:p>
          <a:p>
            <a:pPr marL="0" indent="0" algn="just">
              <a:lnSpc>
                <a:spcPct val="130000"/>
              </a:lnSpc>
              <a:buNone/>
              <a:defRPr/>
            </a:pPr>
            <a:r>
              <a:rPr lang="tr-TR" dirty="0"/>
              <a:t>Belirli bir sürede elde edilen kârın, o süre içerisinde kullanılan sermayeye oranı kârlılık düzeyini gösterir. </a:t>
            </a:r>
          </a:p>
        </p:txBody>
      </p:sp>
      <p:pic>
        <p:nvPicPr>
          <p:cNvPr id="45060" name="Picture 15"/>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795713" y="2054226"/>
            <a:ext cx="5372100"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102463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6 Başlık"/>
          <p:cNvSpPr>
            <a:spLocks noGrp="1"/>
          </p:cNvSpPr>
          <p:nvPr>
            <p:ph type="title"/>
          </p:nvPr>
        </p:nvSpPr>
        <p:spPr/>
        <p:txBody>
          <a:bodyPr/>
          <a:lstStyle/>
          <a:p>
            <a:pPr algn="ctr" eaLnBrk="1" hangingPunct="1"/>
            <a:r>
              <a:rPr lang="tr-TR" altLang="tr-TR" b="1" smtClean="0"/>
              <a:t>Kâr ve Kârlılık</a:t>
            </a:r>
          </a:p>
        </p:txBody>
      </p:sp>
      <p:sp>
        <p:nvSpPr>
          <p:cNvPr id="46083" name="Rectangle 3"/>
          <p:cNvSpPr>
            <a:spLocks noGrp="1" noChangeArrowheads="1"/>
          </p:cNvSpPr>
          <p:nvPr>
            <p:ph idx="1"/>
          </p:nvPr>
        </p:nvSpPr>
        <p:spPr/>
        <p:txBody>
          <a:bodyPr/>
          <a:lstStyle/>
          <a:p>
            <a:pPr marL="0" indent="0" algn="just">
              <a:buNone/>
            </a:pPr>
            <a:r>
              <a:rPr lang="tr-TR" altLang="tr-TR" smtClean="0"/>
              <a:t>İşletmeye koyduğunuz sermaye ne kadar kâr getirdi?</a:t>
            </a:r>
          </a:p>
          <a:p>
            <a:pPr marL="0" indent="0" algn="just">
              <a:buNone/>
            </a:pPr>
            <a:endParaRPr lang="tr-TR" altLang="tr-TR" sz="1200"/>
          </a:p>
          <a:p>
            <a:pPr marL="0" indent="0" algn="just">
              <a:buNone/>
            </a:pPr>
            <a:r>
              <a:rPr lang="tr-TR" altLang="tr-TR" smtClean="0"/>
              <a:t>İşletmeler için kârlılığın yüksek olması bir  başarı  göstergesidir. </a:t>
            </a:r>
          </a:p>
          <a:p>
            <a:pPr marL="0" indent="0" algn="just">
              <a:buNone/>
            </a:pPr>
            <a:endParaRPr lang="tr-TR" altLang="tr-TR" sz="1200">
              <a:solidFill>
                <a:srgbClr val="FF3300"/>
              </a:solidFill>
            </a:endParaRPr>
          </a:p>
          <a:p>
            <a:pPr marL="800100" lvl="2" indent="0" algn="just">
              <a:buNone/>
            </a:pPr>
            <a:r>
              <a:rPr lang="tr-TR" altLang="tr-TR" smtClean="0">
                <a:solidFill>
                  <a:srgbClr val="FF3300"/>
                </a:solidFill>
              </a:rPr>
              <a:t>Ciro Kârlılığı </a:t>
            </a:r>
            <a:r>
              <a:rPr lang="tr-TR" altLang="tr-TR" smtClean="0"/>
              <a:t>= Kâr / Satışlar </a:t>
            </a:r>
          </a:p>
          <a:p>
            <a:pPr marL="800100" lvl="2" indent="0" algn="just">
              <a:buNone/>
            </a:pPr>
            <a:r>
              <a:rPr lang="tr-TR" altLang="tr-TR" smtClean="0">
                <a:solidFill>
                  <a:srgbClr val="FF3300"/>
                </a:solidFill>
              </a:rPr>
              <a:t>Özsermaye Kârlılığı </a:t>
            </a:r>
            <a:r>
              <a:rPr lang="tr-TR" altLang="tr-TR" smtClean="0"/>
              <a:t>= Kâr / Özsermaye</a:t>
            </a:r>
          </a:p>
        </p:txBody>
      </p:sp>
    </p:spTree>
    <p:extLst>
      <p:ext uri="{BB962C8B-B14F-4D97-AF65-F5344CB8AC3E}">
        <p14:creationId xmlns:p14="http://schemas.microsoft.com/office/powerpoint/2010/main" val="400959287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6 Başlık"/>
          <p:cNvSpPr>
            <a:spLocks noGrp="1"/>
          </p:cNvSpPr>
          <p:nvPr>
            <p:ph type="title"/>
          </p:nvPr>
        </p:nvSpPr>
        <p:spPr/>
        <p:txBody>
          <a:bodyPr/>
          <a:lstStyle/>
          <a:p>
            <a:pPr eaLnBrk="1" hangingPunct="1"/>
            <a:r>
              <a:rPr lang="tr-TR" altLang="tr-TR" b="1" smtClean="0">
                <a:solidFill>
                  <a:schemeClr val="hlink"/>
                </a:solidFill>
              </a:rPr>
              <a:t>Kârlılık Ölçütü Ne İşe Yarar?</a:t>
            </a:r>
            <a:endParaRPr lang="tr-TR" altLang="tr-TR" smtClean="0"/>
          </a:p>
        </p:txBody>
      </p:sp>
      <p:sp>
        <p:nvSpPr>
          <p:cNvPr id="70659" name="Rectangle 3"/>
          <p:cNvSpPr>
            <a:spLocks noGrp="1" noChangeArrowheads="1"/>
          </p:cNvSpPr>
          <p:nvPr>
            <p:ph idx="1"/>
          </p:nvPr>
        </p:nvSpPr>
        <p:spPr/>
        <p:txBody>
          <a:bodyPr>
            <a:normAutofit/>
          </a:bodyPr>
          <a:lstStyle/>
          <a:p>
            <a:pPr algn="just" eaLnBrk="1" hangingPunct="1">
              <a:lnSpc>
                <a:spcPct val="110000"/>
              </a:lnSpc>
              <a:defRPr/>
            </a:pPr>
            <a:r>
              <a:rPr lang="tr-TR" dirty="0"/>
              <a:t>İşletmenin faaliyetinin başarısını devamlı olarak ölçmeye imkan sağlar, </a:t>
            </a:r>
          </a:p>
          <a:p>
            <a:pPr algn="just" eaLnBrk="1" hangingPunct="1">
              <a:lnSpc>
                <a:spcPct val="110000"/>
              </a:lnSpc>
              <a:defRPr/>
            </a:pPr>
            <a:endParaRPr lang="tr-TR" dirty="0"/>
          </a:p>
          <a:p>
            <a:pPr algn="just" eaLnBrk="1" hangingPunct="1">
              <a:lnSpc>
                <a:spcPct val="110000"/>
              </a:lnSpc>
              <a:defRPr/>
            </a:pPr>
            <a:r>
              <a:rPr lang="tr-TR" dirty="0"/>
              <a:t>Sermayenin gelecekteki kullanımından beklenen gelir düzerinden tahminler yapmaya imkan sağlar,</a:t>
            </a:r>
          </a:p>
          <a:p>
            <a:pPr algn="just" eaLnBrk="1" hangingPunct="1">
              <a:lnSpc>
                <a:spcPct val="110000"/>
              </a:lnSpc>
              <a:defRPr/>
            </a:pPr>
            <a:endParaRPr lang="tr-TR" dirty="0"/>
          </a:p>
          <a:p>
            <a:pPr algn="just" eaLnBrk="1" hangingPunct="1">
              <a:lnSpc>
                <a:spcPct val="110000"/>
              </a:lnSpc>
              <a:defRPr/>
            </a:pPr>
            <a:r>
              <a:rPr lang="tr-TR" dirty="0"/>
              <a:t>Farklı sanayi kollarındaki işletmelerin durumlarını karşılaştırmaya yardımcı olur.</a:t>
            </a:r>
          </a:p>
        </p:txBody>
      </p:sp>
    </p:spTree>
    <p:extLst>
      <p:ext uri="{BB962C8B-B14F-4D97-AF65-F5344CB8AC3E}">
        <p14:creationId xmlns:p14="http://schemas.microsoft.com/office/powerpoint/2010/main" val="251092125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algn="ctr" eaLnBrk="1" hangingPunct="1"/>
            <a:r>
              <a:rPr lang="tr-TR" altLang="tr-TR" b="1" smtClean="0"/>
              <a:t>Kâr Artırma Faaliyetleri</a:t>
            </a:r>
          </a:p>
        </p:txBody>
      </p:sp>
      <p:sp>
        <p:nvSpPr>
          <p:cNvPr id="48131" name="Rectangle 3"/>
          <p:cNvSpPr>
            <a:spLocks noGrp="1" noChangeArrowheads="1"/>
          </p:cNvSpPr>
          <p:nvPr>
            <p:ph idx="1"/>
          </p:nvPr>
        </p:nvSpPr>
        <p:spPr/>
        <p:txBody>
          <a:bodyPr/>
          <a:lstStyle/>
          <a:p>
            <a:pPr marL="722313" indent="-528638" algn="just">
              <a:lnSpc>
                <a:spcPct val="180000"/>
              </a:lnSpc>
              <a:buFont typeface="Arial" panose="020B0604020202020204" pitchFamily="34" charset="0"/>
              <a:buAutoNum type="arabicPeriod"/>
            </a:pPr>
            <a:r>
              <a:rPr lang="tr-TR" altLang="tr-TR" smtClean="0">
                <a:solidFill>
                  <a:srgbClr val="FF3300"/>
                </a:solidFill>
              </a:rPr>
              <a:t>Hasılatı Artırma Faaliyetleri</a:t>
            </a:r>
            <a:r>
              <a:rPr lang="tr-TR" altLang="tr-TR" b="1" smtClean="0">
                <a:solidFill>
                  <a:srgbClr val="FF3300"/>
                </a:solidFill>
              </a:rPr>
              <a:t> </a:t>
            </a:r>
          </a:p>
          <a:p>
            <a:pPr marL="722313" indent="-528638" algn="just">
              <a:lnSpc>
                <a:spcPct val="180000"/>
              </a:lnSpc>
              <a:buFont typeface="Arial" panose="020B0604020202020204" pitchFamily="34" charset="0"/>
              <a:buAutoNum type="arabicPeriod"/>
            </a:pPr>
            <a:r>
              <a:rPr lang="tr-TR" altLang="tr-TR" smtClean="0">
                <a:solidFill>
                  <a:srgbClr val="FF3300"/>
                </a:solidFill>
              </a:rPr>
              <a:t>Maliyeti Düşürme</a:t>
            </a:r>
          </a:p>
          <a:p>
            <a:pPr marL="722313" indent="-528638" algn="just">
              <a:lnSpc>
                <a:spcPct val="180000"/>
              </a:lnSpc>
              <a:buFont typeface="Arial" panose="020B0604020202020204" pitchFamily="34" charset="0"/>
              <a:buAutoNum type="arabicPeriod"/>
            </a:pPr>
            <a:r>
              <a:rPr lang="tr-TR" altLang="tr-TR" smtClean="0">
                <a:solidFill>
                  <a:srgbClr val="FF3300"/>
                </a:solidFill>
              </a:rPr>
              <a:t>Üretim Faktörlerini Düzenli Bir Şekilde Sıralamak</a:t>
            </a:r>
          </a:p>
        </p:txBody>
      </p:sp>
    </p:spTree>
    <p:extLst>
      <p:ext uri="{BB962C8B-B14F-4D97-AF65-F5344CB8AC3E}">
        <p14:creationId xmlns:p14="http://schemas.microsoft.com/office/powerpoint/2010/main" val="268893747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tr-TR" altLang="tr-TR" b="1" smtClean="0"/>
              <a:t>Kâr Artırma Faaliyetleri :</a:t>
            </a:r>
          </a:p>
        </p:txBody>
      </p:sp>
      <p:sp>
        <p:nvSpPr>
          <p:cNvPr id="49155" name="Rectangle 3"/>
          <p:cNvSpPr>
            <a:spLocks noGrp="1" noChangeArrowheads="1"/>
          </p:cNvSpPr>
          <p:nvPr>
            <p:ph idx="1"/>
          </p:nvPr>
        </p:nvSpPr>
        <p:spPr/>
        <p:txBody>
          <a:bodyPr/>
          <a:lstStyle/>
          <a:p>
            <a:pPr marL="736600" indent="-736600">
              <a:lnSpc>
                <a:spcPct val="80000"/>
              </a:lnSpc>
            </a:pPr>
            <a:r>
              <a:rPr lang="tr-TR" altLang="tr-TR" sz="3500">
                <a:solidFill>
                  <a:srgbClr val="FF3300"/>
                </a:solidFill>
              </a:rPr>
              <a:t>Hasılatı Artırma Faaliyetleri</a:t>
            </a:r>
            <a:r>
              <a:rPr lang="tr-TR" altLang="tr-TR" sz="3500" b="1"/>
              <a:t> </a:t>
            </a:r>
          </a:p>
          <a:p>
            <a:pPr marL="736600" indent="-736600">
              <a:lnSpc>
                <a:spcPct val="80000"/>
              </a:lnSpc>
            </a:pPr>
            <a:endParaRPr lang="tr-TR" altLang="tr-TR"/>
          </a:p>
          <a:p>
            <a:pPr marL="1536700" lvl="2" indent="-736600">
              <a:lnSpc>
                <a:spcPct val="80000"/>
              </a:lnSpc>
            </a:pPr>
            <a:r>
              <a:rPr lang="tr-TR" altLang="tr-TR" sz="2800"/>
              <a:t>Üretim kapasitesini artırma</a:t>
            </a:r>
          </a:p>
          <a:p>
            <a:pPr marL="1536700" lvl="2" indent="-736600">
              <a:lnSpc>
                <a:spcPct val="80000"/>
              </a:lnSpc>
            </a:pPr>
            <a:r>
              <a:rPr lang="tr-TR" altLang="tr-TR" sz="2800"/>
              <a:t>Kaliteyi yükseltme</a:t>
            </a:r>
          </a:p>
          <a:p>
            <a:pPr marL="1536700" lvl="2" indent="-736600">
              <a:lnSpc>
                <a:spcPct val="80000"/>
              </a:lnSpc>
            </a:pPr>
            <a:r>
              <a:rPr lang="tr-TR" altLang="tr-TR" sz="2800"/>
              <a:t>Reklam (İmaj yaratma)</a:t>
            </a:r>
          </a:p>
          <a:p>
            <a:pPr marL="1536700" lvl="2" indent="-736600">
              <a:lnSpc>
                <a:spcPct val="80000"/>
              </a:lnSpc>
            </a:pPr>
            <a:r>
              <a:rPr lang="tr-TR" altLang="tr-TR" sz="2800"/>
              <a:t>Düşük fiyat </a:t>
            </a:r>
          </a:p>
        </p:txBody>
      </p:sp>
    </p:spTree>
    <p:extLst>
      <p:ext uri="{BB962C8B-B14F-4D97-AF65-F5344CB8AC3E}">
        <p14:creationId xmlns:p14="http://schemas.microsoft.com/office/powerpoint/2010/main" val="160826325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ctr" eaLnBrk="1" hangingPunct="1"/>
            <a:r>
              <a:rPr lang="tr-TR" altLang="tr-TR" b="1" smtClean="0"/>
              <a:t>Kâr Artırma Faaliyetleri</a:t>
            </a:r>
          </a:p>
        </p:txBody>
      </p:sp>
      <p:sp>
        <p:nvSpPr>
          <p:cNvPr id="50179" name="Rectangle 3"/>
          <p:cNvSpPr>
            <a:spLocks noGrp="1" noChangeArrowheads="1"/>
          </p:cNvSpPr>
          <p:nvPr>
            <p:ph idx="1"/>
          </p:nvPr>
        </p:nvSpPr>
        <p:spPr/>
        <p:txBody>
          <a:bodyPr/>
          <a:lstStyle/>
          <a:p>
            <a:pPr marL="736600" indent="-736600"/>
            <a:r>
              <a:rPr lang="tr-TR" altLang="tr-TR" smtClean="0">
                <a:solidFill>
                  <a:srgbClr val="FF3300"/>
                </a:solidFill>
              </a:rPr>
              <a:t>Maliyeti Düşürme Faaliyetleri</a:t>
            </a:r>
          </a:p>
          <a:p>
            <a:pPr marL="736600" indent="-736600">
              <a:buNone/>
            </a:pPr>
            <a:r>
              <a:rPr lang="tr-TR" altLang="tr-TR" smtClean="0">
                <a:solidFill>
                  <a:srgbClr val="FF3300"/>
                </a:solidFill>
              </a:rPr>
              <a:t> </a:t>
            </a:r>
          </a:p>
          <a:p>
            <a:pPr marL="1536700" lvl="2" indent="-736600" algn="just"/>
            <a:r>
              <a:rPr lang="tr-TR" altLang="tr-TR" smtClean="0"/>
              <a:t>Direkt işçilik masraflarını düşürme</a:t>
            </a:r>
          </a:p>
          <a:p>
            <a:pPr marL="1536700" lvl="2" indent="-736600" algn="just"/>
            <a:r>
              <a:rPr lang="tr-TR" altLang="tr-TR" smtClean="0"/>
              <a:t>Verimliliğin artırılması </a:t>
            </a:r>
          </a:p>
          <a:p>
            <a:pPr marL="1536700" lvl="2" indent="-736600" algn="just"/>
            <a:r>
              <a:rPr lang="tr-TR" altLang="tr-TR" smtClean="0"/>
              <a:t>Primli ödeme sistemi</a:t>
            </a:r>
          </a:p>
          <a:p>
            <a:pPr marL="1536700" lvl="2" indent="-736600" algn="just"/>
            <a:r>
              <a:rPr lang="tr-TR" altLang="tr-TR" smtClean="0"/>
              <a:t>Yapılan işle orantılı ödeme</a:t>
            </a:r>
          </a:p>
          <a:p>
            <a:pPr marL="1536700" lvl="2" indent="-736600" algn="just"/>
            <a:r>
              <a:rPr lang="tr-TR" altLang="tr-TR" smtClean="0"/>
              <a:t>Motivasyon etkisi</a:t>
            </a:r>
          </a:p>
          <a:p>
            <a:pPr marL="1536700" lvl="2" indent="-736600" algn="just"/>
            <a:r>
              <a:rPr lang="tr-TR" altLang="tr-TR" smtClean="0"/>
              <a:t>Hammadde masrafını düşük tutma</a:t>
            </a:r>
          </a:p>
          <a:p>
            <a:pPr marL="1536700" lvl="2" indent="-736600" algn="just"/>
            <a:r>
              <a:rPr lang="tr-TR" altLang="tr-TR" smtClean="0"/>
              <a:t>Genel üretim masrafını düşürme</a:t>
            </a:r>
          </a:p>
        </p:txBody>
      </p:sp>
    </p:spTree>
    <p:extLst>
      <p:ext uri="{BB962C8B-B14F-4D97-AF65-F5344CB8AC3E}">
        <p14:creationId xmlns:p14="http://schemas.microsoft.com/office/powerpoint/2010/main" val="173559997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tr-TR" altLang="tr-TR" b="1" smtClean="0"/>
              <a:t>Kâr Artırma Faaliyetleri :</a:t>
            </a:r>
          </a:p>
        </p:txBody>
      </p:sp>
      <p:sp>
        <p:nvSpPr>
          <p:cNvPr id="51203" name="Rectangle 3"/>
          <p:cNvSpPr>
            <a:spLocks noGrp="1" noChangeArrowheads="1"/>
          </p:cNvSpPr>
          <p:nvPr>
            <p:ph idx="1"/>
          </p:nvPr>
        </p:nvSpPr>
        <p:spPr/>
        <p:txBody>
          <a:bodyPr/>
          <a:lstStyle/>
          <a:p>
            <a:pPr marL="736600" indent="-736600">
              <a:lnSpc>
                <a:spcPct val="80000"/>
              </a:lnSpc>
            </a:pPr>
            <a:r>
              <a:rPr lang="tr-TR" altLang="tr-TR" sz="3300">
                <a:solidFill>
                  <a:srgbClr val="FF3300"/>
                </a:solidFill>
              </a:rPr>
              <a:t>Üretim Faktörlerini Düzenli Bir Şekilde Sıralama Faaliyetleri</a:t>
            </a:r>
          </a:p>
          <a:p>
            <a:pPr marL="736600" indent="-736600">
              <a:lnSpc>
                <a:spcPct val="80000"/>
              </a:lnSpc>
            </a:pPr>
            <a:endParaRPr lang="tr-TR" altLang="tr-TR" sz="3300">
              <a:solidFill>
                <a:srgbClr val="FF3300"/>
              </a:solidFill>
            </a:endParaRPr>
          </a:p>
          <a:p>
            <a:pPr marL="1536700" lvl="2" indent="-736600">
              <a:lnSpc>
                <a:spcPct val="80000"/>
              </a:lnSpc>
            </a:pPr>
            <a:r>
              <a:rPr lang="tr-TR" altLang="tr-TR" smtClean="0"/>
              <a:t>Pazar araştırması yapma</a:t>
            </a:r>
          </a:p>
          <a:p>
            <a:pPr marL="1536700" lvl="2" indent="-736600">
              <a:lnSpc>
                <a:spcPct val="80000"/>
              </a:lnSpc>
            </a:pPr>
            <a:r>
              <a:rPr lang="tr-TR" altLang="tr-TR" smtClean="0"/>
              <a:t>Tedarik</a:t>
            </a:r>
          </a:p>
          <a:p>
            <a:pPr marL="1536700" lvl="2" indent="-736600">
              <a:lnSpc>
                <a:spcPct val="80000"/>
              </a:lnSpc>
            </a:pPr>
            <a:r>
              <a:rPr lang="tr-TR" altLang="tr-TR" smtClean="0"/>
              <a:t>Üretim</a:t>
            </a:r>
          </a:p>
          <a:p>
            <a:pPr marL="1536700" lvl="2" indent="-736600">
              <a:lnSpc>
                <a:spcPct val="80000"/>
              </a:lnSpc>
            </a:pPr>
            <a:r>
              <a:rPr lang="tr-TR" altLang="tr-TR" smtClean="0"/>
              <a:t>Satış</a:t>
            </a:r>
          </a:p>
        </p:txBody>
      </p:sp>
    </p:spTree>
    <p:extLst>
      <p:ext uri="{BB962C8B-B14F-4D97-AF65-F5344CB8AC3E}">
        <p14:creationId xmlns:p14="http://schemas.microsoft.com/office/powerpoint/2010/main" val="175763447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marL="762000" indent="-762000" algn="ctr"/>
            <a:r>
              <a:rPr lang="tr-TR" altLang="tr-TR" b="1" smtClean="0"/>
              <a:t>Verimlilik</a:t>
            </a:r>
            <a:r>
              <a:rPr lang="tr-TR" altLang="tr-TR" sz="1600">
                <a:cs typeface="Times New Roman" panose="02020603050405020304" pitchFamily="18" charset="0"/>
              </a:rPr>
              <a:t/>
            </a:r>
            <a:br>
              <a:rPr lang="tr-TR" altLang="tr-TR" sz="1600">
                <a:cs typeface="Times New Roman" panose="02020603050405020304" pitchFamily="18" charset="0"/>
              </a:rPr>
            </a:br>
            <a:endParaRPr lang="tr-TR" altLang="tr-TR" sz="1600">
              <a:cs typeface="Times New Roman" panose="02020603050405020304" pitchFamily="18" charset="0"/>
            </a:endParaRPr>
          </a:p>
        </p:txBody>
      </p:sp>
      <p:sp>
        <p:nvSpPr>
          <p:cNvPr id="52227" name="Rectangle 3"/>
          <p:cNvSpPr>
            <a:spLocks noGrp="1" noChangeArrowheads="1"/>
          </p:cNvSpPr>
          <p:nvPr>
            <p:ph idx="1"/>
          </p:nvPr>
        </p:nvSpPr>
        <p:spPr/>
        <p:txBody>
          <a:bodyPr/>
          <a:lstStyle/>
          <a:p>
            <a:pPr algn="just" eaLnBrk="1" hangingPunct="1">
              <a:lnSpc>
                <a:spcPct val="80000"/>
              </a:lnSpc>
            </a:pPr>
            <a:r>
              <a:rPr lang="tr-TR" altLang="tr-TR">
                <a:solidFill>
                  <a:srgbClr val="0066FF"/>
                </a:solidFill>
              </a:rPr>
              <a:t>Üretilen  mal veya hizmet miktarı ile bunların üretilmesi için gerekli insan ve diğer kaynak girdileri arasındaki ilişki. </a:t>
            </a:r>
          </a:p>
          <a:p>
            <a:pPr algn="just" eaLnBrk="1" hangingPunct="1">
              <a:lnSpc>
                <a:spcPct val="80000"/>
              </a:lnSpc>
            </a:pPr>
            <a:endParaRPr lang="tr-TR" altLang="tr-TR">
              <a:solidFill>
                <a:srgbClr val="0066FF"/>
              </a:solidFill>
            </a:endParaRPr>
          </a:p>
          <a:p>
            <a:pPr algn="just" eaLnBrk="1" hangingPunct="1">
              <a:lnSpc>
                <a:spcPct val="80000"/>
              </a:lnSpc>
            </a:pPr>
            <a:r>
              <a:rPr lang="tr-TR" altLang="tr-TR">
                <a:solidFill>
                  <a:srgbClr val="FF3300"/>
                </a:solidFill>
              </a:rPr>
              <a:t>Verimlilik iki şekilde arttırılabilir: </a:t>
            </a:r>
          </a:p>
          <a:p>
            <a:pPr lvl="1" algn="just" eaLnBrk="1" hangingPunct="1">
              <a:lnSpc>
                <a:spcPct val="80000"/>
              </a:lnSpc>
            </a:pPr>
            <a:r>
              <a:rPr lang="tr-TR" altLang="tr-TR"/>
              <a:t>Aynı çıktıyı daha az girdi kullanarak elde etmek</a:t>
            </a:r>
          </a:p>
          <a:p>
            <a:pPr lvl="1" algn="just" eaLnBrk="1" hangingPunct="1">
              <a:lnSpc>
                <a:spcPct val="80000"/>
              </a:lnSpc>
            </a:pPr>
            <a:r>
              <a:rPr lang="tr-TR" altLang="tr-TR"/>
              <a:t>Aynı miktar girdiyi daha etkin kullanarak</a:t>
            </a:r>
          </a:p>
        </p:txBody>
      </p:sp>
    </p:spTree>
    <p:extLst>
      <p:ext uri="{BB962C8B-B14F-4D97-AF65-F5344CB8AC3E}">
        <p14:creationId xmlns:p14="http://schemas.microsoft.com/office/powerpoint/2010/main" val="226688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Başlık 1"/>
          <p:cNvSpPr>
            <a:spLocks noGrp="1"/>
          </p:cNvSpPr>
          <p:nvPr>
            <p:ph type="title"/>
          </p:nvPr>
        </p:nvSpPr>
        <p:spPr/>
        <p:txBody>
          <a:bodyPr/>
          <a:lstStyle/>
          <a:p>
            <a:r>
              <a:rPr lang="tr-TR" altLang="tr-TR" smtClean="0"/>
              <a:t>Sanayi Devrimi</a:t>
            </a:r>
          </a:p>
        </p:txBody>
      </p:sp>
      <p:sp>
        <p:nvSpPr>
          <p:cNvPr id="7171" name="İçerik Yer Tutucusu 2"/>
          <p:cNvSpPr>
            <a:spLocks noGrp="1"/>
          </p:cNvSpPr>
          <p:nvPr>
            <p:ph idx="1"/>
          </p:nvPr>
        </p:nvSpPr>
        <p:spPr/>
        <p:txBody>
          <a:bodyPr>
            <a:normAutofit/>
          </a:bodyPr>
          <a:lstStyle/>
          <a:p>
            <a:pPr algn="just"/>
            <a:r>
              <a:rPr lang="tr-TR" altLang="tr-TR" dirty="0"/>
              <a:t>18. yüzyılın ikinci yarısında İngiltere’de başlayan ve 18. yüzyılın sonlarında bütün Avrupa’yı sarsan “Sanayi Devrimi” toplumsal yapıda ve iş yaşamında birçok değişikliklere neden olmuştur. Sanayi devrimiyle birlikte ortaya çıkan makineleşme fabrika sisteminin oluşmasını sağlamıştır. Fabrikaların hızla artmasıyla yeni kentlerin oluşması büyük örgütlerin ortaya çıkması çalışma alanlarının genişlemesi sonucu yönetsel konularda kontrol ve uyumlaştırma sorunlarıyla karşı karşıya kalınmıştır. Bunun yanı sıra ücret sistemlerinin ortaya çıkması ve işbölümünün zorunluluk haline gelmesi diğer gelişmeler arasında sayılabilir.</a:t>
            </a:r>
          </a:p>
        </p:txBody>
      </p:sp>
    </p:spTree>
    <p:extLst>
      <p:ext uri="{BB962C8B-B14F-4D97-AF65-F5344CB8AC3E}">
        <p14:creationId xmlns:p14="http://schemas.microsoft.com/office/powerpoint/2010/main" val="222345396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algn="ctr" eaLnBrk="1" hangingPunct="1"/>
            <a:r>
              <a:rPr lang="tr-TR" altLang="tr-TR" sz="5300" b="1"/>
              <a:t>Verimlilik</a:t>
            </a:r>
          </a:p>
        </p:txBody>
      </p:sp>
      <p:sp>
        <p:nvSpPr>
          <p:cNvPr id="53251" name="Rectangle 3"/>
          <p:cNvSpPr>
            <a:spLocks noGrp="1" noChangeArrowheads="1"/>
          </p:cNvSpPr>
          <p:nvPr>
            <p:ph idx="1"/>
          </p:nvPr>
        </p:nvSpPr>
        <p:spPr/>
        <p:txBody>
          <a:bodyPr/>
          <a:lstStyle/>
          <a:p>
            <a:pPr marL="0" indent="17463" algn="just">
              <a:lnSpc>
                <a:spcPct val="130000"/>
              </a:lnSpc>
              <a:buNone/>
            </a:pPr>
            <a:r>
              <a:rPr lang="tr-TR" altLang="tr-TR" sz="3600"/>
              <a:t>İşletmenin sahip olduğu bütün kaynakları en etkin şekilde kullanarak en iyi sonucu elde etmek.</a:t>
            </a:r>
          </a:p>
        </p:txBody>
      </p:sp>
    </p:spTree>
    <p:extLst>
      <p:ext uri="{BB962C8B-B14F-4D97-AF65-F5344CB8AC3E}">
        <p14:creationId xmlns:p14="http://schemas.microsoft.com/office/powerpoint/2010/main" val="374489646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algn="ctr" eaLnBrk="1" hangingPunct="1"/>
            <a:r>
              <a:rPr lang="tr-TR" altLang="tr-TR" b="1" smtClean="0"/>
              <a:t>Verimlilik – Kârlılık İlişkisi </a:t>
            </a:r>
          </a:p>
        </p:txBody>
      </p:sp>
      <p:sp>
        <p:nvSpPr>
          <p:cNvPr id="78851" name="Rectangle 3"/>
          <p:cNvSpPr>
            <a:spLocks noGrp="1" noChangeArrowheads="1"/>
          </p:cNvSpPr>
          <p:nvPr>
            <p:ph idx="1"/>
          </p:nvPr>
        </p:nvSpPr>
        <p:spPr/>
        <p:txBody>
          <a:bodyPr/>
          <a:lstStyle/>
          <a:p>
            <a:pPr marL="742950" indent="-742950" algn="just">
              <a:lnSpc>
                <a:spcPct val="80000"/>
              </a:lnSpc>
              <a:buFont typeface="+mj-lt"/>
              <a:buAutoNum type="arabicPeriod"/>
              <a:defRPr/>
            </a:pPr>
            <a:r>
              <a:rPr lang="tr-TR" sz="3600" dirty="0"/>
              <a:t>Verimli bir işletme Kârsız bir işletme olabilir mi?</a:t>
            </a:r>
            <a:r>
              <a:rPr lang="tr-TR" sz="2200" dirty="0"/>
              <a:t> </a:t>
            </a:r>
          </a:p>
          <a:p>
            <a:pPr marL="457200" indent="-457200" algn="just">
              <a:lnSpc>
                <a:spcPct val="80000"/>
              </a:lnSpc>
              <a:buFont typeface="+mj-lt"/>
              <a:buAutoNum type="arabicPeriod"/>
              <a:defRPr/>
            </a:pPr>
            <a:endParaRPr lang="tr-TR" sz="2200" dirty="0"/>
          </a:p>
          <a:p>
            <a:pPr marL="457200" indent="-457200" algn="just">
              <a:lnSpc>
                <a:spcPct val="80000"/>
              </a:lnSpc>
              <a:buFont typeface="+mj-lt"/>
              <a:buAutoNum type="arabicPeriod"/>
              <a:defRPr/>
            </a:pPr>
            <a:endParaRPr lang="tr-TR" sz="2200" dirty="0"/>
          </a:p>
          <a:p>
            <a:pPr marL="742950" indent="-742950" algn="just">
              <a:lnSpc>
                <a:spcPct val="80000"/>
              </a:lnSpc>
              <a:buFont typeface="+mj-lt"/>
              <a:buAutoNum type="arabicPeriod"/>
              <a:defRPr/>
            </a:pPr>
            <a:r>
              <a:rPr lang="tr-TR" sz="3600" dirty="0"/>
              <a:t>Verimsiz çalışan bir işletme Kârlı olabilir mi? </a:t>
            </a:r>
          </a:p>
        </p:txBody>
      </p:sp>
    </p:spTree>
    <p:extLst>
      <p:ext uri="{BB962C8B-B14F-4D97-AF65-F5344CB8AC3E}">
        <p14:creationId xmlns:p14="http://schemas.microsoft.com/office/powerpoint/2010/main" val="424288496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algn="ctr" eaLnBrk="1" hangingPunct="1"/>
            <a:r>
              <a:rPr lang="tr-TR" altLang="tr-TR" b="1" smtClean="0"/>
              <a:t>Etkinlik</a:t>
            </a:r>
            <a:endParaRPr lang="tr-TR" altLang="tr-TR" smtClean="0"/>
          </a:p>
        </p:txBody>
      </p:sp>
      <p:pic>
        <p:nvPicPr>
          <p:cNvPr id="55299" name="Picture 14"/>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3614" y="2928939"/>
            <a:ext cx="6378575"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688735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algn="ctr" eaLnBrk="1" hangingPunct="1"/>
            <a:r>
              <a:rPr lang="tr-TR" altLang="tr-TR" b="1" smtClean="0"/>
              <a:t>Etkinlik</a:t>
            </a:r>
          </a:p>
        </p:txBody>
      </p:sp>
      <p:sp>
        <p:nvSpPr>
          <p:cNvPr id="80899" name="Rectangle 3"/>
          <p:cNvSpPr>
            <a:spLocks noGrp="1" noChangeArrowheads="1"/>
          </p:cNvSpPr>
          <p:nvPr>
            <p:ph idx="1"/>
          </p:nvPr>
        </p:nvSpPr>
        <p:spPr/>
        <p:txBody>
          <a:bodyPr>
            <a:normAutofit/>
          </a:bodyPr>
          <a:lstStyle/>
          <a:p>
            <a:pPr marL="0" indent="0" algn="just">
              <a:lnSpc>
                <a:spcPct val="150000"/>
              </a:lnSpc>
              <a:buNone/>
              <a:defRPr/>
            </a:pPr>
            <a:r>
              <a:rPr lang="tr-TR" dirty="0"/>
              <a:t>Faaliyetler sonucunda hedeflerine ölçüde ulaşıldığının araştırma çabalarına etkinlik denir</a:t>
            </a:r>
            <a:r>
              <a:rPr lang="tr-TR" dirty="0" smtClean="0"/>
              <a:t>.</a:t>
            </a:r>
          </a:p>
          <a:p>
            <a:pPr marL="0" indent="0" algn="just">
              <a:lnSpc>
                <a:spcPct val="150000"/>
              </a:lnSpc>
              <a:buNone/>
              <a:defRPr/>
            </a:pPr>
            <a:r>
              <a:rPr lang="tr-TR" dirty="0" smtClean="0"/>
              <a:t> </a:t>
            </a:r>
          </a:p>
          <a:p>
            <a:pPr marL="0" indent="0" algn="just">
              <a:lnSpc>
                <a:spcPct val="150000"/>
              </a:lnSpc>
              <a:buNone/>
              <a:defRPr/>
            </a:pPr>
            <a:r>
              <a:rPr lang="tr-TR" dirty="0" smtClean="0"/>
              <a:t>Başka </a:t>
            </a:r>
            <a:r>
              <a:rPr lang="tr-TR" dirty="0"/>
              <a:t>bir tanımla etkinlik; </a:t>
            </a:r>
            <a:r>
              <a:rPr lang="tr-TR" dirty="0" smtClean="0"/>
              <a:t>işletmenin amaca ulaşabilme yeteneği olarak da ifade edilebilir. </a:t>
            </a:r>
            <a:endParaRPr lang="tr-TR" dirty="0"/>
          </a:p>
        </p:txBody>
      </p:sp>
    </p:spTree>
    <p:extLst>
      <p:ext uri="{BB962C8B-B14F-4D97-AF65-F5344CB8AC3E}">
        <p14:creationId xmlns:p14="http://schemas.microsoft.com/office/powerpoint/2010/main" val="345949365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algn="ctr" eaLnBrk="1" hangingPunct="1"/>
            <a:r>
              <a:rPr lang="tr-TR" altLang="tr-TR" b="1" smtClean="0"/>
              <a:t>Etkinlik</a:t>
            </a:r>
          </a:p>
        </p:txBody>
      </p:sp>
      <p:sp>
        <p:nvSpPr>
          <p:cNvPr id="81923" name="Rectangle 3"/>
          <p:cNvSpPr>
            <a:spLocks noGrp="1" noChangeArrowheads="1"/>
          </p:cNvSpPr>
          <p:nvPr>
            <p:ph idx="1"/>
          </p:nvPr>
        </p:nvSpPr>
        <p:spPr/>
        <p:txBody>
          <a:bodyPr>
            <a:normAutofit/>
          </a:bodyPr>
          <a:lstStyle/>
          <a:p>
            <a:pPr algn="just" eaLnBrk="1" hangingPunct="1">
              <a:lnSpc>
                <a:spcPct val="80000"/>
              </a:lnSpc>
              <a:defRPr/>
            </a:pPr>
            <a:r>
              <a:rPr lang="tr-TR" sz="2400" dirty="0"/>
              <a:t>Bir örgüt hedefe ulaşmakta ne kadar başarılı olmuşsa o kadar etkin demektir. </a:t>
            </a:r>
          </a:p>
          <a:p>
            <a:pPr algn="just" eaLnBrk="1" hangingPunct="1">
              <a:lnSpc>
                <a:spcPct val="80000"/>
              </a:lnSpc>
              <a:defRPr/>
            </a:pPr>
            <a:endParaRPr lang="tr-TR" sz="2400" dirty="0"/>
          </a:p>
          <a:p>
            <a:pPr algn="just" eaLnBrk="1" hangingPunct="1">
              <a:lnSpc>
                <a:spcPct val="80000"/>
              </a:lnSpc>
              <a:defRPr/>
            </a:pPr>
            <a:r>
              <a:rPr lang="tr-TR" sz="2400" dirty="0"/>
              <a:t>İşletme ilk kuruluş aşamasında ve üretim sürecini planlarken etkinlik ilkesine göre hareket eder. </a:t>
            </a:r>
          </a:p>
          <a:p>
            <a:pPr algn="just" eaLnBrk="1" hangingPunct="1">
              <a:lnSpc>
                <a:spcPct val="80000"/>
              </a:lnSpc>
              <a:defRPr/>
            </a:pPr>
            <a:endParaRPr lang="tr-TR" sz="2400" dirty="0"/>
          </a:p>
          <a:p>
            <a:pPr algn="just" eaLnBrk="1" hangingPunct="1">
              <a:lnSpc>
                <a:spcPct val="80000"/>
              </a:lnSpc>
              <a:defRPr/>
            </a:pPr>
            <a:r>
              <a:rPr lang="tr-TR" sz="2400" dirty="0"/>
              <a:t>İşletmede etkin bir çalışma yapacak şartların yokluğu verimliliği de olumsuz yönde etkiler. </a:t>
            </a:r>
          </a:p>
          <a:p>
            <a:pPr algn="just" eaLnBrk="1" hangingPunct="1">
              <a:lnSpc>
                <a:spcPct val="80000"/>
              </a:lnSpc>
              <a:defRPr/>
            </a:pPr>
            <a:endParaRPr lang="tr-TR" sz="2400" dirty="0"/>
          </a:p>
          <a:p>
            <a:pPr algn="just" eaLnBrk="1" hangingPunct="1">
              <a:lnSpc>
                <a:spcPct val="80000"/>
              </a:lnSpc>
              <a:defRPr/>
            </a:pPr>
            <a:r>
              <a:rPr lang="tr-TR" sz="2400" dirty="0"/>
              <a:t>Etkinlik derecesi bir işletmenin rasyonellik düzeyini gösteren unsurlardan biridir. </a:t>
            </a:r>
          </a:p>
        </p:txBody>
      </p:sp>
    </p:spTree>
    <p:extLst>
      <p:ext uri="{BB962C8B-B14F-4D97-AF65-F5344CB8AC3E}">
        <p14:creationId xmlns:p14="http://schemas.microsoft.com/office/powerpoint/2010/main" val="247444917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algn="ctr" eaLnBrk="1" hangingPunct="1"/>
            <a:r>
              <a:rPr lang="tr-TR" altLang="tr-TR" b="1" smtClean="0"/>
              <a:t>Etkililik</a:t>
            </a:r>
          </a:p>
        </p:txBody>
      </p:sp>
      <p:sp>
        <p:nvSpPr>
          <p:cNvPr id="58371" name="Rectangle 3"/>
          <p:cNvSpPr>
            <a:spLocks noGrp="1" noChangeArrowheads="1"/>
          </p:cNvSpPr>
          <p:nvPr>
            <p:ph idx="1"/>
          </p:nvPr>
        </p:nvSpPr>
        <p:spPr/>
        <p:txBody>
          <a:bodyPr/>
          <a:lstStyle/>
          <a:p>
            <a:pPr marL="4763" indent="17463">
              <a:buNone/>
            </a:pPr>
            <a:r>
              <a:rPr lang="tr-TR" altLang="tr-TR" smtClean="0"/>
              <a:t>En az harcama ile en fazla sonuç elde etme</a:t>
            </a:r>
          </a:p>
        </p:txBody>
      </p:sp>
    </p:spTree>
    <p:extLst>
      <p:ext uri="{BB962C8B-B14F-4D97-AF65-F5344CB8AC3E}">
        <p14:creationId xmlns:p14="http://schemas.microsoft.com/office/powerpoint/2010/main" val="42255284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tr-TR" altLang="tr-TR" b="1" i="1" smtClean="0"/>
              <a:t>EKONOMİK SİSTEMLER:</a:t>
            </a:r>
            <a:r>
              <a:rPr lang="tr-TR" altLang="tr-TR" smtClean="0"/>
              <a:t> </a:t>
            </a:r>
          </a:p>
        </p:txBody>
      </p:sp>
      <p:sp>
        <p:nvSpPr>
          <p:cNvPr id="83971" name="Rectangle 3"/>
          <p:cNvSpPr>
            <a:spLocks noGrp="1" noChangeArrowheads="1"/>
          </p:cNvSpPr>
          <p:nvPr>
            <p:ph idx="1"/>
          </p:nvPr>
        </p:nvSpPr>
        <p:spPr/>
        <p:txBody>
          <a:bodyPr>
            <a:normAutofit/>
          </a:bodyPr>
          <a:lstStyle/>
          <a:p>
            <a:pPr algn="just" eaLnBrk="1" hangingPunct="1">
              <a:lnSpc>
                <a:spcPct val="90000"/>
              </a:lnSpc>
              <a:defRPr/>
            </a:pPr>
            <a:r>
              <a:rPr lang="tr-TR" b="1" i="1" dirty="0"/>
              <a:t>Kapitalizm: </a:t>
            </a:r>
            <a:r>
              <a:rPr lang="tr-TR" i="1" dirty="0"/>
              <a:t>Özel teşebbüs sistemi</a:t>
            </a:r>
            <a:endParaRPr lang="tr-TR" b="1" i="1" dirty="0"/>
          </a:p>
          <a:p>
            <a:pPr algn="just" eaLnBrk="1" hangingPunct="1">
              <a:lnSpc>
                <a:spcPct val="90000"/>
              </a:lnSpc>
              <a:defRPr/>
            </a:pPr>
            <a:endParaRPr lang="tr-TR" b="1" i="1" dirty="0"/>
          </a:p>
          <a:p>
            <a:pPr algn="just" eaLnBrk="1" hangingPunct="1">
              <a:lnSpc>
                <a:spcPct val="90000"/>
              </a:lnSpc>
              <a:defRPr/>
            </a:pPr>
            <a:r>
              <a:rPr lang="tr-TR" b="1" i="1" dirty="0"/>
              <a:t>Komünizm: </a:t>
            </a:r>
            <a:r>
              <a:rPr lang="tr-TR" i="1" dirty="0"/>
              <a:t>Üretim faktörleri topluma ait</a:t>
            </a:r>
            <a:endParaRPr lang="tr-TR" b="1" i="1" dirty="0"/>
          </a:p>
          <a:p>
            <a:pPr algn="just" eaLnBrk="1" hangingPunct="1">
              <a:lnSpc>
                <a:spcPct val="90000"/>
              </a:lnSpc>
              <a:defRPr/>
            </a:pPr>
            <a:endParaRPr lang="tr-TR" b="1" i="1" dirty="0"/>
          </a:p>
          <a:p>
            <a:pPr algn="just" eaLnBrk="1" hangingPunct="1">
              <a:lnSpc>
                <a:spcPct val="90000"/>
              </a:lnSpc>
              <a:defRPr/>
            </a:pPr>
            <a:r>
              <a:rPr lang="tr-TR" b="1" i="1" dirty="0"/>
              <a:t>Sosyalizm :</a:t>
            </a:r>
            <a:r>
              <a:rPr lang="tr-TR" i="1" dirty="0"/>
              <a:t> Üretim faktörleri devlete ait</a:t>
            </a:r>
            <a:endParaRPr lang="tr-TR" b="1" i="1" dirty="0"/>
          </a:p>
          <a:p>
            <a:pPr algn="just" eaLnBrk="1" hangingPunct="1">
              <a:lnSpc>
                <a:spcPct val="90000"/>
              </a:lnSpc>
              <a:defRPr/>
            </a:pPr>
            <a:endParaRPr lang="tr-TR" b="1" i="1" dirty="0"/>
          </a:p>
          <a:p>
            <a:pPr algn="just" eaLnBrk="1" hangingPunct="1">
              <a:lnSpc>
                <a:spcPct val="90000"/>
              </a:lnSpc>
              <a:defRPr/>
            </a:pPr>
            <a:r>
              <a:rPr lang="tr-TR" b="1" i="1" dirty="0"/>
              <a:t>Karma Ekonomi:</a:t>
            </a:r>
            <a:r>
              <a:rPr lang="tr-TR" i="1" dirty="0"/>
              <a:t> Ekonomide hem devletin, hem özel sektörün olduğu sistemler.</a:t>
            </a:r>
            <a:r>
              <a:rPr lang="tr-TR" dirty="0"/>
              <a:t> </a:t>
            </a:r>
          </a:p>
        </p:txBody>
      </p:sp>
    </p:spTree>
    <p:extLst>
      <p:ext uri="{BB962C8B-B14F-4D97-AF65-F5344CB8AC3E}">
        <p14:creationId xmlns:p14="http://schemas.microsoft.com/office/powerpoint/2010/main" val="82788931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lgn="ctr" eaLnBrk="1" hangingPunct="1"/>
            <a:r>
              <a:rPr lang="tr-TR" altLang="tr-TR" b="1" smtClean="0"/>
              <a:t>Özel Teşebbüs (Girişim) Sistemi (Kapitalizm)</a:t>
            </a:r>
            <a:endParaRPr lang="tr-TR" altLang="tr-TR" smtClean="0"/>
          </a:p>
        </p:txBody>
      </p:sp>
      <p:sp>
        <p:nvSpPr>
          <p:cNvPr id="60419" name="Rectangle 3"/>
          <p:cNvSpPr>
            <a:spLocks noGrp="1" noChangeArrowheads="1"/>
          </p:cNvSpPr>
          <p:nvPr>
            <p:ph idx="1"/>
          </p:nvPr>
        </p:nvSpPr>
        <p:spPr/>
        <p:txBody>
          <a:bodyPr/>
          <a:lstStyle/>
          <a:p>
            <a:pPr marL="0" indent="0" algn="just">
              <a:buNone/>
            </a:pPr>
            <a:r>
              <a:rPr lang="tr-TR" altLang="tr-TR" sz="3600"/>
              <a:t>İşletmelerin başarı ya da başarısızlıklarının kendi eylemlerine bağlı olarak değiştiği rekabete dayalı bir ekonomik sistem.</a:t>
            </a:r>
          </a:p>
        </p:txBody>
      </p:sp>
    </p:spTree>
    <p:extLst>
      <p:ext uri="{BB962C8B-B14F-4D97-AF65-F5344CB8AC3E}">
        <p14:creationId xmlns:p14="http://schemas.microsoft.com/office/powerpoint/2010/main" val="83626442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algn="ctr" eaLnBrk="1" hangingPunct="1"/>
            <a:r>
              <a:rPr lang="tr-TR" altLang="tr-TR" b="1" smtClean="0"/>
              <a:t>Rekabet</a:t>
            </a:r>
          </a:p>
        </p:txBody>
      </p:sp>
      <p:sp>
        <p:nvSpPr>
          <p:cNvPr id="61443" name="Rectangle 3"/>
          <p:cNvSpPr>
            <a:spLocks noGrp="1" noChangeArrowheads="1"/>
          </p:cNvSpPr>
          <p:nvPr>
            <p:ph idx="1"/>
          </p:nvPr>
        </p:nvSpPr>
        <p:spPr/>
        <p:txBody>
          <a:bodyPr/>
          <a:lstStyle/>
          <a:p>
            <a:pPr marL="0" indent="0" algn="just">
              <a:buNone/>
            </a:pPr>
            <a:r>
              <a:rPr lang="tr-TR" altLang="tr-TR" sz="3600"/>
              <a:t>İşletmelerin daha çok sayıda müşteri kazanabilmek için bir mücadele içinde olmaları.</a:t>
            </a:r>
          </a:p>
        </p:txBody>
      </p:sp>
    </p:spTree>
    <p:extLst>
      <p:ext uri="{BB962C8B-B14F-4D97-AF65-F5344CB8AC3E}">
        <p14:creationId xmlns:p14="http://schemas.microsoft.com/office/powerpoint/2010/main" val="71747146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algn="ctr" eaLnBrk="1" hangingPunct="1"/>
            <a:r>
              <a:rPr lang="tr-TR" altLang="tr-TR" b="1" i="1" smtClean="0"/>
              <a:t>Rekabet Türleri</a:t>
            </a:r>
            <a:r>
              <a:rPr lang="tr-TR" altLang="tr-TR" smtClean="0"/>
              <a:t> </a:t>
            </a:r>
          </a:p>
        </p:txBody>
      </p:sp>
      <p:sp>
        <p:nvSpPr>
          <p:cNvPr id="87043" name="Rectangle 3"/>
          <p:cNvSpPr>
            <a:spLocks noGrp="1" noChangeArrowheads="1"/>
          </p:cNvSpPr>
          <p:nvPr>
            <p:ph idx="1"/>
          </p:nvPr>
        </p:nvSpPr>
        <p:spPr/>
        <p:txBody>
          <a:bodyPr>
            <a:normAutofit fontScale="85000" lnSpcReduction="20000"/>
          </a:bodyPr>
          <a:lstStyle/>
          <a:p>
            <a:pPr algn="just" eaLnBrk="1" hangingPunct="1">
              <a:lnSpc>
                <a:spcPct val="110000"/>
              </a:lnSpc>
              <a:defRPr/>
            </a:pPr>
            <a:r>
              <a:rPr lang="tr-TR" sz="2500" b="1" dirty="0"/>
              <a:t>Tam  Rekabet   </a:t>
            </a:r>
            <a:endParaRPr lang="tr-TR" sz="2500" dirty="0"/>
          </a:p>
          <a:p>
            <a:pPr algn="just" eaLnBrk="1" hangingPunct="1">
              <a:lnSpc>
                <a:spcPct val="110000"/>
              </a:lnSpc>
              <a:buFont typeface="Wingdings" panose="05000000000000000000" pitchFamily="2" charset="2"/>
              <a:buNone/>
              <a:defRPr/>
            </a:pPr>
            <a:r>
              <a:rPr lang="tr-TR" sz="2500" dirty="0"/>
              <a:t>	Piyasada bir çok firmanın bulunması. Tek bir işletmenin kendi başına piyasa fiyatını belirleyemediği ortam. </a:t>
            </a:r>
          </a:p>
          <a:p>
            <a:pPr algn="just" eaLnBrk="1" hangingPunct="1">
              <a:lnSpc>
                <a:spcPct val="110000"/>
              </a:lnSpc>
              <a:buFont typeface="Wingdings" panose="05000000000000000000" pitchFamily="2" charset="2"/>
              <a:buNone/>
              <a:defRPr/>
            </a:pPr>
            <a:r>
              <a:rPr lang="tr-TR" sz="2500" dirty="0"/>
              <a:t>	</a:t>
            </a:r>
          </a:p>
          <a:p>
            <a:pPr algn="just" eaLnBrk="1" hangingPunct="1">
              <a:lnSpc>
                <a:spcPct val="110000"/>
              </a:lnSpc>
              <a:buFont typeface="Wingdings" panose="05000000000000000000" pitchFamily="2" charset="2"/>
              <a:buNone/>
              <a:defRPr/>
            </a:pPr>
            <a:r>
              <a:rPr lang="tr-TR" sz="2500" dirty="0"/>
              <a:t>	Örnek: Tekstil sektörü </a:t>
            </a:r>
          </a:p>
          <a:p>
            <a:pPr algn="just" eaLnBrk="1" hangingPunct="1">
              <a:lnSpc>
                <a:spcPct val="110000"/>
              </a:lnSpc>
              <a:defRPr/>
            </a:pPr>
            <a:endParaRPr lang="tr-TR" sz="2500" b="1" dirty="0"/>
          </a:p>
          <a:p>
            <a:pPr algn="just" eaLnBrk="1" hangingPunct="1">
              <a:lnSpc>
                <a:spcPct val="110000"/>
              </a:lnSpc>
              <a:defRPr/>
            </a:pPr>
            <a:r>
              <a:rPr lang="tr-TR" sz="2500" b="1" dirty="0" err="1"/>
              <a:t>Monopolistik</a:t>
            </a:r>
            <a:r>
              <a:rPr lang="tr-TR" sz="2500" b="1" dirty="0"/>
              <a:t> (Tekelci) Rekabet</a:t>
            </a:r>
            <a:endParaRPr lang="tr-TR" sz="2500" dirty="0"/>
          </a:p>
          <a:p>
            <a:pPr algn="just" eaLnBrk="1" hangingPunct="1">
              <a:lnSpc>
                <a:spcPct val="110000"/>
              </a:lnSpc>
              <a:buFont typeface="Wingdings" panose="05000000000000000000" pitchFamily="2" charset="2"/>
              <a:buNone/>
              <a:defRPr/>
            </a:pPr>
            <a:r>
              <a:rPr lang="tr-TR" sz="2500" dirty="0"/>
              <a:t>	Bazı firmaların bazı ürünleri açısından rakiplerinden farklı olmaları.  Bu durum işletmelere fiyatları değiştirme gücü verir.</a:t>
            </a:r>
          </a:p>
          <a:p>
            <a:pPr algn="just" eaLnBrk="1" hangingPunct="1">
              <a:lnSpc>
                <a:spcPct val="110000"/>
              </a:lnSpc>
              <a:buFont typeface="Wingdings" panose="05000000000000000000" pitchFamily="2" charset="2"/>
              <a:buNone/>
              <a:defRPr/>
            </a:pPr>
            <a:endParaRPr lang="tr-TR" sz="2500" dirty="0"/>
          </a:p>
          <a:p>
            <a:pPr algn="just" eaLnBrk="1" hangingPunct="1">
              <a:lnSpc>
                <a:spcPct val="110000"/>
              </a:lnSpc>
              <a:buFont typeface="Wingdings" panose="05000000000000000000" pitchFamily="2" charset="2"/>
              <a:buNone/>
              <a:defRPr/>
            </a:pPr>
            <a:r>
              <a:rPr lang="tr-TR" sz="2500" dirty="0"/>
              <a:t>	Örnek: Büyük perakende mağazalar</a:t>
            </a:r>
          </a:p>
        </p:txBody>
      </p:sp>
    </p:spTree>
    <p:extLst>
      <p:ext uri="{BB962C8B-B14F-4D97-AF65-F5344CB8AC3E}">
        <p14:creationId xmlns:p14="http://schemas.microsoft.com/office/powerpoint/2010/main" val="2897562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Başlık 1"/>
          <p:cNvSpPr>
            <a:spLocks noGrp="1"/>
          </p:cNvSpPr>
          <p:nvPr>
            <p:ph type="title"/>
          </p:nvPr>
        </p:nvSpPr>
        <p:spPr/>
        <p:txBody>
          <a:bodyPr/>
          <a:lstStyle/>
          <a:p>
            <a:r>
              <a:rPr lang="tr-TR" altLang="tr-TR" smtClean="0"/>
              <a:t>Bilgi Devrimi</a:t>
            </a:r>
          </a:p>
        </p:txBody>
      </p:sp>
      <p:sp>
        <p:nvSpPr>
          <p:cNvPr id="8195" name="İçerik Yer Tutucusu 2"/>
          <p:cNvSpPr>
            <a:spLocks noGrp="1"/>
          </p:cNvSpPr>
          <p:nvPr>
            <p:ph idx="1"/>
          </p:nvPr>
        </p:nvSpPr>
        <p:spPr/>
        <p:txBody>
          <a:bodyPr>
            <a:normAutofit fontScale="92500"/>
          </a:bodyPr>
          <a:lstStyle/>
          <a:p>
            <a:pPr marL="0" indent="0">
              <a:buNone/>
            </a:pPr>
            <a:r>
              <a:rPr lang="tr-TR" altLang="tr-TR" sz="2000" dirty="0"/>
              <a:t/>
            </a:r>
            <a:br>
              <a:rPr lang="tr-TR" altLang="tr-TR" sz="2000" dirty="0"/>
            </a:br>
            <a:r>
              <a:rPr lang="tr-TR" altLang="tr-TR" dirty="0"/>
              <a:t>Özellikle İkinci Dünya Savaşının sonrasında yaşanan hızlı teknolojik gelişmeler büyük ölçüde bilgi teknolojilerindeki ilerlemelerden kaynaklanmaktadır. Bilgi teknolojilerindeki hızlı gelişimi destekleyen en önemli etkenlerden birisi savaş sonrası yaşanan gelişmelerin işletmeler için birim zamanda işlenmesi gereken bilgi miktarını önemli ölçüde artırarak bir bilgi patlamasına sebep olmasıdır. Hızla değişen dinamik çevresel koşullar işletmelerin değişime uyum ve kendilerini sürekli yenileme için ihtiyaç duydukları ve analiz etmek zorunda kaldıkları bilgi miktarını daha da artırmıştır. Böylece kitle üretim ve kitle tüketim kavramlarının ön planda olduğu sanayi toplumundan bilgi toplumuna geçiş hızlanmıştır.</a:t>
            </a:r>
            <a:br>
              <a:rPr lang="tr-TR" altLang="tr-TR" dirty="0"/>
            </a:br>
            <a:endParaRPr lang="tr-TR" altLang="tr-TR" dirty="0"/>
          </a:p>
        </p:txBody>
      </p:sp>
    </p:spTree>
    <p:extLst>
      <p:ext uri="{BB962C8B-B14F-4D97-AF65-F5344CB8AC3E}">
        <p14:creationId xmlns:p14="http://schemas.microsoft.com/office/powerpoint/2010/main" val="407084535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026"/>
          <p:cNvSpPr>
            <a:spLocks noGrp="1" noChangeArrowheads="1"/>
          </p:cNvSpPr>
          <p:nvPr>
            <p:ph type="title"/>
          </p:nvPr>
        </p:nvSpPr>
        <p:spPr/>
        <p:txBody>
          <a:bodyPr/>
          <a:lstStyle/>
          <a:p>
            <a:pPr algn="ctr" eaLnBrk="1" hangingPunct="1"/>
            <a:r>
              <a:rPr lang="tr-TR" altLang="tr-TR" b="1" i="1" smtClean="0"/>
              <a:t>Rekabet Türleri</a:t>
            </a:r>
            <a:endParaRPr lang="tr-TR" altLang="tr-TR" smtClean="0"/>
          </a:p>
        </p:txBody>
      </p:sp>
      <p:sp>
        <p:nvSpPr>
          <p:cNvPr id="130051" name="Rectangle 1027"/>
          <p:cNvSpPr>
            <a:spLocks noGrp="1" noChangeArrowheads="1"/>
          </p:cNvSpPr>
          <p:nvPr>
            <p:ph idx="1"/>
          </p:nvPr>
        </p:nvSpPr>
        <p:spPr/>
        <p:txBody>
          <a:bodyPr>
            <a:normAutofit fontScale="77500" lnSpcReduction="20000"/>
          </a:bodyPr>
          <a:lstStyle/>
          <a:p>
            <a:pPr algn="just" eaLnBrk="1" hangingPunct="1">
              <a:lnSpc>
                <a:spcPct val="120000"/>
              </a:lnSpc>
              <a:defRPr/>
            </a:pPr>
            <a:r>
              <a:rPr lang="tr-TR" b="1" dirty="0" smtClean="0"/>
              <a:t>Oligopol</a:t>
            </a:r>
            <a:endParaRPr lang="tr-TR" dirty="0"/>
          </a:p>
          <a:p>
            <a:pPr algn="just" eaLnBrk="1" hangingPunct="1">
              <a:lnSpc>
                <a:spcPct val="120000"/>
              </a:lnSpc>
              <a:buFont typeface="Wingdings" panose="05000000000000000000" pitchFamily="2" charset="2"/>
              <a:buNone/>
              <a:defRPr/>
            </a:pPr>
            <a:r>
              <a:rPr lang="tr-TR" sz="2400" dirty="0"/>
              <a:t>	Piyasada az sayıda satıcı işletme vardır. Pazara giriş zordur. Az sayıdaki satıcılar piyasa fiyatını kontrol ederler.  </a:t>
            </a:r>
          </a:p>
          <a:p>
            <a:pPr algn="just" eaLnBrk="1" hangingPunct="1">
              <a:lnSpc>
                <a:spcPct val="120000"/>
              </a:lnSpc>
              <a:buFont typeface="Wingdings" panose="05000000000000000000" pitchFamily="2" charset="2"/>
              <a:buNone/>
              <a:defRPr/>
            </a:pPr>
            <a:r>
              <a:rPr lang="tr-TR" sz="2400" dirty="0"/>
              <a:t>	</a:t>
            </a:r>
          </a:p>
          <a:p>
            <a:pPr algn="just" eaLnBrk="1" hangingPunct="1">
              <a:lnSpc>
                <a:spcPct val="120000"/>
              </a:lnSpc>
              <a:buFont typeface="Wingdings" panose="05000000000000000000" pitchFamily="2" charset="2"/>
              <a:buNone/>
              <a:defRPr/>
            </a:pPr>
            <a:r>
              <a:rPr lang="tr-TR" sz="2400" dirty="0"/>
              <a:t>	Örnek: </a:t>
            </a:r>
            <a:r>
              <a:rPr lang="tr-TR" sz="2400" dirty="0" err="1"/>
              <a:t>Turkcell</a:t>
            </a:r>
            <a:r>
              <a:rPr lang="tr-TR" sz="2400" dirty="0"/>
              <a:t> – </a:t>
            </a:r>
            <a:r>
              <a:rPr lang="tr-TR" sz="2400" dirty="0" err="1"/>
              <a:t>Vodafone</a:t>
            </a:r>
            <a:r>
              <a:rPr lang="tr-TR" sz="2400" dirty="0"/>
              <a:t>- </a:t>
            </a:r>
            <a:r>
              <a:rPr lang="tr-TR" sz="2400" dirty="0" err="1"/>
              <a:t>Avea</a:t>
            </a:r>
            <a:r>
              <a:rPr lang="tr-TR" dirty="0"/>
              <a:t> </a:t>
            </a:r>
          </a:p>
          <a:p>
            <a:pPr algn="just" eaLnBrk="1" hangingPunct="1">
              <a:lnSpc>
                <a:spcPct val="120000"/>
              </a:lnSpc>
              <a:defRPr/>
            </a:pPr>
            <a:endParaRPr lang="tr-TR" b="1" dirty="0"/>
          </a:p>
          <a:p>
            <a:pPr algn="just" eaLnBrk="1" hangingPunct="1">
              <a:lnSpc>
                <a:spcPct val="120000"/>
              </a:lnSpc>
              <a:defRPr/>
            </a:pPr>
            <a:r>
              <a:rPr lang="tr-TR" b="1" dirty="0" smtClean="0"/>
              <a:t>Monopol</a:t>
            </a:r>
            <a:endParaRPr lang="tr-TR" dirty="0"/>
          </a:p>
          <a:p>
            <a:pPr algn="just" eaLnBrk="1" hangingPunct="1">
              <a:lnSpc>
                <a:spcPct val="120000"/>
              </a:lnSpc>
              <a:buFont typeface="Wingdings" panose="05000000000000000000" pitchFamily="2" charset="2"/>
              <a:buNone/>
              <a:defRPr/>
            </a:pPr>
            <a:r>
              <a:rPr lang="tr-TR" sz="2400" dirty="0"/>
              <a:t>	Piyasada tek bir işletme vardır, başka rakip yoktur. Bu firma piyasada fiyatı oluşturur. </a:t>
            </a:r>
          </a:p>
          <a:p>
            <a:pPr algn="just" eaLnBrk="1" hangingPunct="1">
              <a:lnSpc>
                <a:spcPct val="120000"/>
              </a:lnSpc>
              <a:defRPr/>
            </a:pPr>
            <a:endParaRPr lang="tr-TR" sz="2400" dirty="0"/>
          </a:p>
          <a:p>
            <a:pPr algn="just" eaLnBrk="1" hangingPunct="1">
              <a:lnSpc>
                <a:spcPct val="120000"/>
              </a:lnSpc>
              <a:buFont typeface="Wingdings" panose="05000000000000000000" pitchFamily="2" charset="2"/>
              <a:buNone/>
              <a:defRPr/>
            </a:pPr>
            <a:r>
              <a:rPr lang="tr-TR" sz="2400" dirty="0"/>
              <a:t>	Örn: Tekel – Türk Telekom</a:t>
            </a:r>
          </a:p>
        </p:txBody>
      </p:sp>
    </p:spTree>
    <p:extLst>
      <p:ext uri="{BB962C8B-B14F-4D97-AF65-F5344CB8AC3E}">
        <p14:creationId xmlns:p14="http://schemas.microsoft.com/office/powerpoint/2010/main" val="377620551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6"/>
          <p:cNvSpPr>
            <a:spLocks noChangeArrowheads="1"/>
          </p:cNvSpPr>
          <p:nvPr/>
        </p:nvSpPr>
        <p:spPr bwMode="auto">
          <a:xfrm>
            <a:off x="2860675" y="763589"/>
            <a:ext cx="2520950" cy="2592387"/>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15" name="Oval 7"/>
          <p:cNvSpPr>
            <a:spLocks noChangeArrowheads="1"/>
          </p:cNvSpPr>
          <p:nvPr/>
        </p:nvSpPr>
        <p:spPr bwMode="auto">
          <a:xfrm>
            <a:off x="3581400" y="2636838"/>
            <a:ext cx="215900" cy="21590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16" name="Oval 8"/>
          <p:cNvSpPr>
            <a:spLocks noChangeArrowheads="1"/>
          </p:cNvSpPr>
          <p:nvPr/>
        </p:nvSpPr>
        <p:spPr bwMode="auto">
          <a:xfrm>
            <a:off x="3724275" y="2995614"/>
            <a:ext cx="287338" cy="288925"/>
          </a:xfrm>
          <a:prstGeom prst="ellipse">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17" name="Oval 9"/>
          <p:cNvSpPr>
            <a:spLocks noChangeArrowheads="1"/>
          </p:cNvSpPr>
          <p:nvPr/>
        </p:nvSpPr>
        <p:spPr bwMode="auto">
          <a:xfrm>
            <a:off x="4660901" y="2276476"/>
            <a:ext cx="360363" cy="358775"/>
          </a:xfrm>
          <a:prstGeom prst="ellipse">
            <a:avLst/>
          </a:prstGeom>
          <a:solidFill>
            <a:srgbClr val="3399FF"/>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18" name="Oval 10"/>
          <p:cNvSpPr>
            <a:spLocks noChangeArrowheads="1"/>
          </p:cNvSpPr>
          <p:nvPr/>
        </p:nvSpPr>
        <p:spPr bwMode="auto">
          <a:xfrm>
            <a:off x="3076575" y="1123950"/>
            <a:ext cx="503238" cy="503238"/>
          </a:xfrm>
          <a:prstGeom prst="ellipse">
            <a:avLst/>
          </a:prstGeom>
          <a:solidFill>
            <a:srgbClr val="00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19" name="Oval 11"/>
          <p:cNvSpPr>
            <a:spLocks noChangeArrowheads="1"/>
          </p:cNvSpPr>
          <p:nvPr/>
        </p:nvSpPr>
        <p:spPr bwMode="auto">
          <a:xfrm>
            <a:off x="4660900" y="979489"/>
            <a:ext cx="503238" cy="503237"/>
          </a:xfrm>
          <a:prstGeom prst="ellipse">
            <a:avLst/>
          </a:prstGeom>
          <a:solidFill>
            <a:srgbClr val="00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20" name="Oval 12"/>
          <p:cNvSpPr>
            <a:spLocks noChangeArrowheads="1"/>
          </p:cNvSpPr>
          <p:nvPr/>
        </p:nvSpPr>
        <p:spPr bwMode="auto">
          <a:xfrm>
            <a:off x="4084639" y="2563814"/>
            <a:ext cx="503237" cy="503237"/>
          </a:xfrm>
          <a:prstGeom prst="ellipse">
            <a:avLst/>
          </a:prstGeom>
          <a:solidFill>
            <a:srgbClr val="00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21" name="Oval 13"/>
          <p:cNvSpPr>
            <a:spLocks noChangeArrowheads="1"/>
          </p:cNvSpPr>
          <p:nvPr/>
        </p:nvSpPr>
        <p:spPr bwMode="auto">
          <a:xfrm>
            <a:off x="4876801" y="2924176"/>
            <a:ext cx="360363" cy="358775"/>
          </a:xfrm>
          <a:prstGeom prst="ellipse">
            <a:avLst/>
          </a:prstGeom>
          <a:solidFill>
            <a:srgbClr val="3399FF"/>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22" name="Oval 14"/>
          <p:cNvSpPr>
            <a:spLocks noChangeArrowheads="1"/>
          </p:cNvSpPr>
          <p:nvPr/>
        </p:nvSpPr>
        <p:spPr bwMode="auto">
          <a:xfrm>
            <a:off x="3868738" y="1484314"/>
            <a:ext cx="360362" cy="358775"/>
          </a:xfrm>
          <a:prstGeom prst="ellipse">
            <a:avLst/>
          </a:prstGeom>
          <a:solidFill>
            <a:srgbClr val="3399FF"/>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23" name="Oval 15"/>
          <p:cNvSpPr>
            <a:spLocks noChangeArrowheads="1"/>
          </p:cNvSpPr>
          <p:nvPr/>
        </p:nvSpPr>
        <p:spPr bwMode="auto">
          <a:xfrm>
            <a:off x="3221038" y="2852739"/>
            <a:ext cx="360362" cy="358775"/>
          </a:xfrm>
          <a:prstGeom prst="ellipse">
            <a:avLst/>
          </a:prstGeom>
          <a:solidFill>
            <a:srgbClr val="3399FF"/>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24" name="Oval 16"/>
          <p:cNvSpPr>
            <a:spLocks noChangeArrowheads="1"/>
          </p:cNvSpPr>
          <p:nvPr/>
        </p:nvSpPr>
        <p:spPr bwMode="auto">
          <a:xfrm>
            <a:off x="4589463" y="1700214"/>
            <a:ext cx="360362" cy="358775"/>
          </a:xfrm>
          <a:prstGeom prst="ellipse">
            <a:avLst/>
          </a:prstGeom>
          <a:solidFill>
            <a:srgbClr val="3399FF"/>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25" name="Oval 17"/>
          <p:cNvSpPr>
            <a:spLocks noChangeArrowheads="1"/>
          </p:cNvSpPr>
          <p:nvPr/>
        </p:nvSpPr>
        <p:spPr bwMode="auto">
          <a:xfrm>
            <a:off x="4516439" y="2995614"/>
            <a:ext cx="287337" cy="288925"/>
          </a:xfrm>
          <a:prstGeom prst="ellipse">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26" name="Oval 18"/>
          <p:cNvSpPr>
            <a:spLocks noChangeArrowheads="1"/>
          </p:cNvSpPr>
          <p:nvPr/>
        </p:nvSpPr>
        <p:spPr bwMode="auto">
          <a:xfrm>
            <a:off x="4084639" y="2203451"/>
            <a:ext cx="287337" cy="288925"/>
          </a:xfrm>
          <a:prstGeom prst="ellipse">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27" name="Oval 19"/>
          <p:cNvSpPr>
            <a:spLocks noChangeArrowheads="1"/>
          </p:cNvSpPr>
          <p:nvPr/>
        </p:nvSpPr>
        <p:spPr bwMode="auto">
          <a:xfrm>
            <a:off x="3581400" y="1844676"/>
            <a:ext cx="287338" cy="288925"/>
          </a:xfrm>
          <a:prstGeom prst="ellipse">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28" name="Oval 20"/>
          <p:cNvSpPr>
            <a:spLocks noChangeArrowheads="1"/>
          </p:cNvSpPr>
          <p:nvPr/>
        </p:nvSpPr>
        <p:spPr bwMode="auto">
          <a:xfrm>
            <a:off x="3076575" y="2276476"/>
            <a:ext cx="287338" cy="288925"/>
          </a:xfrm>
          <a:prstGeom prst="ellipse">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29" name="Oval 21"/>
          <p:cNvSpPr>
            <a:spLocks noChangeArrowheads="1"/>
          </p:cNvSpPr>
          <p:nvPr/>
        </p:nvSpPr>
        <p:spPr bwMode="auto">
          <a:xfrm>
            <a:off x="4084639" y="979489"/>
            <a:ext cx="287337" cy="288925"/>
          </a:xfrm>
          <a:prstGeom prst="ellipse">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30" name="Oval 22"/>
          <p:cNvSpPr>
            <a:spLocks noChangeArrowheads="1"/>
          </p:cNvSpPr>
          <p:nvPr/>
        </p:nvSpPr>
        <p:spPr bwMode="auto">
          <a:xfrm>
            <a:off x="3076575" y="1916113"/>
            <a:ext cx="215900" cy="21590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31" name="Oval 23"/>
          <p:cNvSpPr>
            <a:spLocks noChangeArrowheads="1"/>
          </p:cNvSpPr>
          <p:nvPr/>
        </p:nvSpPr>
        <p:spPr bwMode="auto">
          <a:xfrm>
            <a:off x="4157663" y="1844675"/>
            <a:ext cx="215900" cy="21590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32" name="Oval 24"/>
          <p:cNvSpPr>
            <a:spLocks noChangeArrowheads="1"/>
          </p:cNvSpPr>
          <p:nvPr/>
        </p:nvSpPr>
        <p:spPr bwMode="auto">
          <a:xfrm>
            <a:off x="4948238" y="2060575"/>
            <a:ext cx="215900" cy="21590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33" name="Oval 25"/>
          <p:cNvSpPr>
            <a:spLocks noChangeArrowheads="1"/>
          </p:cNvSpPr>
          <p:nvPr/>
        </p:nvSpPr>
        <p:spPr bwMode="auto">
          <a:xfrm>
            <a:off x="3652838" y="1052513"/>
            <a:ext cx="215900" cy="21590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34" name="Oval 26"/>
          <p:cNvSpPr>
            <a:spLocks noChangeArrowheads="1"/>
          </p:cNvSpPr>
          <p:nvPr/>
        </p:nvSpPr>
        <p:spPr bwMode="auto">
          <a:xfrm>
            <a:off x="4373563" y="1412875"/>
            <a:ext cx="215900" cy="21590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35" name="Oval 27"/>
          <p:cNvSpPr>
            <a:spLocks noChangeArrowheads="1"/>
          </p:cNvSpPr>
          <p:nvPr/>
        </p:nvSpPr>
        <p:spPr bwMode="auto">
          <a:xfrm>
            <a:off x="3724275" y="2276475"/>
            <a:ext cx="215900" cy="21590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36" name="Rectangle 28"/>
          <p:cNvSpPr>
            <a:spLocks noChangeArrowheads="1"/>
          </p:cNvSpPr>
          <p:nvPr/>
        </p:nvSpPr>
        <p:spPr bwMode="auto">
          <a:xfrm>
            <a:off x="7218363" y="765175"/>
            <a:ext cx="2520950" cy="2592388"/>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37" name="Oval 29"/>
          <p:cNvSpPr>
            <a:spLocks noChangeArrowheads="1"/>
          </p:cNvSpPr>
          <p:nvPr/>
        </p:nvSpPr>
        <p:spPr bwMode="auto">
          <a:xfrm>
            <a:off x="8089900" y="1636713"/>
            <a:ext cx="863600" cy="792162"/>
          </a:xfrm>
          <a:prstGeom prst="ellipse">
            <a:avLst/>
          </a:prstGeom>
          <a:solidFill>
            <a:srgbClr val="00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38" name="Rectangle 30"/>
          <p:cNvSpPr>
            <a:spLocks noChangeArrowheads="1"/>
          </p:cNvSpPr>
          <p:nvPr/>
        </p:nvSpPr>
        <p:spPr bwMode="auto">
          <a:xfrm>
            <a:off x="7218363" y="4003675"/>
            <a:ext cx="2520950" cy="2592388"/>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39" name="Oval 31"/>
          <p:cNvSpPr>
            <a:spLocks noChangeArrowheads="1"/>
          </p:cNvSpPr>
          <p:nvPr/>
        </p:nvSpPr>
        <p:spPr bwMode="auto">
          <a:xfrm>
            <a:off x="8010526" y="4651376"/>
            <a:ext cx="360363" cy="358775"/>
          </a:xfrm>
          <a:prstGeom prst="ellipse">
            <a:avLst/>
          </a:prstGeom>
          <a:solidFill>
            <a:srgbClr val="3399FF"/>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40" name="Oval 32"/>
          <p:cNvSpPr>
            <a:spLocks noChangeArrowheads="1"/>
          </p:cNvSpPr>
          <p:nvPr/>
        </p:nvSpPr>
        <p:spPr bwMode="auto">
          <a:xfrm>
            <a:off x="8875714" y="5300664"/>
            <a:ext cx="503237" cy="503237"/>
          </a:xfrm>
          <a:prstGeom prst="ellipse">
            <a:avLst/>
          </a:prstGeom>
          <a:solidFill>
            <a:srgbClr val="00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41" name="Oval 33"/>
          <p:cNvSpPr>
            <a:spLocks noChangeArrowheads="1"/>
          </p:cNvSpPr>
          <p:nvPr/>
        </p:nvSpPr>
        <p:spPr bwMode="auto">
          <a:xfrm>
            <a:off x="7651750" y="5659439"/>
            <a:ext cx="719138" cy="720725"/>
          </a:xfrm>
          <a:prstGeom prst="ellipse">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42" name="Oval 34"/>
          <p:cNvSpPr>
            <a:spLocks noChangeArrowheads="1"/>
          </p:cNvSpPr>
          <p:nvPr/>
        </p:nvSpPr>
        <p:spPr bwMode="auto">
          <a:xfrm>
            <a:off x="3076576" y="2708276"/>
            <a:ext cx="144463"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43" name="Oval 35"/>
          <p:cNvSpPr>
            <a:spLocks noChangeArrowheads="1"/>
          </p:cNvSpPr>
          <p:nvPr/>
        </p:nvSpPr>
        <p:spPr bwMode="auto">
          <a:xfrm>
            <a:off x="3365501" y="2563813"/>
            <a:ext cx="144463" cy="14446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44" name="Oval 36"/>
          <p:cNvSpPr>
            <a:spLocks noChangeArrowheads="1"/>
          </p:cNvSpPr>
          <p:nvPr/>
        </p:nvSpPr>
        <p:spPr bwMode="auto">
          <a:xfrm>
            <a:off x="3868738" y="2563813"/>
            <a:ext cx="144462" cy="14446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45" name="Oval 37"/>
          <p:cNvSpPr>
            <a:spLocks noChangeArrowheads="1"/>
          </p:cNvSpPr>
          <p:nvPr/>
        </p:nvSpPr>
        <p:spPr bwMode="auto">
          <a:xfrm>
            <a:off x="4805363" y="2708276"/>
            <a:ext cx="144462"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46" name="Oval 38"/>
          <p:cNvSpPr>
            <a:spLocks noChangeArrowheads="1"/>
          </p:cNvSpPr>
          <p:nvPr/>
        </p:nvSpPr>
        <p:spPr bwMode="auto">
          <a:xfrm>
            <a:off x="4157663" y="3140076"/>
            <a:ext cx="144462"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47" name="Oval 39"/>
          <p:cNvSpPr>
            <a:spLocks noChangeArrowheads="1"/>
          </p:cNvSpPr>
          <p:nvPr/>
        </p:nvSpPr>
        <p:spPr bwMode="auto">
          <a:xfrm>
            <a:off x="3436938" y="2203451"/>
            <a:ext cx="144462"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48" name="Oval 40"/>
          <p:cNvSpPr>
            <a:spLocks noChangeArrowheads="1"/>
          </p:cNvSpPr>
          <p:nvPr/>
        </p:nvSpPr>
        <p:spPr bwMode="auto">
          <a:xfrm>
            <a:off x="4516438" y="2132013"/>
            <a:ext cx="144462" cy="14446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49" name="Oval 41"/>
          <p:cNvSpPr>
            <a:spLocks noChangeArrowheads="1"/>
          </p:cNvSpPr>
          <p:nvPr/>
        </p:nvSpPr>
        <p:spPr bwMode="auto">
          <a:xfrm>
            <a:off x="5021263" y="1700213"/>
            <a:ext cx="144462" cy="14446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50" name="Oval 42"/>
          <p:cNvSpPr>
            <a:spLocks noChangeArrowheads="1"/>
          </p:cNvSpPr>
          <p:nvPr/>
        </p:nvSpPr>
        <p:spPr bwMode="auto">
          <a:xfrm>
            <a:off x="3652838" y="1555751"/>
            <a:ext cx="144462"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51" name="Oval 43"/>
          <p:cNvSpPr>
            <a:spLocks noChangeArrowheads="1"/>
          </p:cNvSpPr>
          <p:nvPr/>
        </p:nvSpPr>
        <p:spPr bwMode="auto">
          <a:xfrm>
            <a:off x="3292476" y="1771651"/>
            <a:ext cx="144463"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52" name="Oval 44"/>
          <p:cNvSpPr>
            <a:spLocks noChangeArrowheads="1"/>
          </p:cNvSpPr>
          <p:nvPr/>
        </p:nvSpPr>
        <p:spPr bwMode="auto">
          <a:xfrm>
            <a:off x="3005138" y="3140076"/>
            <a:ext cx="144462"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53" name="Oval 45"/>
          <p:cNvSpPr>
            <a:spLocks noChangeArrowheads="1"/>
          </p:cNvSpPr>
          <p:nvPr/>
        </p:nvSpPr>
        <p:spPr bwMode="auto">
          <a:xfrm>
            <a:off x="5165726" y="2636838"/>
            <a:ext cx="144463" cy="14446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54" name="Oval 46"/>
          <p:cNvSpPr>
            <a:spLocks noChangeArrowheads="1"/>
          </p:cNvSpPr>
          <p:nvPr/>
        </p:nvSpPr>
        <p:spPr bwMode="auto">
          <a:xfrm>
            <a:off x="2932113" y="1628776"/>
            <a:ext cx="144462"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55" name="Oval 47"/>
          <p:cNvSpPr>
            <a:spLocks noChangeArrowheads="1"/>
          </p:cNvSpPr>
          <p:nvPr/>
        </p:nvSpPr>
        <p:spPr bwMode="auto">
          <a:xfrm>
            <a:off x="3005138" y="836613"/>
            <a:ext cx="144462" cy="14446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56" name="Oval 48"/>
          <p:cNvSpPr>
            <a:spLocks noChangeArrowheads="1"/>
          </p:cNvSpPr>
          <p:nvPr/>
        </p:nvSpPr>
        <p:spPr bwMode="auto">
          <a:xfrm>
            <a:off x="3365501" y="908051"/>
            <a:ext cx="144463"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57" name="Oval 49"/>
          <p:cNvSpPr>
            <a:spLocks noChangeArrowheads="1"/>
          </p:cNvSpPr>
          <p:nvPr/>
        </p:nvSpPr>
        <p:spPr bwMode="auto">
          <a:xfrm>
            <a:off x="3940176" y="1268413"/>
            <a:ext cx="144463" cy="14446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58" name="Oval 50"/>
          <p:cNvSpPr>
            <a:spLocks noChangeArrowheads="1"/>
          </p:cNvSpPr>
          <p:nvPr/>
        </p:nvSpPr>
        <p:spPr bwMode="auto">
          <a:xfrm>
            <a:off x="4445001" y="1123951"/>
            <a:ext cx="144463"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59" name="Oval 51"/>
          <p:cNvSpPr>
            <a:spLocks noChangeArrowheads="1"/>
          </p:cNvSpPr>
          <p:nvPr/>
        </p:nvSpPr>
        <p:spPr bwMode="auto">
          <a:xfrm>
            <a:off x="5165726" y="836613"/>
            <a:ext cx="144463" cy="14446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60" name="Oval 52"/>
          <p:cNvSpPr>
            <a:spLocks noChangeArrowheads="1"/>
          </p:cNvSpPr>
          <p:nvPr/>
        </p:nvSpPr>
        <p:spPr bwMode="auto">
          <a:xfrm>
            <a:off x="4516438" y="836613"/>
            <a:ext cx="144462" cy="14446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61" name="Rectangle 53"/>
          <p:cNvSpPr>
            <a:spLocks noChangeArrowheads="1"/>
          </p:cNvSpPr>
          <p:nvPr/>
        </p:nvSpPr>
        <p:spPr bwMode="auto">
          <a:xfrm>
            <a:off x="2892425" y="4005264"/>
            <a:ext cx="2520950" cy="2592387"/>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62" name="Oval 54"/>
          <p:cNvSpPr>
            <a:spLocks noChangeArrowheads="1"/>
          </p:cNvSpPr>
          <p:nvPr/>
        </p:nvSpPr>
        <p:spPr bwMode="auto">
          <a:xfrm>
            <a:off x="3756025" y="6237289"/>
            <a:ext cx="287338" cy="288925"/>
          </a:xfrm>
          <a:prstGeom prst="ellipse">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63" name="Oval 55"/>
          <p:cNvSpPr>
            <a:spLocks noChangeArrowheads="1"/>
          </p:cNvSpPr>
          <p:nvPr/>
        </p:nvSpPr>
        <p:spPr bwMode="auto">
          <a:xfrm>
            <a:off x="4692651" y="5518151"/>
            <a:ext cx="360363" cy="358775"/>
          </a:xfrm>
          <a:prstGeom prst="ellipse">
            <a:avLst/>
          </a:prstGeom>
          <a:solidFill>
            <a:srgbClr val="3399FF"/>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64" name="Oval 56"/>
          <p:cNvSpPr>
            <a:spLocks noChangeArrowheads="1"/>
          </p:cNvSpPr>
          <p:nvPr/>
        </p:nvSpPr>
        <p:spPr bwMode="auto">
          <a:xfrm>
            <a:off x="3108325" y="4365625"/>
            <a:ext cx="503238" cy="503238"/>
          </a:xfrm>
          <a:prstGeom prst="ellipse">
            <a:avLst/>
          </a:prstGeom>
          <a:solidFill>
            <a:srgbClr val="00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65" name="Oval 57"/>
          <p:cNvSpPr>
            <a:spLocks noChangeArrowheads="1"/>
          </p:cNvSpPr>
          <p:nvPr/>
        </p:nvSpPr>
        <p:spPr bwMode="auto">
          <a:xfrm>
            <a:off x="4116389" y="5805489"/>
            <a:ext cx="503237" cy="503237"/>
          </a:xfrm>
          <a:prstGeom prst="ellipse">
            <a:avLst/>
          </a:prstGeom>
          <a:solidFill>
            <a:srgbClr val="00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66" name="Oval 58"/>
          <p:cNvSpPr>
            <a:spLocks noChangeArrowheads="1"/>
          </p:cNvSpPr>
          <p:nvPr/>
        </p:nvSpPr>
        <p:spPr bwMode="auto">
          <a:xfrm>
            <a:off x="4908551" y="6165851"/>
            <a:ext cx="360363" cy="358775"/>
          </a:xfrm>
          <a:prstGeom prst="ellipse">
            <a:avLst/>
          </a:prstGeom>
          <a:solidFill>
            <a:srgbClr val="3399FF"/>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67" name="Oval 59"/>
          <p:cNvSpPr>
            <a:spLocks noChangeArrowheads="1"/>
          </p:cNvSpPr>
          <p:nvPr/>
        </p:nvSpPr>
        <p:spPr bwMode="auto">
          <a:xfrm>
            <a:off x="3900488" y="4725989"/>
            <a:ext cx="360362" cy="358775"/>
          </a:xfrm>
          <a:prstGeom prst="ellipse">
            <a:avLst/>
          </a:prstGeom>
          <a:solidFill>
            <a:srgbClr val="3399FF"/>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68" name="Oval 60"/>
          <p:cNvSpPr>
            <a:spLocks noChangeArrowheads="1"/>
          </p:cNvSpPr>
          <p:nvPr/>
        </p:nvSpPr>
        <p:spPr bwMode="auto">
          <a:xfrm>
            <a:off x="3252788" y="6094414"/>
            <a:ext cx="360362" cy="358775"/>
          </a:xfrm>
          <a:prstGeom prst="ellipse">
            <a:avLst/>
          </a:prstGeom>
          <a:solidFill>
            <a:srgbClr val="3399FF"/>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69" name="Oval 61"/>
          <p:cNvSpPr>
            <a:spLocks noChangeArrowheads="1"/>
          </p:cNvSpPr>
          <p:nvPr/>
        </p:nvSpPr>
        <p:spPr bwMode="auto">
          <a:xfrm>
            <a:off x="4621213" y="4941889"/>
            <a:ext cx="360362" cy="358775"/>
          </a:xfrm>
          <a:prstGeom prst="ellipse">
            <a:avLst/>
          </a:prstGeom>
          <a:solidFill>
            <a:srgbClr val="3399FF"/>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70" name="Oval 62"/>
          <p:cNvSpPr>
            <a:spLocks noChangeArrowheads="1"/>
          </p:cNvSpPr>
          <p:nvPr/>
        </p:nvSpPr>
        <p:spPr bwMode="auto">
          <a:xfrm>
            <a:off x="4548189" y="6237289"/>
            <a:ext cx="287337" cy="288925"/>
          </a:xfrm>
          <a:prstGeom prst="ellipse">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71" name="Oval 63"/>
          <p:cNvSpPr>
            <a:spLocks noChangeArrowheads="1"/>
          </p:cNvSpPr>
          <p:nvPr/>
        </p:nvSpPr>
        <p:spPr bwMode="auto">
          <a:xfrm>
            <a:off x="4116389" y="5445126"/>
            <a:ext cx="287337" cy="288925"/>
          </a:xfrm>
          <a:prstGeom prst="ellipse">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72" name="Oval 64"/>
          <p:cNvSpPr>
            <a:spLocks noChangeArrowheads="1"/>
          </p:cNvSpPr>
          <p:nvPr/>
        </p:nvSpPr>
        <p:spPr bwMode="auto">
          <a:xfrm>
            <a:off x="3613150" y="5086351"/>
            <a:ext cx="287338" cy="288925"/>
          </a:xfrm>
          <a:prstGeom prst="ellipse">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73" name="Oval 65"/>
          <p:cNvSpPr>
            <a:spLocks noChangeArrowheads="1"/>
          </p:cNvSpPr>
          <p:nvPr/>
        </p:nvSpPr>
        <p:spPr bwMode="auto">
          <a:xfrm>
            <a:off x="3108325" y="5518151"/>
            <a:ext cx="287338" cy="288925"/>
          </a:xfrm>
          <a:prstGeom prst="ellipse">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74" name="Oval 66"/>
          <p:cNvSpPr>
            <a:spLocks noChangeArrowheads="1"/>
          </p:cNvSpPr>
          <p:nvPr/>
        </p:nvSpPr>
        <p:spPr bwMode="auto">
          <a:xfrm>
            <a:off x="4116389" y="4221164"/>
            <a:ext cx="287337" cy="288925"/>
          </a:xfrm>
          <a:prstGeom prst="ellipse">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75" name="Oval 67"/>
          <p:cNvSpPr>
            <a:spLocks noChangeArrowheads="1"/>
          </p:cNvSpPr>
          <p:nvPr/>
        </p:nvSpPr>
        <p:spPr bwMode="auto">
          <a:xfrm>
            <a:off x="2965450" y="5302250"/>
            <a:ext cx="215900" cy="21590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76" name="Oval 68"/>
          <p:cNvSpPr>
            <a:spLocks noChangeArrowheads="1"/>
          </p:cNvSpPr>
          <p:nvPr/>
        </p:nvSpPr>
        <p:spPr bwMode="auto">
          <a:xfrm>
            <a:off x="4979988" y="5302250"/>
            <a:ext cx="215900" cy="21590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77" name="Oval 69"/>
          <p:cNvSpPr>
            <a:spLocks noChangeArrowheads="1"/>
          </p:cNvSpPr>
          <p:nvPr/>
        </p:nvSpPr>
        <p:spPr bwMode="auto">
          <a:xfrm>
            <a:off x="3684588" y="4294188"/>
            <a:ext cx="215900" cy="21590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78" name="Oval 70"/>
          <p:cNvSpPr>
            <a:spLocks noChangeArrowheads="1"/>
          </p:cNvSpPr>
          <p:nvPr/>
        </p:nvSpPr>
        <p:spPr bwMode="auto">
          <a:xfrm>
            <a:off x="4405313" y="4654550"/>
            <a:ext cx="215900" cy="21590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79" name="Oval 71"/>
          <p:cNvSpPr>
            <a:spLocks noChangeArrowheads="1"/>
          </p:cNvSpPr>
          <p:nvPr/>
        </p:nvSpPr>
        <p:spPr bwMode="auto">
          <a:xfrm>
            <a:off x="3756025" y="5518150"/>
            <a:ext cx="215900" cy="21590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80" name="Oval 72"/>
          <p:cNvSpPr>
            <a:spLocks noChangeArrowheads="1"/>
          </p:cNvSpPr>
          <p:nvPr/>
        </p:nvSpPr>
        <p:spPr bwMode="auto">
          <a:xfrm>
            <a:off x="3108326" y="5949951"/>
            <a:ext cx="144463"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81" name="Oval 73"/>
          <p:cNvSpPr>
            <a:spLocks noChangeArrowheads="1"/>
          </p:cNvSpPr>
          <p:nvPr/>
        </p:nvSpPr>
        <p:spPr bwMode="auto">
          <a:xfrm>
            <a:off x="3397251" y="5805488"/>
            <a:ext cx="144463" cy="14446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82" name="Oval 74"/>
          <p:cNvSpPr>
            <a:spLocks noChangeArrowheads="1"/>
          </p:cNvSpPr>
          <p:nvPr/>
        </p:nvSpPr>
        <p:spPr bwMode="auto">
          <a:xfrm>
            <a:off x="4837113" y="5949951"/>
            <a:ext cx="144462"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83" name="Oval 75"/>
          <p:cNvSpPr>
            <a:spLocks noChangeArrowheads="1"/>
          </p:cNvSpPr>
          <p:nvPr/>
        </p:nvSpPr>
        <p:spPr bwMode="auto">
          <a:xfrm>
            <a:off x="4189413" y="6381751"/>
            <a:ext cx="144462"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84" name="Oval 76"/>
          <p:cNvSpPr>
            <a:spLocks noChangeArrowheads="1"/>
          </p:cNvSpPr>
          <p:nvPr/>
        </p:nvSpPr>
        <p:spPr bwMode="auto">
          <a:xfrm>
            <a:off x="3468688" y="5445126"/>
            <a:ext cx="144462"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85" name="Oval 77"/>
          <p:cNvSpPr>
            <a:spLocks noChangeArrowheads="1"/>
          </p:cNvSpPr>
          <p:nvPr/>
        </p:nvSpPr>
        <p:spPr bwMode="auto">
          <a:xfrm>
            <a:off x="4548188" y="5373688"/>
            <a:ext cx="144462" cy="14446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86" name="Oval 78"/>
          <p:cNvSpPr>
            <a:spLocks noChangeArrowheads="1"/>
          </p:cNvSpPr>
          <p:nvPr/>
        </p:nvSpPr>
        <p:spPr bwMode="auto">
          <a:xfrm>
            <a:off x="4981576" y="4725988"/>
            <a:ext cx="144463" cy="14446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87" name="Oval 79"/>
          <p:cNvSpPr>
            <a:spLocks noChangeArrowheads="1"/>
          </p:cNvSpPr>
          <p:nvPr/>
        </p:nvSpPr>
        <p:spPr bwMode="auto">
          <a:xfrm>
            <a:off x="3684588" y="4797426"/>
            <a:ext cx="144462"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88" name="Oval 80"/>
          <p:cNvSpPr>
            <a:spLocks noChangeArrowheads="1"/>
          </p:cNvSpPr>
          <p:nvPr/>
        </p:nvSpPr>
        <p:spPr bwMode="auto">
          <a:xfrm>
            <a:off x="3036888" y="6381751"/>
            <a:ext cx="144462"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89" name="Oval 81"/>
          <p:cNvSpPr>
            <a:spLocks noChangeArrowheads="1"/>
          </p:cNvSpPr>
          <p:nvPr/>
        </p:nvSpPr>
        <p:spPr bwMode="auto">
          <a:xfrm>
            <a:off x="5197476" y="5878513"/>
            <a:ext cx="144463" cy="14446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90" name="Oval 82"/>
          <p:cNvSpPr>
            <a:spLocks noChangeArrowheads="1"/>
          </p:cNvSpPr>
          <p:nvPr/>
        </p:nvSpPr>
        <p:spPr bwMode="auto">
          <a:xfrm>
            <a:off x="2963863" y="4870451"/>
            <a:ext cx="144462"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91" name="Oval 83"/>
          <p:cNvSpPr>
            <a:spLocks noChangeArrowheads="1"/>
          </p:cNvSpPr>
          <p:nvPr/>
        </p:nvSpPr>
        <p:spPr bwMode="auto">
          <a:xfrm>
            <a:off x="3036888" y="4078288"/>
            <a:ext cx="144462" cy="14446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92" name="Oval 84"/>
          <p:cNvSpPr>
            <a:spLocks noChangeArrowheads="1"/>
          </p:cNvSpPr>
          <p:nvPr/>
        </p:nvSpPr>
        <p:spPr bwMode="auto">
          <a:xfrm>
            <a:off x="3397251" y="4149726"/>
            <a:ext cx="144463"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93" name="Oval 85"/>
          <p:cNvSpPr>
            <a:spLocks noChangeArrowheads="1"/>
          </p:cNvSpPr>
          <p:nvPr/>
        </p:nvSpPr>
        <p:spPr bwMode="auto">
          <a:xfrm>
            <a:off x="3971926" y="4510088"/>
            <a:ext cx="144463" cy="14446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94" name="Oval 86"/>
          <p:cNvSpPr>
            <a:spLocks noChangeArrowheads="1"/>
          </p:cNvSpPr>
          <p:nvPr/>
        </p:nvSpPr>
        <p:spPr bwMode="auto">
          <a:xfrm>
            <a:off x="4476751" y="4365626"/>
            <a:ext cx="144463" cy="144463"/>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95" name="Oval 87"/>
          <p:cNvSpPr>
            <a:spLocks noChangeArrowheads="1"/>
          </p:cNvSpPr>
          <p:nvPr/>
        </p:nvSpPr>
        <p:spPr bwMode="auto">
          <a:xfrm>
            <a:off x="5197476" y="4078288"/>
            <a:ext cx="144463" cy="14446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96" name="Oval 88"/>
          <p:cNvSpPr>
            <a:spLocks noChangeArrowheads="1"/>
          </p:cNvSpPr>
          <p:nvPr/>
        </p:nvSpPr>
        <p:spPr bwMode="auto">
          <a:xfrm>
            <a:off x="4548188" y="4078288"/>
            <a:ext cx="144462" cy="144462"/>
          </a:xfrm>
          <a:prstGeom prst="ellipse">
            <a:avLst/>
          </a:prstGeom>
          <a:solidFill>
            <a:schemeClr val="bg1"/>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276569" name="AutoShape 89"/>
          <p:cNvSpPr>
            <a:spLocks noChangeArrowheads="1"/>
          </p:cNvSpPr>
          <p:nvPr/>
        </p:nvSpPr>
        <p:spPr bwMode="auto">
          <a:xfrm>
            <a:off x="4189413" y="5013325"/>
            <a:ext cx="360362" cy="287338"/>
          </a:xfrm>
          <a:prstGeom prst="star5">
            <a:avLst/>
          </a:prstGeom>
          <a:solidFill>
            <a:srgbClr val="008000"/>
          </a:solidFill>
          <a:ln w="9525">
            <a:solidFill>
              <a:schemeClr val="tx1"/>
            </a:solidFill>
            <a:miter lim="800000"/>
            <a:headEnd/>
            <a:tailEnd/>
          </a:ln>
          <a:effectLst/>
        </p:spPr>
        <p:txBody>
          <a:bodyPr wrap="none" anchor="ctr"/>
          <a:lstStyle/>
          <a:p>
            <a:pPr>
              <a:defRPr/>
            </a:pPr>
            <a:endParaRPr lang="tr-TR"/>
          </a:p>
        </p:txBody>
      </p:sp>
      <p:sp>
        <p:nvSpPr>
          <p:cNvPr id="64598" name="AutoShape 90"/>
          <p:cNvSpPr>
            <a:spLocks noChangeArrowheads="1"/>
          </p:cNvSpPr>
          <p:nvPr/>
        </p:nvSpPr>
        <p:spPr bwMode="auto">
          <a:xfrm>
            <a:off x="3613151" y="5734051"/>
            <a:ext cx="360363" cy="504825"/>
          </a:xfrm>
          <a:prstGeom prst="irregularSeal1">
            <a:avLst/>
          </a:prstGeom>
          <a:solidFill>
            <a:srgbClr val="0033CC"/>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599" name="AutoShape 91"/>
          <p:cNvSpPr>
            <a:spLocks noChangeArrowheads="1"/>
          </p:cNvSpPr>
          <p:nvPr/>
        </p:nvSpPr>
        <p:spPr bwMode="auto">
          <a:xfrm>
            <a:off x="2965451" y="4941888"/>
            <a:ext cx="504825" cy="360362"/>
          </a:xfrm>
          <a:prstGeom prst="star4">
            <a:avLst>
              <a:gd name="adj" fmla="val 12500"/>
            </a:avLst>
          </a:prstGeom>
          <a:solidFill>
            <a:srgbClr val="CC0099"/>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600" name="AutoShape 92"/>
          <p:cNvSpPr>
            <a:spLocks noChangeArrowheads="1"/>
          </p:cNvSpPr>
          <p:nvPr/>
        </p:nvSpPr>
        <p:spPr bwMode="auto">
          <a:xfrm>
            <a:off x="4692650" y="4365626"/>
            <a:ext cx="215900" cy="360363"/>
          </a:xfrm>
          <a:prstGeom prst="flowChartManualOperation">
            <a:avLst/>
          </a:prstGeom>
          <a:solidFill>
            <a:srgbClr val="CC6600"/>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601" name="Oval 93"/>
          <p:cNvSpPr>
            <a:spLocks noChangeArrowheads="1"/>
          </p:cNvSpPr>
          <p:nvPr/>
        </p:nvSpPr>
        <p:spPr bwMode="auto">
          <a:xfrm>
            <a:off x="4981575" y="4294189"/>
            <a:ext cx="287338" cy="288925"/>
          </a:xfrm>
          <a:prstGeom prst="ellipse">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602" name="Oval 94"/>
          <p:cNvSpPr>
            <a:spLocks noChangeArrowheads="1"/>
          </p:cNvSpPr>
          <p:nvPr/>
        </p:nvSpPr>
        <p:spPr bwMode="auto">
          <a:xfrm>
            <a:off x="5053014" y="4941889"/>
            <a:ext cx="287337" cy="288925"/>
          </a:xfrm>
          <a:prstGeom prst="ellipse">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endParaRPr lang="tr-TR" altLang="tr-TR"/>
          </a:p>
        </p:txBody>
      </p:sp>
      <p:sp>
        <p:nvSpPr>
          <p:cNvPr id="64603" name="Text Box 95"/>
          <p:cNvSpPr txBox="1">
            <a:spLocks noChangeArrowheads="1"/>
          </p:cNvSpPr>
          <p:nvPr/>
        </p:nvSpPr>
        <p:spPr bwMode="auto">
          <a:xfrm>
            <a:off x="3005138" y="214313"/>
            <a:ext cx="22018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sz="2400" b="1">
                <a:solidFill>
                  <a:srgbClr val="FF3300"/>
                </a:solidFill>
                <a:latin typeface="Tahoma" panose="020B0604030504040204" pitchFamily="34" charset="0"/>
              </a:rPr>
              <a:t>Tam Rekabet</a:t>
            </a:r>
          </a:p>
        </p:txBody>
      </p:sp>
      <p:sp>
        <p:nvSpPr>
          <p:cNvPr id="64604" name="Text Box 96"/>
          <p:cNvSpPr txBox="1">
            <a:spLocks noChangeArrowheads="1"/>
          </p:cNvSpPr>
          <p:nvPr/>
        </p:nvSpPr>
        <p:spPr bwMode="auto">
          <a:xfrm>
            <a:off x="7723189" y="215900"/>
            <a:ext cx="1501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sz="2400" b="1">
                <a:solidFill>
                  <a:srgbClr val="FF3300"/>
                </a:solidFill>
                <a:latin typeface="Tahoma" panose="020B0604030504040204" pitchFamily="34" charset="0"/>
              </a:rPr>
              <a:t>Monopol</a:t>
            </a:r>
          </a:p>
        </p:txBody>
      </p:sp>
      <p:sp>
        <p:nvSpPr>
          <p:cNvPr id="64605" name="Text Box 97"/>
          <p:cNvSpPr txBox="1">
            <a:spLocks noChangeArrowheads="1"/>
          </p:cNvSpPr>
          <p:nvPr/>
        </p:nvSpPr>
        <p:spPr bwMode="auto">
          <a:xfrm>
            <a:off x="2894014" y="3487738"/>
            <a:ext cx="2619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sz="2400" b="1">
                <a:solidFill>
                  <a:srgbClr val="FF3300"/>
                </a:solidFill>
                <a:latin typeface="Tahoma" panose="020B0604030504040204" pitchFamily="34" charset="0"/>
              </a:rPr>
              <a:t>Tekelci Rekabet</a:t>
            </a:r>
          </a:p>
        </p:txBody>
      </p:sp>
      <p:sp>
        <p:nvSpPr>
          <p:cNvPr id="64606" name="Text Box 98"/>
          <p:cNvSpPr txBox="1">
            <a:spLocks noChangeArrowheads="1"/>
          </p:cNvSpPr>
          <p:nvPr/>
        </p:nvSpPr>
        <p:spPr bwMode="auto">
          <a:xfrm>
            <a:off x="7853364" y="3475038"/>
            <a:ext cx="1457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sz="2400" b="1">
                <a:solidFill>
                  <a:srgbClr val="FF3300"/>
                </a:solidFill>
                <a:latin typeface="Tahoma" panose="020B0604030504040204" pitchFamily="34" charset="0"/>
              </a:rPr>
              <a:t>Oligopol</a:t>
            </a:r>
          </a:p>
        </p:txBody>
      </p:sp>
    </p:spTree>
    <p:extLst>
      <p:ext uri="{BB962C8B-B14F-4D97-AF65-F5344CB8AC3E}">
        <p14:creationId xmlns:p14="http://schemas.microsoft.com/office/powerpoint/2010/main" val="178417330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4 Başlık"/>
          <p:cNvSpPr>
            <a:spLocks noGrp="1"/>
          </p:cNvSpPr>
          <p:nvPr>
            <p:ph type="title"/>
          </p:nvPr>
        </p:nvSpPr>
        <p:spPr/>
        <p:txBody>
          <a:bodyPr/>
          <a:lstStyle/>
          <a:p>
            <a:pPr algn="ctr" eaLnBrk="1" hangingPunct="1"/>
            <a:r>
              <a:rPr lang="tr-TR" altLang="tr-TR" smtClean="0"/>
              <a:t>Kapitalizm</a:t>
            </a:r>
          </a:p>
        </p:txBody>
      </p:sp>
      <p:sp>
        <p:nvSpPr>
          <p:cNvPr id="88067" name="Rectangle 3"/>
          <p:cNvSpPr>
            <a:spLocks noGrp="1" noChangeArrowheads="1"/>
          </p:cNvSpPr>
          <p:nvPr>
            <p:ph idx="1"/>
          </p:nvPr>
        </p:nvSpPr>
        <p:spPr/>
        <p:txBody>
          <a:bodyPr>
            <a:normAutofit lnSpcReduction="10000"/>
          </a:bodyPr>
          <a:lstStyle/>
          <a:p>
            <a:pPr marL="552450" indent="-552450" algn="just">
              <a:lnSpc>
                <a:spcPct val="80000"/>
              </a:lnSpc>
              <a:buNone/>
              <a:defRPr/>
            </a:pPr>
            <a:r>
              <a:rPr lang="tr-TR" b="1" dirty="0"/>
              <a:t>Özel Girişim Sisteminin Dört Unsuru</a:t>
            </a:r>
          </a:p>
          <a:p>
            <a:pPr marL="552450" indent="-552450" algn="just">
              <a:lnSpc>
                <a:spcPct val="80000"/>
              </a:lnSpc>
              <a:buNone/>
              <a:defRPr/>
            </a:pPr>
            <a:endParaRPr lang="tr-TR" b="1" dirty="0"/>
          </a:p>
          <a:p>
            <a:pPr marL="952500" lvl="1" indent="-552450" algn="just">
              <a:lnSpc>
                <a:spcPct val="80000"/>
              </a:lnSpc>
              <a:buFont typeface="Wingdings" panose="05000000000000000000" pitchFamily="2" charset="2"/>
              <a:buChar char="¡"/>
              <a:defRPr/>
            </a:pPr>
            <a:r>
              <a:rPr lang="tr-TR" sz="2800" dirty="0"/>
              <a:t>Özel mülkiyet</a:t>
            </a:r>
          </a:p>
          <a:p>
            <a:pPr marL="952500" lvl="1" indent="-552450" algn="just">
              <a:lnSpc>
                <a:spcPct val="80000"/>
              </a:lnSpc>
              <a:buFont typeface="Wingdings" panose="05000000000000000000" pitchFamily="2" charset="2"/>
              <a:buChar char="¡"/>
              <a:defRPr/>
            </a:pPr>
            <a:endParaRPr lang="tr-TR" sz="2800" dirty="0"/>
          </a:p>
          <a:p>
            <a:pPr marL="952500" lvl="1" indent="-552450" algn="just">
              <a:lnSpc>
                <a:spcPct val="80000"/>
              </a:lnSpc>
              <a:buFont typeface="Wingdings" panose="05000000000000000000" pitchFamily="2" charset="2"/>
              <a:buChar char="¡"/>
              <a:defRPr/>
            </a:pPr>
            <a:r>
              <a:rPr lang="tr-TR" sz="2800" dirty="0"/>
              <a:t>Kâr elde etme</a:t>
            </a:r>
          </a:p>
          <a:p>
            <a:pPr marL="952500" lvl="1" indent="-552450" algn="just">
              <a:lnSpc>
                <a:spcPct val="80000"/>
              </a:lnSpc>
              <a:buFont typeface="Wingdings" panose="05000000000000000000" pitchFamily="2" charset="2"/>
              <a:buChar char="¡"/>
              <a:defRPr/>
            </a:pPr>
            <a:endParaRPr lang="tr-TR" sz="2800" dirty="0"/>
          </a:p>
          <a:p>
            <a:pPr marL="952500" lvl="1" indent="-552450" algn="just">
              <a:lnSpc>
                <a:spcPct val="80000"/>
              </a:lnSpc>
              <a:buFont typeface="Wingdings" panose="05000000000000000000" pitchFamily="2" charset="2"/>
              <a:buChar char="¡"/>
              <a:defRPr/>
            </a:pPr>
            <a:r>
              <a:rPr lang="tr-TR" sz="2800" dirty="0"/>
              <a:t>Serbest seçim: </a:t>
            </a:r>
          </a:p>
          <a:p>
            <a:pPr marL="952500" lvl="1" indent="-552450" algn="just">
              <a:lnSpc>
                <a:spcPct val="80000"/>
              </a:lnSpc>
              <a:buNone/>
              <a:defRPr/>
            </a:pPr>
            <a:r>
              <a:rPr lang="tr-TR" sz="2800" dirty="0"/>
              <a:t>	</a:t>
            </a:r>
            <a:r>
              <a:rPr lang="tr-TR" dirty="0"/>
              <a:t>(Vatandaşların serbest olarak istihdam, satın alma ve yatırım konularında seçim yapabilmeleri. İş değiştirme, Ücret görüşmeleri, Ortak İşgücü sendikaları)</a:t>
            </a:r>
          </a:p>
          <a:p>
            <a:pPr marL="952500" lvl="1" indent="-552450" algn="just">
              <a:lnSpc>
                <a:spcPct val="80000"/>
              </a:lnSpc>
              <a:buNone/>
              <a:defRPr/>
            </a:pPr>
            <a:endParaRPr lang="tr-TR" sz="2800" dirty="0"/>
          </a:p>
          <a:p>
            <a:pPr marL="952500" lvl="1" indent="-552450" algn="just">
              <a:lnSpc>
                <a:spcPct val="80000"/>
              </a:lnSpc>
              <a:buFont typeface="Wingdings" panose="05000000000000000000" pitchFamily="2" charset="2"/>
              <a:buChar char="¡"/>
              <a:defRPr/>
            </a:pPr>
            <a:r>
              <a:rPr lang="tr-TR" sz="2800" dirty="0"/>
              <a:t>Açık Rekabet</a:t>
            </a:r>
          </a:p>
        </p:txBody>
      </p:sp>
    </p:spTree>
    <p:extLst>
      <p:ext uri="{BB962C8B-B14F-4D97-AF65-F5344CB8AC3E}">
        <p14:creationId xmlns:p14="http://schemas.microsoft.com/office/powerpoint/2010/main" val="415935195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algn="ctr" eaLnBrk="1" hangingPunct="1"/>
            <a:r>
              <a:rPr lang="tr-TR" altLang="tr-TR" b="1" smtClean="0"/>
              <a:t>Üretim ve Üretim Faktörleri</a:t>
            </a:r>
            <a:endParaRPr lang="tr-TR" altLang="tr-TR" smtClean="0"/>
          </a:p>
        </p:txBody>
      </p:sp>
      <p:sp>
        <p:nvSpPr>
          <p:cNvPr id="89091" name="Rectangle 3"/>
          <p:cNvSpPr>
            <a:spLocks noGrp="1" noChangeArrowheads="1"/>
          </p:cNvSpPr>
          <p:nvPr>
            <p:ph idx="1"/>
          </p:nvPr>
        </p:nvSpPr>
        <p:spPr/>
        <p:txBody>
          <a:bodyPr>
            <a:normAutofit/>
          </a:bodyPr>
          <a:lstStyle/>
          <a:p>
            <a:pPr algn="just" eaLnBrk="1" hangingPunct="1">
              <a:lnSpc>
                <a:spcPct val="80000"/>
              </a:lnSpc>
              <a:buFont typeface="Wingdings" panose="05000000000000000000" pitchFamily="2" charset="2"/>
              <a:buNone/>
              <a:defRPr/>
            </a:pPr>
            <a:r>
              <a:rPr lang="tr-TR" b="1" dirty="0" smtClean="0"/>
              <a:t>	Üretim</a:t>
            </a:r>
          </a:p>
          <a:p>
            <a:pPr algn="just" eaLnBrk="1" hangingPunct="1">
              <a:lnSpc>
                <a:spcPct val="80000"/>
              </a:lnSpc>
              <a:buFont typeface="Wingdings" panose="05000000000000000000" pitchFamily="2" charset="2"/>
              <a:buNone/>
              <a:defRPr/>
            </a:pPr>
            <a:endParaRPr lang="tr-TR" dirty="0"/>
          </a:p>
          <a:p>
            <a:pPr algn="just" eaLnBrk="1" hangingPunct="1">
              <a:lnSpc>
                <a:spcPct val="80000"/>
              </a:lnSpc>
              <a:buFont typeface="Wingdings" panose="05000000000000000000" pitchFamily="2" charset="2"/>
              <a:buNone/>
              <a:defRPr/>
            </a:pPr>
            <a:r>
              <a:rPr lang="tr-TR" dirty="0" smtClean="0"/>
              <a:t>	İşletme </a:t>
            </a:r>
            <a:r>
              <a:rPr lang="tr-TR" dirty="0"/>
              <a:t>biliminde her türlü fayda yaratmaya, diğer bir deyişle iktisadi mallar ve hizmetler meydana getirmeye üretim denir. </a:t>
            </a:r>
          </a:p>
          <a:p>
            <a:pPr algn="just" eaLnBrk="1" hangingPunct="1">
              <a:lnSpc>
                <a:spcPct val="80000"/>
              </a:lnSpc>
              <a:defRPr/>
            </a:pPr>
            <a:endParaRPr lang="tr-TR" dirty="0"/>
          </a:p>
          <a:p>
            <a:pPr algn="just" eaLnBrk="1" hangingPunct="1">
              <a:lnSpc>
                <a:spcPct val="80000"/>
              </a:lnSpc>
              <a:buFont typeface="Wingdings" panose="05000000000000000000" pitchFamily="2" charset="2"/>
              <a:buNone/>
              <a:defRPr/>
            </a:pPr>
            <a:r>
              <a:rPr lang="tr-TR" dirty="0" smtClean="0"/>
              <a:t>	Üretim </a:t>
            </a:r>
            <a:r>
              <a:rPr lang="tr-TR" dirty="0"/>
              <a:t>faaliyeti için bir araya getirilmesi gereken bazı temel unsurlara da  “üretim faktörleri” denir. </a:t>
            </a:r>
          </a:p>
        </p:txBody>
      </p:sp>
    </p:spTree>
    <p:extLst>
      <p:ext uri="{BB962C8B-B14F-4D97-AF65-F5344CB8AC3E}">
        <p14:creationId xmlns:p14="http://schemas.microsoft.com/office/powerpoint/2010/main" val="1164110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r>
              <a:rPr lang="tr-TR" altLang="tr-TR" b="1" smtClean="0"/>
              <a:t>Üretim ve Üretim Faktörleri</a:t>
            </a:r>
            <a:endParaRPr lang="tr-TR" altLang="tr-TR" b="1" i="1" smtClean="0"/>
          </a:p>
        </p:txBody>
      </p:sp>
      <p:sp>
        <p:nvSpPr>
          <p:cNvPr id="90115" name="Rectangle 3"/>
          <p:cNvSpPr>
            <a:spLocks noGrp="1" noChangeArrowheads="1"/>
          </p:cNvSpPr>
          <p:nvPr>
            <p:ph idx="1"/>
          </p:nvPr>
        </p:nvSpPr>
        <p:spPr/>
        <p:txBody>
          <a:bodyPr>
            <a:normAutofit/>
          </a:bodyPr>
          <a:lstStyle/>
          <a:p>
            <a:pPr algn="just" eaLnBrk="1" hangingPunct="1">
              <a:lnSpc>
                <a:spcPct val="80000"/>
              </a:lnSpc>
              <a:defRPr/>
            </a:pPr>
            <a:r>
              <a:rPr lang="tr-TR" b="1" dirty="0"/>
              <a:t>Üretim Faktörleri Açısından İşletme: </a:t>
            </a:r>
          </a:p>
          <a:p>
            <a:pPr algn="just" eaLnBrk="1" hangingPunct="1">
              <a:lnSpc>
                <a:spcPct val="80000"/>
              </a:lnSpc>
              <a:buFont typeface="Wingdings" panose="05000000000000000000" pitchFamily="2" charset="2"/>
              <a:buNone/>
              <a:defRPr/>
            </a:pPr>
            <a:endParaRPr lang="tr-TR" dirty="0"/>
          </a:p>
          <a:p>
            <a:pPr algn="just" eaLnBrk="1" hangingPunct="1">
              <a:lnSpc>
                <a:spcPct val="80000"/>
              </a:lnSpc>
              <a:buFont typeface="Wingdings" panose="05000000000000000000" pitchFamily="2" charset="2"/>
              <a:buNone/>
              <a:defRPr/>
            </a:pPr>
            <a:r>
              <a:rPr lang="tr-TR" dirty="0"/>
              <a:t>	Üretim faktörlerinin </a:t>
            </a:r>
            <a:r>
              <a:rPr lang="tr-TR" b="1" i="1" u="sng" dirty="0">
                <a:solidFill>
                  <a:srgbClr val="FF3300"/>
                </a:solidFill>
                <a:effectLst>
                  <a:outerShdw blurRad="38100" dist="38100" dir="2700000" algn="tl">
                    <a:srgbClr val="C0C0C0"/>
                  </a:outerShdw>
                </a:effectLst>
              </a:rPr>
              <a:t>uyumlu</a:t>
            </a:r>
            <a:r>
              <a:rPr lang="tr-TR" dirty="0"/>
              <a:t> bir şekilde bir araya gelmesiyle oluşan bir birim olarak tanımlanabilir.   </a:t>
            </a:r>
          </a:p>
          <a:p>
            <a:pPr algn="just" eaLnBrk="1" hangingPunct="1">
              <a:lnSpc>
                <a:spcPct val="80000"/>
              </a:lnSpc>
              <a:defRPr/>
            </a:pPr>
            <a:endParaRPr lang="tr-TR" dirty="0"/>
          </a:p>
          <a:p>
            <a:pPr algn="just" eaLnBrk="1" hangingPunct="1">
              <a:lnSpc>
                <a:spcPct val="80000"/>
              </a:lnSpc>
              <a:defRPr/>
            </a:pPr>
            <a:r>
              <a:rPr lang="tr-TR" dirty="0"/>
              <a:t>“Uyum”;</a:t>
            </a:r>
          </a:p>
          <a:p>
            <a:pPr algn="just" eaLnBrk="1" hangingPunct="1">
              <a:lnSpc>
                <a:spcPct val="80000"/>
              </a:lnSpc>
              <a:buFont typeface="Wingdings" panose="05000000000000000000" pitchFamily="2" charset="2"/>
              <a:buNone/>
              <a:defRPr/>
            </a:pPr>
            <a:r>
              <a:rPr lang="tr-TR" dirty="0"/>
              <a:t>	</a:t>
            </a:r>
            <a:r>
              <a:rPr lang="tr-TR" sz="2000" dirty="0"/>
              <a:t>Üretilecek mal veya hizmetin niteliğine göre gerekli miktarda, gerekli nitelikte, (gerekli olduğu zaman) üretim faktörünün bir araya getirilmesi. </a:t>
            </a:r>
          </a:p>
        </p:txBody>
      </p:sp>
    </p:spTree>
    <p:extLst>
      <p:ext uri="{BB962C8B-B14F-4D97-AF65-F5344CB8AC3E}">
        <p14:creationId xmlns:p14="http://schemas.microsoft.com/office/powerpoint/2010/main" val="233051255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algn="ctr" eaLnBrk="1" hangingPunct="1"/>
            <a:r>
              <a:rPr lang="tr-TR" altLang="tr-TR" b="1" smtClean="0"/>
              <a:t>Üretim Faktörleri</a:t>
            </a:r>
            <a:endParaRPr lang="tr-TR" altLang="tr-TR" smtClean="0"/>
          </a:p>
        </p:txBody>
      </p:sp>
      <p:sp>
        <p:nvSpPr>
          <p:cNvPr id="68611" name="Rectangle 3"/>
          <p:cNvSpPr>
            <a:spLocks noGrp="1" noChangeArrowheads="1"/>
          </p:cNvSpPr>
          <p:nvPr>
            <p:ph idx="1"/>
          </p:nvPr>
        </p:nvSpPr>
        <p:spPr/>
        <p:txBody>
          <a:bodyPr/>
          <a:lstStyle/>
          <a:p>
            <a:pPr marL="742950" indent="-742950">
              <a:buFont typeface="Arial" panose="020B0604020202020204" pitchFamily="34" charset="0"/>
              <a:buAutoNum type="arabicPeriod"/>
            </a:pPr>
            <a:r>
              <a:rPr lang="tr-TR" altLang="tr-TR" sz="3600"/>
              <a:t>Doğal Kaynaklar</a:t>
            </a:r>
          </a:p>
          <a:p>
            <a:pPr marL="742950" indent="-742950">
              <a:buFont typeface="Arial" panose="020B0604020202020204" pitchFamily="34" charset="0"/>
              <a:buAutoNum type="arabicPeriod"/>
            </a:pPr>
            <a:r>
              <a:rPr lang="tr-TR" altLang="tr-TR" sz="3600"/>
              <a:t>Emek (İnsan Kaynakları) </a:t>
            </a:r>
          </a:p>
          <a:p>
            <a:pPr marL="742950" indent="-742950">
              <a:buFont typeface="Arial" panose="020B0604020202020204" pitchFamily="34" charset="0"/>
              <a:buAutoNum type="arabicPeriod"/>
            </a:pPr>
            <a:r>
              <a:rPr lang="tr-TR" altLang="tr-TR" sz="3600"/>
              <a:t>Sermaye</a:t>
            </a:r>
          </a:p>
          <a:p>
            <a:pPr marL="742950" indent="-742950">
              <a:buFont typeface="Arial" panose="020B0604020202020204" pitchFamily="34" charset="0"/>
              <a:buAutoNum type="arabicPeriod"/>
            </a:pPr>
            <a:r>
              <a:rPr lang="tr-TR" altLang="tr-TR" sz="3600"/>
              <a:t>Girişimci</a:t>
            </a:r>
          </a:p>
        </p:txBody>
      </p:sp>
    </p:spTree>
    <p:extLst>
      <p:ext uri="{BB962C8B-B14F-4D97-AF65-F5344CB8AC3E}">
        <p14:creationId xmlns:p14="http://schemas.microsoft.com/office/powerpoint/2010/main" val="34145438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marL="762000" indent="-762000" algn="ctr"/>
            <a:r>
              <a:rPr lang="tr-TR" altLang="tr-TR" b="1" smtClean="0"/>
              <a:t>Doğal Kaynaklar</a:t>
            </a:r>
            <a:r>
              <a:rPr lang="tr-TR" altLang="tr-TR" smtClean="0"/>
              <a:t> </a:t>
            </a:r>
          </a:p>
        </p:txBody>
      </p:sp>
      <p:sp>
        <p:nvSpPr>
          <p:cNvPr id="69635" name="Rectangle 3"/>
          <p:cNvSpPr>
            <a:spLocks noGrp="1" noChangeArrowheads="1"/>
          </p:cNvSpPr>
          <p:nvPr>
            <p:ph idx="1"/>
          </p:nvPr>
        </p:nvSpPr>
        <p:spPr/>
        <p:txBody>
          <a:bodyPr/>
          <a:lstStyle/>
          <a:p>
            <a:pPr algn="just" eaLnBrk="1" hangingPunct="1">
              <a:lnSpc>
                <a:spcPct val="80000"/>
              </a:lnSpc>
            </a:pPr>
            <a:r>
              <a:rPr lang="tr-TR" altLang="tr-TR" sz="3300"/>
              <a:t>Doğal yaşamda bulunan ve üretim için girdi olabilen her türlü kaynak.  </a:t>
            </a:r>
          </a:p>
          <a:p>
            <a:pPr algn="just" eaLnBrk="1" hangingPunct="1">
              <a:lnSpc>
                <a:spcPct val="80000"/>
              </a:lnSpc>
            </a:pPr>
            <a:endParaRPr lang="tr-TR" altLang="tr-TR" sz="3300"/>
          </a:p>
          <a:p>
            <a:pPr lvl="1" algn="just" eaLnBrk="1" hangingPunct="1">
              <a:lnSpc>
                <a:spcPct val="80000"/>
              </a:lnSpc>
              <a:buFont typeface="Wingdings" panose="05000000000000000000" pitchFamily="2" charset="2"/>
              <a:buChar char="¡"/>
            </a:pPr>
            <a:r>
              <a:rPr lang="tr-TR" altLang="tr-TR" sz="2000"/>
              <a:t>Toprak,  </a:t>
            </a:r>
          </a:p>
          <a:p>
            <a:pPr lvl="1" algn="just" eaLnBrk="1" hangingPunct="1">
              <a:lnSpc>
                <a:spcPct val="80000"/>
              </a:lnSpc>
              <a:buFont typeface="Wingdings" panose="05000000000000000000" pitchFamily="2" charset="2"/>
              <a:buChar char="¡"/>
            </a:pPr>
            <a:r>
              <a:rPr lang="tr-TR" altLang="tr-TR" sz="2000"/>
              <a:t>Tarımsal alanlar, </a:t>
            </a:r>
          </a:p>
          <a:p>
            <a:pPr lvl="1" algn="just" eaLnBrk="1" hangingPunct="1">
              <a:lnSpc>
                <a:spcPct val="80000"/>
              </a:lnSpc>
              <a:buFont typeface="Wingdings" panose="05000000000000000000" pitchFamily="2" charset="2"/>
              <a:buChar char="¡"/>
            </a:pPr>
            <a:r>
              <a:rPr lang="tr-TR" altLang="tr-TR" sz="2000"/>
              <a:t>Ormanlar,</a:t>
            </a:r>
          </a:p>
          <a:p>
            <a:pPr lvl="1" algn="just" eaLnBrk="1" hangingPunct="1">
              <a:lnSpc>
                <a:spcPct val="80000"/>
              </a:lnSpc>
              <a:buFont typeface="Wingdings" panose="05000000000000000000" pitchFamily="2" charset="2"/>
              <a:buChar char="¡"/>
            </a:pPr>
            <a:r>
              <a:rPr lang="tr-TR" altLang="tr-TR" sz="2000"/>
              <a:t>Akarsu,	</a:t>
            </a:r>
          </a:p>
          <a:p>
            <a:pPr lvl="1" algn="just" eaLnBrk="1" hangingPunct="1">
              <a:lnSpc>
                <a:spcPct val="80000"/>
              </a:lnSpc>
              <a:buFont typeface="Wingdings" panose="05000000000000000000" pitchFamily="2" charset="2"/>
              <a:buChar char="¡"/>
            </a:pPr>
            <a:r>
              <a:rPr lang="tr-TR" altLang="tr-TR" sz="2000"/>
              <a:t>Göl  ve Denizler,</a:t>
            </a:r>
          </a:p>
          <a:p>
            <a:pPr lvl="1" algn="just" eaLnBrk="1" hangingPunct="1">
              <a:lnSpc>
                <a:spcPct val="80000"/>
              </a:lnSpc>
              <a:buFont typeface="Wingdings" panose="05000000000000000000" pitchFamily="2" charset="2"/>
              <a:buChar char="¡"/>
            </a:pPr>
            <a:r>
              <a:rPr lang="tr-TR" altLang="tr-TR" sz="2000"/>
              <a:t>Yeraltı Zenginlikleri (Madenler,  Doğal Gazlar,  Petrol ve Yeraltı Suları)</a:t>
            </a:r>
          </a:p>
        </p:txBody>
      </p:sp>
    </p:spTree>
    <p:extLst>
      <p:ext uri="{BB962C8B-B14F-4D97-AF65-F5344CB8AC3E}">
        <p14:creationId xmlns:p14="http://schemas.microsoft.com/office/powerpoint/2010/main" val="180234502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4"/>
          <p:cNvSpPr>
            <a:spLocks noGrp="1" noChangeArrowheads="1"/>
          </p:cNvSpPr>
          <p:nvPr>
            <p:ph type="title"/>
          </p:nvPr>
        </p:nvSpPr>
        <p:spPr/>
        <p:txBody>
          <a:bodyPr/>
          <a:lstStyle/>
          <a:p>
            <a:pPr marL="762000" indent="-762000" algn="ctr"/>
            <a:r>
              <a:rPr lang="tr-TR" altLang="tr-TR" b="1" smtClean="0"/>
              <a:t>Doğal Kaynaklar</a:t>
            </a:r>
            <a:r>
              <a:rPr lang="tr-TR" altLang="tr-TR" smtClean="0"/>
              <a:t> </a:t>
            </a:r>
          </a:p>
        </p:txBody>
      </p:sp>
      <p:sp>
        <p:nvSpPr>
          <p:cNvPr id="93187" name="Rectangle 3"/>
          <p:cNvSpPr>
            <a:spLocks noGrp="1" noChangeArrowheads="1"/>
          </p:cNvSpPr>
          <p:nvPr>
            <p:ph idx="1"/>
          </p:nvPr>
        </p:nvSpPr>
        <p:spPr/>
        <p:txBody>
          <a:bodyPr>
            <a:normAutofit/>
          </a:bodyPr>
          <a:lstStyle/>
          <a:p>
            <a:pPr algn="just" eaLnBrk="1" hangingPunct="1">
              <a:lnSpc>
                <a:spcPct val="80000"/>
              </a:lnSpc>
              <a:defRPr/>
            </a:pPr>
            <a:r>
              <a:rPr lang="tr-TR" dirty="0"/>
              <a:t>Doğal Kaynaklar sınırlı olarak bulunduğu için kıt kaynaklar arasında yer alır. </a:t>
            </a:r>
          </a:p>
          <a:p>
            <a:pPr algn="just" eaLnBrk="1" hangingPunct="1">
              <a:lnSpc>
                <a:spcPct val="80000"/>
              </a:lnSpc>
              <a:defRPr/>
            </a:pPr>
            <a:endParaRPr lang="tr-TR" dirty="0"/>
          </a:p>
          <a:p>
            <a:pPr algn="just" eaLnBrk="1" hangingPunct="1">
              <a:lnSpc>
                <a:spcPct val="80000"/>
              </a:lnSpc>
              <a:defRPr/>
            </a:pPr>
            <a:r>
              <a:rPr lang="tr-TR" sz="2400" b="1" dirty="0"/>
              <a:t>Türkiye :</a:t>
            </a:r>
            <a:r>
              <a:rPr lang="tr-TR" sz="2400" dirty="0"/>
              <a:t> Kendi kendini besleyebilen az sayıdaki ülkelerden bir tanesi. </a:t>
            </a:r>
          </a:p>
          <a:p>
            <a:pPr algn="just" eaLnBrk="1" hangingPunct="1">
              <a:lnSpc>
                <a:spcPct val="80000"/>
              </a:lnSpc>
              <a:defRPr/>
            </a:pPr>
            <a:r>
              <a:rPr lang="tr-TR" sz="2400" b="1" dirty="0"/>
              <a:t>Arap Ülkeleri :</a:t>
            </a:r>
            <a:r>
              <a:rPr lang="tr-TR" sz="2400" dirty="0"/>
              <a:t> Bugünkü durumlarını zengin yer altı kaynaklarına borçlu.</a:t>
            </a:r>
          </a:p>
          <a:p>
            <a:pPr algn="just" eaLnBrk="1" hangingPunct="1">
              <a:lnSpc>
                <a:spcPct val="80000"/>
              </a:lnSpc>
              <a:defRPr/>
            </a:pPr>
            <a:r>
              <a:rPr lang="tr-TR" sz="2400" b="1" dirty="0"/>
              <a:t>Afganistan:</a:t>
            </a:r>
            <a:r>
              <a:rPr lang="tr-TR" sz="2400" dirty="0"/>
              <a:t> Yer altında yatan ancak işlemeyen madenler. Toprak üzerinde bir şey yok. </a:t>
            </a:r>
          </a:p>
          <a:p>
            <a:pPr algn="just" eaLnBrk="1" hangingPunct="1">
              <a:lnSpc>
                <a:spcPct val="80000"/>
              </a:lnSpc>
              <a:defRPr/>
            </a:pPr>
            <a:r>
              <a:rPr lang="tr-TR" sz="2400" b="1" dirty="0"/>
              <a:t>Avrupa Ülkeleri</a:t>
            </a:r>
            <a:r>
              <a:rPr lang="tr-TR" sz="2400" dirty="0"/>
              <a:t>:Kendisinde olmayan doğal kaynaklara (sömürgecilik ile) bir şekilde sahip olması ve işlemesi. 	</a:t>
            </a:r>
          </a:p>
          <a:p>
            <a:pPr eaLnBrk="1" hangingPunct="1">
              <a:lnSpc>
                <a:spcPct val="80000"/>
              </a:lnSpc>
              <a:defRPr/>
            </a:pPr>
            <a:endParaRPr lang="tr-TR" sz="2400" dirty="0"/>
          </a:p>
        </p:txBody>
      </p:sp>
    </p:spTree>
    <p:extLst>
      <p:ext uri="{BB962C8B-B14F-4D97-AF65-F5344CB8AC3E}">
        <p14:creationId xmlns:p14="http://schemas.microsoft.com/office/powerpoint/2010/main" val="81616158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algn="ctr" eaLnBrk="1" hangingPunct="1"/>
            <a:r>
              <a:rPr lang="tr-TR" altLang="tr-TR" b="1" smtClean="0"/>
              <a:t>Emek (İnsan Kaynakları)</a:t>
            </a:r>
            <a:endParaRPr lang="tr-TR" altLang="tr-TR" smtClean="0"/>
          </a:p>
        </p:txBody>
      </p:sp>
      <p:sp>
        <p:nvSpPr>
          <p:cNvPr id="71683" name="Rectangle 3"/>
          <p:cNvSpPr>
            <a:spLocks noGrp="1" noChangeArrowheads="1"/>
          </p:cNvSpPr>
          <p:nvPr>
            <p:ph idx="1"/>
          </p:nvPr>
        </p:nvSpPr>
        <p:spPr/>
        <p:txBody>
          <a:bodyPr/>
          <a:lstStyle/>
          <a:p>
            <a:pPr algn="just" eaLnBrk="1" hangingPunct="1">
              <a:lnSpc>
                <a:spcPct val="80000"/>
              </a:lnSpc>
            </a:pPr>
            <a:r>
              <a:rPr lang="tr-TR" altLang="tr-TR" sz="3200"/>
              <a:t>Üretimin en önemli unsuru.</a:t>
            </a:r>
          </a:p>
          <a:p>
            <a:pPr algn="just" eaLnBrk="1" hangingPunct="1">
              <a:lnSpc>
                <a:spcPct val="80000"/>
              </a:lnSpc>
            </a:pPr>
            <a:endParaRPr lang="tr-TR" altLang="tr-TR" sz="3200"/>
          </a:p>
          <a:p>
            <a:pPr algn="just" eaLnBrk="1" hangingPunct="1">
              <a:lnSpc>
                <a:spcPct val="80000"/>
              </a:lnSpc>
            </a:pPr>
            <a:r>
              <a:rPr lang="tr-TR" altLang="tr-TR" sz="3200"/>
              <a:t>Emek kim? </a:t>
            </a:r>
          </a:p>
          <a:p>
            <a:pPr algn="just" eaLnBrk="1" hangingPunct="1">
              <a:lnSpc>
                <a:spcPct val="80000"/>
              </a:lnSpc>
            </a:pPr>
            <a:endParaRPr lang="tr-TR" altLang="tr-TR" sz="3200"/>
          </a:p>
          <a:p>
            <a:pPr algn="just" eaLnBrk="1" hangingPunct="1">
              <a:lnSpc>
                <a:spcPct val="80000"/>
              </a:lnSpc>
            </a:pPr>
            <a:r>
              <a:rPr lang="tr-TR" altLang="tr-TR" sz="3200"/>
              <a:t>Büyük bir firmanın tepe yönetimini oluşturan yöneticilerden, kendi başına iş yapan oto tamircisine kadar herkes. </a:t>
            </a:r>
          </a:p>
        </p:txBody>
      </p:sp>
    </p:spTree>
    <p:extLst>
      <p:ext uri="{BB962C8B-B14F-4D97-AF65-F5344CB8AC3E}">
        <p14:creationId xmlns:p14="http://schemas.microsoft.com/office/powerpoint/2010/main" val="187713418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algn="ctr" eaLnBrk="1" hangingPunct="1"/>
            <a:r>
              <a:rPr lang="tr-TR" altLang="tr-TR" b="1" smtClean="0"/>
              <a:t>Sermaye</a:t>
            </a:r>
            <a:endParaRPr lang="tr-TR" altLang="tr-TR" smtClean="0"/>
          </a:p>
        </p:txBody>
      </p:sp>
      <p:sp>
        <p:nvSpPr>
          <p:cNvPr id="72707" name="Rectangle 3"/>
          <p:cNvSpPr>
            <a:spLocks noGrp="1" noChangeArrowheads="1"/>
          </p:cNvSpPr>
          <p:nvPr>
            <p:ph idx="1"/>
          </p:nvPr>
        </p:nvSpPr>
        <p:spPr/>
        <p:txBody>
          <a:bodyPr/>
          <a:lstStyle/>
          <a:p>
            <a:pPr algn="just" eaLnBrk="1" hangingPunct="1">
              <a:lnSpc>
                <a:spcPct val="90000"/>
              </a:lnSpc>
            </a:pPr>
            <a:r>
              <a:rPr lang="tr-TR" altLang="tr-TR" sz="2400"/>
              <a:t>İşletmelerin faaliyetlerini sürdürebilmeleri için gerekli olan finansal kaynaklar.  </a:t>
            </a:r>
          </a:p>
          <a:p>
            <a:pPr algn="just" eaLnBrk="1" hangingPunct="1">
              <a:lnSpc>
                <a:spcPct val="90000"/>
              </a:lnSpc>
            </a:pPr>
            <a:endParaRPr lang="tr-TR" altLang="tr-TR" smtClean="0"/>
          </a:p>
          <a:p>
            <a:pPr algn="just" eaLnBrk="1" hangingPunct="1">
              <a:lnSpc>
                <a:spcPct val="90000"/>
              </a:lnSpc>
              <a:buFont typeface="Wingdings" panose="05000000000000000000" pitchFamily="2" charset="2"/>
              <a:buNone/>
            </a:pPr>
            <a:r>
              <a:rPr lang="tr-TR" altLang="tr-TR" b="1" smtClean="0"/>
              <a:t>	Para, Hisse senetleri , Tahvil vb. </a:t>
            </a:r>
            <a:endParaRPr lang="tr-TR" altLang="tr-TR" smtClean="0"/>
          </a:p>
          <a:p>
            <a:pPr algn="ctr" eaLnBrk="1" hangingPunct="1">
              <a:lnSpc>
                <a:spcPct val="90000"/>
              </a:lnSpc>
              <a:buFont typeface="Wingdings" panose="05000000000000000000" pitchFamily="2" charset="2"/>
              <a:buNone/>
            </a:pPr>
            <a:r>
              <a:rPr lang="tr-TR" altLang="tr-TR" smtClean="0"/>
              <a:t>+</a:t>
            </a:r>
            <a:endParaRPr lang="tr-TR" altLang="tr-TR" b="1" smtClean="0"/>
          </a:p>
          <a:p>
            <a:pPr algn="just" eaLnBrk="1" hangingPunct="1">
              <a:lnSpc>
                <a:spcPct val="90000"/>
              </a:lnSpc>
              <a:buFont typeface="Wingdings" panose="05000000000000000000" pitchFamily="2" charset="2"/>
              <a:buNone/>
            </a:pPr>
            <a:r>
              <a:rPr lang="tr-TR" altLang="tr-TR" b="1" smtClean="0"/>
              <a:t>	Makineler, Araçlar, Binalar, Malzemeler  vs.</a:t>
            </a:r>
            <a:r>
              <a:rPr lang="tr-TR" altLang="tr-TR" smtClean="0"/>
              <a:t> </a:t>
            </a:r>
          </a:p>
        </p:txBody>
      </p:sp>
    </p:spTree>
    <p:extLst>
      <p:ext uri="{BB962C8B-B14F-4D97-AF65-F5344CB8AC3E}">
        <p14:creationId xmlns:p14="http://schemas.microsoft.com/office/powerpoint/2010/main" val="2469258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Başlık 1"/>
          <p:cNvSpPr>
            <a:spLocks noGrp="1"/>
          </p:cNvSpPr>
          <p:nvPr>
            <p:ph type="title"/>
          </p:nvPr>
        </p:nvSpPr>
        <p:spPr/>
        <p:txBody>
          <a:bodyPr/>
          <a:lstStyle/>
          <a:p>
            <a:r>
              <a:rPr lang="tr-TR" altLang="tr-TR" smtClean="0"/>
              <a:t>Küreselleşme</a:t>
            </a:r>
          </a:p>
        </p:txBody>
      </p:sp>
      <p:sp>
        <p:nvSpPr>
          <p:cNvPr id="9219" name="İçerik Yer Tutucusu 2"/>
          <p:cNvSpPr>
            <a:spLocks noGrp="1"/>
          </p:cNvSpPr>
          <p:nvPr>
            <p:ph idx="1"/>
          </p:nvPr>
        </p:nvSpPr>
        <p:spPr/>
        <p:txBody>
          <a:bodyPr/>
          <a:lstStyle/>
          <a:p>
            <a:r>
              <a:rPr lang="tr-TR" altLang="tr-TR" sz="2200"/>
              <a:t>Bu hızlı değişim süreci içinde Dünya ülkelerinin ekonomileri klasik yaklaşımlar ile tanımlamakta güçlük çekilen yeni oluşumlar çerçevesinde sürekli gelişme göstermektedir. Son yıllarda yaşanan bu değişim süreci sanayi devriminin sonucu ortaya çıkan toplumsal ve endüstriyel dinamikleri açıklamada yeterli olan klasik iktisat üretim ve yönetim kavramların geçerliliğini tartışılır hale getirmekte ve ortaya çıkan yeni ekonomik toplumsal ve endüstriyel dinamikleri açıklayabilecek modern kavramların geliştirilmesine neden olmaktadır.</a:t>
            </a:r>
          </a:p>
        </p:txBody>
      </p:sp>
    </p:spTree>
    <p:extLst>
      <p:ext uri="{BB962C8B-B14F-4D97-AF65-F5344CB8AC3E}">
        <p14:creationId xmlns:p14="http://schemas.microsoft.com/office/powerpoint/2010/main" val="6959436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4 Başlık"/>
          <p:cNvSpPr>
            <a:spLocks noGrp="1"/>
          </p:cNvSpPr>
          <p:nvPr>
            <p:ph type="title"/>
          </p:nvPr>
        </p:nvSpPr>
        <p:spPr/>
        <p:txBody>
          <a:bodyPr/>
          <a:lstStyle/>
          <a:p>
            <a:pPr algn="ctr" eaLnBrk="1" hangingPunct="1"/>
            <a:r>
              <a:rPr lang="tr-TR" altLang="tr-TR" b="1" smtClean="0"/>
              <a:t>Sermaye</a:t>
            </a:r>
          </a:p>
        </p:txBody>
      </p:sp>
      <p:sp>
        <p:nvSpPr>
          <p:cNvPr id="73731" name="Rectangle 3"/>
          <p:cNvSpPr>
            <a:spLocks noGrp="1" noChangeArrowheads="1"/>
          </p:cNvSpPr>
          <p:nvPr>
            <p:ph idx="1"/>
          </p:nvPr>
        </p:nvSpPr>
        <p:spPr/>
        <p:txBody>
          <a:bodyPr/>
          <a:lstStyle/>
          <a:p>
            <a:pPr algn="just" eaLnBrk="1" hangingPunct="1">
              <a:lnSpc>
                <a:spcPct val="80000"/>
              </a:lnSpc>
            </a:pPr>
            <a:r>
              <a:rPr lang="tr-TR" altLang="tr-TR" sz="2200"/>
              <a:t>Sermaye salt para anlamına gelmez. </a:t>
            </a:r>
          </a:p>
          <a:p>
            <a:pPr algn="just" eaLnBrk="1" hangingPunct="1">
              <a:lnSpc>
                <a:spcPct val="80000"/>
              </a:lnSpc>
            </a:pPr>
            <a:endParaRPr lang="tr-TR" altLang="tr-TR" sz="2200"/>
          </a:p>
          <a:p>
            <a:pPr algn="just" eaLnBrk="1" hangingPunct="1">
              <a:lnSpc>
                <a:spcPct val="80000"/>
              </a:lnSpc>
            </a:pPr>
            <a:r>
              <a:rPr lang="tr-TR" altLang="tr-TR" sz="2200"/>
              <a:t>Sermaye, insanlar tarafından üretilmiş üretim araçlarının tümü. </a:t>
            </a:r>
          </a:p>
          <a:p>
            <a:pPr algn="just" eaLnBrk="1" hangingPunct="1">
              <a:lnSpc>
                <a:spcPct val="80000"/>
              </a:lnSpc>
            </a:pPr>
            <a:endParaRPr lang="tr-TR" altLang="tr-TR" sz="2200"/>
          </a:p>
          <a:p>
            <a:pPr algn="just" eaLnBrk="1" hangingPunct="1">
              <a:lnSpc>
                <a:spcPct val="80000"/>
              </a:lnSpc>
            </a:pPr>
            <a:r>
              <a:rPr lang="tr-TR" altLang="tr-TR" sz="2200"/>
              <a:t>İnsan yapısı olan ve üretimde insan emeğinin verimliliğini arttıran her türlü alet, makine, tesis, bina ve malzeme. </a:t>
            </a:r>
          </a:p>
          <a:p>
            <a:pPr algn="just" eaLnBrk="1" hangingPunct="1">
              <a:lnSpc>
                <a:spcPct val="80000"/>
              </a:lnSpc>
            </a:pPr>
            <a:endParaRPr lang="tr-TR" altLang="tr-TR" sz="2200"/>
          </a:p>
          <a:p>
            <a:pPr algn="just" eaLnBrk="1" hangingPunct="1">
              <a:lnSpc>
                <a:spcPct val="80000"/>
              </a:lnSpc>
            </a:pPr>
            <a:r>
              <a:rPr lang="tr-TR" altLang="tr-TR" sz="2200"/>
              <a:t>Sermayenin doğal kaynaklardan farkı, insanlar tarafından üretilmiş olması. </a:t>
            </a:r>
            <a:endParaRPr lang="tr-TR" altLang="tr-TR" sz="2500"/>
          </a:p>
        </p:txBody>
      </p:sp>
    </p:spTree>
    <p:extLst>
      <p:ext uri="{BB962C8B-B14F-4D97-AF65-F5344CB8AC3E}">
        <p14:creationId xmlns:p14="http://schemas.microsoft.com/office/powerpoint/2010/main" val="103265562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algn="ctr" eaLnBrk="1" hangingPunct="1"/>
            <a:r>
              <a:rPr lang="tr-TR" altLang="tr-TR" b="1" smtClean="0"/>
              <a:t>Girişimci</a:t>
            </a:r>
            <a:endParaRPr lang="tr-TR" altLang="tr-TR" smtClean="0"/>
          </a:p>
        </p:txBody>
      </p:sp>
      <p:sp>
        <p:nvSpPr>
          <p:cNvPr id="99331" name="Rectangle 3"/>
          <p:cNvSpPr>
            <a:spLocks noGrp="1" noChangeArrowheads="1"/>
          </p:cNvSpPr>
          <p:nvPr>
            <p:ph idx="1"/>
          </p:nvPr>
        </p:nvSpPr>
        <p:spPr/>
        <p:txBody>
          <a:bodyPr>
            <a:normAutofit/>
          </a:bodyPr>
          <a:lstStyle/>
          <a:p>
            <a:pPr marL="3175" indent="-3175" algn="just">
              <a:buNone/>
              <a:defRPr/>
            </a:pPr>
            <a:r>
              <a:rPr lang="tr-TR" sz="3700" dirty="0"/>
              <a:t>Girişimci (müteşebbis) ilk üç üretim unsurunu bir araya getiren ve sisteme katan kişi (ya da kuruluştur). </a:t>
            </a:r>
          </a:p>
          <a:p>
            <a:pPr marL="3175" indent="-3175" algn="just">
              <a:buNone/>
              <a:defRPr/>
            </a:pPr>
            <a:endParaRPr lang="tr-TR" sz="2400" b="1" i="1" dirty="0"/>
          </a:p>
          <a:p>
            <a:pPr marL="3175" indent="-3175" algn="just">
              <a:buNone/>
              <a:defRPr/>
            </a:pPr>
            <a:r>
              <a:rPr lang="tr-TR" sz="2400" b="1" i="1" dirty="0"/>
              <a:t>TOPLUMUN GEREKSİNİMLERİNE CEVAP VERMEK VE KÂR ELDE ETMEK AMACIYLA </a:t>
            </a:r>
            <a:r>
              <a:rPr lang="en-US" sz="2400" b="1" i="1" dirty="0"/>
              <a:t>R</a:t>
            </a:r>
            <a:r>
              <a:rPr lang="tr-TR" sz="2400" b="1" i="1" dirty="0"/>
              <a:t>İ</a:t>
            </a:r>
            <a:r>
              <a:rPr lang="en-US" sz="2400" b="1" i="1" dirty="0"/>
              <a:t>SK</a:t>
            </a:r>
            <a:r>
              <a:rPr lang="tr-TR" sz="2400" b="1" i="1" dirty="0"/>
              <a:t> ALAN VE SIFIRDAN BİR İŞ KURAN İŞ İNSANIDIR.</a:t>
            </a:r>
          </a:p>
        </p:txBody>
      </p:sp>
    </p:spTree>
    <p:extLst>
      <p:ext uri="{BB962C8B-B14F-4D97-AF65-F5344CB8AC3E}">
        <p14:creationId xmlns:p14="http://schemas.microsoft.com/office/powerpoint/2010/main" val="126069329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r>
              <a:rPr lang="tr-TR" altLang="tr-TR" b="1" smtClean="0"/>
              <a:t>Başarılı Girişimcilerin Özellikleri</a:t>
            </a:r>
            <a:r>
              <a:rPr lang="tr-TR" altLang="tr-TR" smtClean="0"/>
              <a:t> </a:t>
            </a:r>
          </a:p>
        </p:txBody>
      </p:sp>
      <p:sp>
        <p:nvSpPr>
          <p:cNvPr id="100355" name="Rectangle 3"/>
          <p:cNvSpPr>
            <a:spLocks noGrp="1" noChangeArrowheads="1"/>
          </p:cNvSpPr>
          <p:nvPr>
            <p:ph idx="1"/>
          </p:nvPr>
        </p:nvSpPr>
        <p:spPr/>
        <p:txBody>
          <a:bodyPr>
            <a:normAutofit fontScale="92500" lnSpcReduction="20000"/>
          </a:bodyPr>
          <a:lstStyle/>
          <a:p>
            <a:pPr marL="457200" indent="-457200">
              <a:lnSpc>
                <a:spcPct val="110000"/>
              </a:lnSpc>
              <a:buFont typeface="+mj-lt"/>
              <a:buAutoNum type="arabicPeriod"/>
              <a:defRPr/>
            </a:pPr>
            <a:r>
              <a:rPr lang="tr-TR" sz="2400" dirty="0"/>
              <a:t>İçsel  Kontrol </a:t>
            </a:r>
          </a:p>
          <a:p>
            <a:pPr marL="457200" indent="-457200">
              <a:lnSpc>
                <a:spcPct val="110000"/>
              </a:lnSpc>
              <a:buFont typeface="+mj-lt"/>
              <a:buAutoNum type="arabicPeriod"/>
              <a:defRPr/>
            </a:pPr>
            <a:r>
              <a:rPr lang="tr-TR" sz="2400" dirty="0"/>
              <a:t>Enerjisinin Çok Olması</a:t>
            </a:r>
          </a:p>
          <a:p>
            <a:pPr marL="457200" indent="-457200">
              <a:lnSpc>
                <a:spcPct val="110000"/>
              </a:lnSpc>
              <a:buFont typeface="+mj-lt"/>
              <a:buAutoNum type="arabicPeriod"/>
              <a:defRPr/>
            </a:pPr>
            <a:r>
              <a:rPr lang="tr-TR" sz="2400" dirty="0"/>
              <a:t>Başarma İhtiyacı</a:t>
            </a:r>
          </a:p>
          <a:p>
            <a:pPr marL="457200" indent="-457200">
              <a:lnSpc>
                <a:spcPct val="110000"/>
              </a:lnSpc>
              <a:buFont typeface="+mj-lt"/>
              <a:buAutoNum type="arabicPeriod"/>
              <a:defRPr/>
            </a:pPr>
            <a:r>
              <a:rPr lang="tr-TR" sz="2400" dirty="0"/>
              <a:t>Belirsizliğe Katlanma </a:t>
            </a:r>
          </a:p>
          <a:p>
            <a:pPr marL="457200" indent="-457200">
              <a:lnSpc>
                <a:spcPct val="110000"/>
              </a:lnSpc>
              <a:buFont typeface="+mj-lt"/>
              <a:buAutoNum type="arabicPeriod"/>
              <a:defRPr/>
            </a:pPr>
            <a:r>
              <a:rPr lang="tr-TR" sz="2400" dirty="0"/>
              <a:t>Zamana Karşı Duyarlı Olma</a:t>
            </a:r>
          </a:p>
          <a:p>
            <a:pPr marL="457200" indent="-457200">
              <a:lnSpc>
                <a:spcPct val="110000"/>
              </a:lnSpc>
              <a:buFont typeface="+mj-lt"/>
              <a:buAutoNum type="arabicPeriod"/>
              <a:defRPr/>
            </a:pPr>
            <a:r>
              <a:rPr lang="tr-TR" sz="2400" dirty="0"/>
              <a:t>Kendine Güven </a:t>
            </a:r>
          </a:p>
          <a:p>
            <a:pPr marL="457200" indent="-457200">
              <a:lnSpc>
                <a:spcPct val="110000"/>
              </a:lnSpc>
              <a:buFont typeface="+mj-lt"/>
              <a:buAutoNum type="arabicPeriod"/>
              <a:defRPr/>
            </a:pPr>
            <a:r>
              <a:rPr lang="tr-TR" sz="2400" dirty="0"/>
              <a:t>Kendi Kendinin Patronu Olma </a:t>
            </a:r>
          </a:p>
          <a:p>
            <a:pPr marL="457200" indent="-457200">
              <a:lnSpc>
                <a:spcPct val="110000"/>
              </a:lnSpc>
              <a:buFont typeface="+mj-lt"/>
              <a:buAutoNum type="arabicPeriod"/>
              <a:defRPr/>
            </a:pPr>
            <a:r>
              <a:rPr lang="tr-TR" sz="2400" dirty="0"/>
              <a:t>Yaratıcılık</a:t>
            </a:r>
          </a:p>
          <a:p>
            <a:pPr marL="457200" indent="-457200">
              <a:lnSpc>
                <a:spcPct val="110000"/>
              </a:lnSpc>
              <a:buFont typeface="+mj-lt"/>
              <a:buAutoNum type="arabicPeriod"/>
              <a:defRPr/>
            </a:pPr>
            <a:r>
              <a:rPr lang="tr-TR" sz="2400" dirty="0"/>
              <a:t>Optimizm</a:t>
            </a:r>
          </a:p>
          <a:p>
            <a:pPr marL="457200" indent="-457200">
              <a:lnSpc>
                <a:spcPct val="110000"/>
              </a:lnSpc>
              <a:buFont typeface="+mj-lt"/>
              <a:buAutoNum type="arabicPeriod"/>
              <a:defRPr/>
            </a:pPr>
            <a:r>
              <a:rPr lang="tr-TR" sz="2400" dirty="0"/>
              <a:t>Vizyon Sahibi Olma</a:t>
            </a:r>
          </a:p>
        </p:txBody>
      </p:sp>
    </p:spTree>
    <p:extLst>
      <p:ext uri="{BB962C8B-B14F-4D97-AF65-F5344CB8AC3E}">
        <p14:creationId xmlns:p14="http://schemas.microsoft.com/office/powerpoint/2010/main" val="1320836956"/>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algn="ctr" eaLnBrk="1" hangingPunct="1"/>
            <a:r>
              <a:rPr lang="tr-TR" altLang="tr-TR" b="1" smtClean="0"/>
              <a:t>Girişimci vs. Yönetici</a:t>
            </a:r>
            <a:endParaRPr lang="tr-TR" altLang="tr-TR" smtClean="0"/>
          </a:p>
        </p:txBody>
      </p:sp>
      <p:sp>
        <p:nvSpPr>
          <p:cNvPr id="76803" name="Rectangle 3"/>
          <p:cNvSpPr>
            <a:spLocks noGrp="1" noChangeArrowheads="1"/>
          </p:cNvSpPr>
          <p:nvPr>
            <p:ph idx="1"/>
          </p:nvPr>
        </p:nvSpPr>
        <p:spPr/>
        <p:txBody>
          <a:bodyPr/>
          <a:lstStyle/>
          <a:p>
            <a:pPr eaLnBrk="1" hangingPunct="1">
              <a:lnSpc>
                <a:spcPct val="80000"/>
              </a:lnSpc>
            </a:pPr>
            <a:r>
              <a:rPr lang="tr-TR" altLang="tr-TR" sz="2000" b="1"/>
              <a:t>Girişimci;</a:t>
            </a:r>
            <a:endParaRPr lang="tr-TR" altLang="tr-TR" sz="2000" b="1">
              <a:latin typeface="Arial" panose="020B0604020202020204" pitchFamily="34" charset="0"/>
            </a:endParaRPr>
          </a:p>
          <a:p>
            <a:pPr eaLnBrk="1" hangingPunct="1">
              <a:lnSpc>
                <a:spcPct val="80000"/>
              </a:lnSpc>
              <a:buFont typeface="Wingdings" panose="05000000000000000000" pitchFamily="2" charset="2"/>
              <a:buNone/>
            </a:pPr>
            <a:endParaRPr lang="tr-TR" altLang="tr-TR" sz="2000" b="1">
              <a:latin typeface="Arial" panose="020B0604020202020204" pitchFamily="34" charset="0"/>
            </a:endParaRPr>
          </a:p>
          <a:p>
            <a:pPr eaLnBrk="1" hangingPunct="1">
              <a:lnSpc>
                <a:spcPct val="80000"/>
              </a:lnSpc>
            </a:pPr>
            <a:r>
              <a:rPr lang="tr-TR" altLang="tr-TR" sz="2000">
                <a:latin typeface="Arial" panose="020B0604020202020204" pitchFamily="34" charset="0"/>
              </a:rPr>
              <a:t>Ü</a:t>
            </a:r>
            <a:r>
              <a:rPr lang="tr-TR" altLang="tr-TR" sz="2000"/>
              <a:t>retim faktörlerini, başkalarının ihtiyaçlarını karşılamak için tedarik eden ve uygun şekilde birleştiren kimsedir. </a:t>
            </a:r>
          </a:p>
          <a:p>
            <a:pPr eaLnBrk="1" hangingPunct="1">
              <a:lnSpc>
                <a:spcPct val="80000"/>
              </a:lnSpc>
            </a:pPr>
            <a:r>
              <a:rPr lang="tr-TR" altLang="tr-TR" sz="2000"/>
              <a:t>Kâr amacı güder ve risk alır. </a:t>
            </a:r>
          </a:p>
          <a:p>
            <a:pPr eaLnBrk="1" hangingPunct="1">
              <a:lnSpc>
                <a:spcPct val="80000"/>
              </a:lnSpc>
            </a:pPr>
            <a:endParaRPr lang="tr-TR" altLang="tr-TR" sz="2000"/>
          </a:p>
          <a:p>
            <a:pPr eaLnBrk="1" hangingPunct="1">
              <a:lnSpc>
                <a:spcPct val="80000"/>
              </a:lnSpc>
              <a:buFont typeface="Wingdings" panose="05000000000000000000" pitchFamily="2" charset="2"/>
              <a:buNone/>
            </a:pPr>
            <a:r>
              <a:rPr lang="tr-TR" altLang="tr-TR" sz="2000" b="1"/>
              <a:t>Profesyonel Yönetici;</a:t>
            </a:r>
            <a:endParaRPr lang="tr-TR" altLang="tr-TR" sz="2000" b="1">
              <a:latin typeface="Arial" panose="020B0604020202020204" pitchFamily="34" charset="0"/>
            </a:endParaRPr>
          </a:p>
          <a:p>
            <a:pPr eaLnBrk="1" hangingPunct="1">
              <a:lnSpc>
                <a:spcPct val="80000"/>
              </a:lnSpc>
              <a:buFont typeface="Wingdings" panose="05000000000000000000" pitchFamily="2" charset="2"/>
              <a:buNone/>
            </a:pPr>
            <a:endParaRPr lang="tr-TR" altLang="tr-TR" sz="2000" b="1">
              <a:latin typeface="Arial" panose="020B0604020202020204" pitchFamily="34" charset="0"/>
            </a:endParaRPr>
          </a:p>
          <a:p>
            <a:pPr eaLnBrk="1" hangingPunct="1">
              <a:lnSpc>
                <a:spcPct val="80000"/>
              </a:lnSpc>
            </a:pPr>
            <a:r>
              <a:rPr lang="tr-TR" altLang="tr-TR" sz="2000">
                <a:latin typeface="Arial" panose="020B0604020202020204" pitchFamily="34" charset="0"/>
              </a:rPr>
              <a:t>K</a:t>
            </a:r>
            <a:r>
              <a:rPr lang="tr-TR" altLang="tr-TR" sz="2000"/>
              <a:t>âr ve riski başkalarına ait olmak üzere, üretim faktörlerini tedarik ederek, mal veya hizmet üretimi için yöneten kişidir. </a:t>
            </a:r>
          </a:p>
          <a:p>
            <a:pPr eaLnBrk="1" hangingPunct="1">
              <a:lnSpc>
                <a:spcPct val="80000"/>
              </a:lnSpc>
            </a:pPr>
            <a:endParaRPr lang="tr-TR" altLang="tr-TR" sz="2000"/>
          </a:p>
          <a:p>
            <a:pPr eaLnBrk="1" hangingPunct="1">
              <a:lnSpc>
                <a:spcPct val="80000"/>
              </a:lnSpc>
            </a:pPr>
            <a:r>
              <a:rPr lang="tr-TR" altLang="tr-TR" sz="2000"/>
              <a:t>İyi bir yönetici olmak, iyi bir girişimci olmayı gerektirmez. </a:t>
            </a:r>
          </a:p>
        </p:txBody>
      </p:sp>
    </p:spTree>
    <p:extLst>
      <p:ext uri="{BB962C8B-B14F-4D97-AF65-F5344CB8AC3E}">
        <p14:creationId xmlns:p14="http://schemas.microsoft.com/office/powerpoint/2010/main" val="247076870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algn="ctr" eaLnBrk="1" hangingPunct="1"/>
            <a:r>
              <a:rPr lang="tr-TR" altLang="tr-TR" b="1" smtClean="0"/>
              <a:t>Girişimci Türleri</a:t>
            </a:r>
            <a:r>
              <a:rPr lang="tr-TR" altLang="tr-TR" smtClean="0"/>
              <a:t> </a:t>
            </a:r>
          </a:p>
        </p:txBody>
      </p:sp>
      <p:sp>
        <p:nvSpPr>
          <p:cNvPr id="77827" name="Rectangle 3"/>
          <p:cNvSpPr>
            <a:spLocks noGrp="1" noChangeArrowheads="1"/>
          </p:cNvSpPr>
          <p:nvPr>
            <p:ph idx="1"/>
          </p:nvPr>
        </p:nvSpPr>
        <p:spPr/>
        <p:txBody>
          <a:bodyPr/>
          <a:lstStyle/>
          <a:p>
            <a:pPr marL="552450" indent="-552450" algn="just">
              <a:lnSpc>
                <a:spcPct val="80000"/>
              </a:lnSpc>
            </a:pPr>
            <a:r>
              <a:rPr lang="tr-TR" altLang="tr-TR" sz="2500" b="1">
                <a:solidFill>
                  <a:srgbClr val="FF3300"/>
                </a:solidFill>
              </a:rPr>
              <a:t>Klasik Girişimci :</a:t>
            </a:r>
            <a:r>
              <a:rPr lang="tr-TR" altLang="tr-TR" sz="2500"/>
              <a:t> Yukarıda anlatılan girişimci tipi. </a:t>
            </a:r>
          </a:p>
          <a:p>
            <a:pPr marL="552450" indent="-552450" algn="just">
              <a:lnSpc>
                <a:spcPct val="80000"/>
              </a:lnSpc>
            </a:pPr>
            <a:endParaRPr lang="tr-TR" altLang="tr-TR" sz="2500" b="1"/>
          </a:p>
          <a:p>
            <a:pPr marL="552450" indent="-552450" algn="just">
              <a:lnSpc>
                <a:spcPct val="80000"/>
              </a:lnSpc>
            </a:pPr>
            <a:r>
              <a:rPr lang="tr-TR" altLang="tr-TR" sz="2500" b="1">
                <a:solidFill>
                  <a:srgbClr val="FF3300"/>
                </a:solidFill>
              </a:rPr>
              <a:t>İşletme İçi Girişimci	:</a:t>
            </a:r>
            <a:r>
              <a:rPr lang="tr-TR" altLang="tr-TR" sz="2500" b="1"/>
              <a:t> </a:t>
            </a:r>
            <a:r>
              <a:rPr lang="tr-TR" altLang="tr-TR" sz="2500"/>
              <a:t>Girişimci ruhu olan , büyük bir işletme içinde yeni ürünler, fikirler, ticari girişimler geliştirebilen kişi. </a:t>
            </a:r>
          </a:p>
          <a:p>
            <a:pPr marL="552450" indent="-552450" algn="just">
              <a:lnSpc>
                <a:spcPct val="80000"/>
              </a:lnSpc>
            </a:pPr>
            <a:endParaRPr lang="tr-TR" altLang="tr-TR" sz="2500" b="1"/>
          </a:p>
          <a:p>
            <a:pPr marL="552450" indent="-552450" algn="just">
              <a:lnSpc>
                <a:spcPct val="80000"/>
              </a:lnSpc>
            </a:pPr>
            <a:r>
              <a:rPr lang="tr-TR" altLang="tr-TR" sz="2500" b="1">
                <a:solidFill>
                  <a:srgbClr val="FF3300"/>
                </a:solidFill>
              </a:rPr>
              <a:t>Değişim Ajanı :</a:t>
            </a:r>
            <a:r>
              <a:rPr lang="tr-TR" altLang="tr-TR" sz="2500" b="1"/>
              <a:t> </a:t>
            </a:r>
            <a:r>
              <a:rPr lang="tr-TR" altLang="tr-TR" sz="2500"/>
              <a:t>Modern pazarlarda işletmelerinin rekabetçiliğini korumak ve mevcut faaliyetleri tekrar diriltmek (atağa geçirmek) için çalışan yöneticiler. </a:t>
            </a:r>
          </a:p>
        </p:txBody>
      </p:sp>
    </p:spTree>
    <p:extLst>
      <p:ext uri="{BB962C8B-B14F-4D97-AF65-F5344CB8AC3E}">
        <p14:creationId xmlns:p14="http://schemas.microsoft.com/office/powerpoint/2010/main" val="177380553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algn="ctr" eaLnBrk="1" hangingPunct="1"/>
            <a:r>
              <a:rPr lang="tr-TR" altLang="tr-TR" b="1" smtClean="0"/>
              <a:t>Üretim Faktörlerinin Kazançları</a:t>
            </a:r>
            <a:endParaRPr lang="tr-TR" altLang="tr-TR" smtClean="0"/>
          </a:p>
        </p:txBody>
      </p:sp>
      <p:sp>
        <p:nvSpPr>
          <p:cNvPr id="78851" name="Rectangle 3"/>
          <p:cNvSpPr>
            <a:spLocks noGrp="1" noChangeArrowheads="1"/>
          </p:cNvSpPr>
          <p:nvPr>
            <p:ph idx="1"/>
          </p:nvPr>
        </p:nvSpPr>
        <p:spPr/>
        <p:txBody>
          <a:bodyPr/>
          <a:lstStyle/>
          <a:p>
            <a:pPr eaLnBrk="1" hangingPunct="1">
              <a:lnSpc>
                <a:spcPct val="90000"/>
              </a:lnSpc>
            </a:pPr>
            <a:r>
              <a:rPr lang="tr-TR" altLang="tr-TR" smtClean="0"/>
              <a:t>Doğal Kaynaklar	:	Kira</a:t>
            </a:r>
          </a:p>
          <a:p>
            <a:pPr eaLnBrk="1" hangingPunct="1">
              <a:lnSpc>
                <a:spcPct val="90000"/>
              </a:lnSpc>
            </a:pPr>
            <a:r>
              <a:rPr lang="tr-TR" altLang="tr-TR" smtClean="0"/>
              <a:t>Emek			:	Ücret</a:t>
            </a:r>
          </a:p>
          <a:p>
            <a:pPr eaLnBrk="1" hangingPunct="1">
              <a:lnSpc>
                <a:spcPct val="90000"/>
              </a:lnSpc>
            </a:pPr>
            <a:r>
              <a:rPr lang="tr-TR" altLang="tr-TR" smtClean="0"/>
              <a:t>Sermaye		:	Faiz</a:t>
            </a:r>
          </a:p>
          <a:p>
            <a:pPr eaLnBrk="1" hangingPunct="1">
              <a:lnSpc>
                <a:spcPct val="90000"/>
              </a:lnSpc>
            </a:pPr>
            <a:r>
              <a:rPr lang="tr-TR" altLang="tr-TR" smtClean="0"/>
              <a:t>Girişimci		:	Kâr</a:t>
            </a:r>
          </a:p>
        </p:txBody>
      </p:sp>
    </p:spTree>
    <p:extLst>
      <p:ext uri="{BB962C8B-B14F-4D97-AF65-F5344CB8AC3E}">
        <p14:creationId xmlns:p14="http://schemas.microsoft.com/office/powerpoint/2010/main" val="341139587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Başlık 1"/>
          <p:cNvSpPr>
            <a:spLocks noGrp="1"/>
          </p:cNvSpPr>
          <p:nvPr>
            <p:ph type="title"/>
          </p:nvPr>
        </p:nvSpPr>
        <p:spPr/>
        <p:txBody>
          <a:bodyPr/>
          <a:lstStyle/>
          <a:p>
            <a:r>
              <a:rPr lang="tr-TR" altLang="tr-TR" smtClean="0"/>
              <a:t>Örgüt Kültürünün İşletmeler Açısından Önemi</a:t>
            </a:r>
          </a:p>
        </p:txBody>
      </p:sp>
      <p:sp>
        <p:nvSpPr>
          <p:cNvPr id="79875" name="İçerik Yer Tutucusu 2"/>
          <p:cNvSpPr>
            <a:spLocks noGrp="1"/>
          </p:cNvSpPr>
          <p:nvPr>
            <p:ph idx="1"/>
          </p:nvPr>
        </p:nvSpPr>
        <p:spPr>
          <a:xfrm>
            <a:off x="2927351" y="1989138"/>
            <a:ext cx="7313613" cy="4114800"/>
          </a:xfrm>
        </p:spPr>
        <p:txBody>
          <a:bodyPr/>
          <a:lstStyle/>
          <a:p>
            <a:pPr>
              <a:lnSpc>
                <a:spcPct val="80000"/>
              </a:lnSpc>
            </a:pPr>
            <a:r>
              <a:rPr lang="tr-TR" altLang="tr-TR" sz="2200"/>
              <a:t>İşletmelerin hedeflerine ulaşıp başarılı sonuçlar almasında etkili unsur yalnızca çalışanların yetenekleri değildir. Organizasyonun yapısı ya da faaliyetlerin bölümlendirilmesi de değildir.</a:t>
            </a:r>
          </a:p>
          <a:p>
            <a:pPr>
              <a:lnSpc>
                <a:spcPct val="80000"/>
              </a:lnSpc>
            </a:pPr>
            <a:endParaRPr lang="tr-TR" altLang="tr-TR" sz="2200"/>
          </a:p>
          <a:p>
            <a:pPr>
              <a:lnSpc>
                <a:spcPct val="80000"/>
              </a:lnSpc>
            </a:pPr>
            <a:r>
              <a:rPr lang="tr-TR" altLang="tr-TR" sz="2200"/>
              <a:t>Tüm unsurların bir arada uyumlu bir bitin oluşturması gerekir.</a:t>
            </a:r>
          </a:p>
          <a:p>
            <a:pPr>
              <a:lnSpc>
                <a:spcPct val="80000"/>
              </a:lnSpc>
            </a:pPr>
            <a:endParaRPr lang="tr-TR" altLang="tr-TR" sz="2200"/>
          </a:p>
          <a:p>
            <a:pPr>
              <a:lnSpc>
                <a:spcPct val="80000"/>
              </a:lnSpc>
            </a:pPr>
            <a:r>
              <a:rPr lang="tr-TR" altLang="tr-TR" sz="2200"/>
              <a:t>İşletmenin iç ve dış çevrede algılanabilen bir tarzı, bir karakteri olmalıdır.</a:t>
            </a:r>
          </a:p>
          <a:p>
            <a:endParaRPr lang="tr-TR" altLang="tr-TR" sz="2200"/>
          </a:p>
        </p:txBody>
      </p:sp>
    </p:spTree>
    <p:extLst>
      <p:ext uri="{BB962C8B-B14F-4D97-AF65-F5344CB8AC3E}">
        <p14:creationId xmlns:p14="http://schemas.microsoft.com/office/powerpoint/2010/main" val="4415807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Başlık 1"/>
          <p:cNvSpPr>
            <a:spLocks noGrp="1"/>
          </p:cNvSpPr>
          <p:nvPr>
            <p:ph type="title"/>
          </p:nvPr>
        </p:nvSpPr>
        <p:spPr/>
        <p:txBody>
          <a:bodyPr/>
          <a:lstStyle/>
          <a:p>
            <a:r>
              <a:rPr lang="tr-TR" altLang="tr-TR" smtClean="0"/>
              <a:t>Örgüt Kültürünün İşletmeler Açısından Önemi</a:t>
            </a:r>
          </a:p>
        </p:txBody>
      </p:sp>
      <p:sp>
        <p:nvSpPr>
          <p:cNvPr id="80899" name="İçerik Yer Tutucusu 2"/>
          <p:cNvSpPr>
            <a:spLocks noGrp="1"/>
          </p:cNvSpPr>
          <p:nvPr>
            <p:ph idx="1"/>
          </p:nvPr>
        </p:nvSpPr>
        <p:spPr/>
        <p:txBody>
          <a:bodyPr/>
          <a:lstStyle/>
          <a:p>
            <a:pPr>
              <a:lnSpc>
                <a:spcPct val="80000"/>
              </a:lnSpc>
            </a:pPr>
            <a:r>
              <a:rPr lang="tr-TR" altLang="tr-TR" sz="2200"/>
              <a:t>Bir işletme diğer işletmelerden farklı bir kimlik ortaya koyabilmelidir. Bu kimlik örgüt kültürüdür.</a:t>
            </a:r>
          </a:p>
          <a:p>
            <a:pPr>
              <a:lnSpc>
                <a:spcPct val="80000"/>
              </a:lnSpc>
            </a:pPr>
            <a:endParaRPr lang="tr-TR" altLang="tr-TR" sz="2200"/>
          </a:p>
          <a:p>
            <a:pPr>
              <a:lnSpc>
                <a:spcPct val="80000"/>
              </a:lnSpc>
            </a:pPr>
            <a:r>
              <a:rPr lang="tr-TR" altLang="tr-TR" sz="2200"/>
              <a:t>Örgüt kültürünün yarattığı kimlik çalışanlar üzerinde, yazılı kurallardan ya da üstlerin yetki kullanımından çok daha etkili olabilir.</a:t>
            </a:r>
          </a:p>
          <a:p>
            <a:pPr>
              <a:lnSpc>
                <a:spcPct val="80000"/>
              </a:lnSpc>
            </a:pPr>
            <a:endParaRPr lang="tr-TR" altLang="tr-TR" sz="2200"/>
          </a:p>
          <a:p>
            <a:pPr>
              <a:lnSpc>
                <a:spcPct val="80000"/>
              </a:lnSpc>
            </a:pPr>
            <a:r>
              <a:rPr lang="tr-TR" altLang="tr-TR" sz="2200"/>
              <a:t>Örgüt kültürü, işletme ve amaçlarının anlaşılmasını, benimsenmesini, bunlara yönelik bütünleşik davranışlar içinde olunmasını sağlar.</a:t>
            </a:r>
          </a:p>
          <a:p>
            <a:endParaRPr lang="tr-TR" altLang="tr-TR" sz="2200"/>
          </a:p>
        </p:txBody>
      </p:sp>
    </p:spTree>
    <p:extLst>
      <p:ext uri="{BB962C8B-B14F-4D97-AF65-F5344CB8AC3E}">
        <p14:creationId xmlns:p14="http://schemas.microsoft.com/office/powerpoint/2010/main" val="313770308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Başlık 1"/>
          <p:cNvSpPr>
            <a:spLocks noGrp="1"/>
          </p:cNvSpPr>
          <p:nvPr>
            <p:ph type="title"/>
          </p:nvPr>
        </p:nvSpPr>
        <p:spPr/>
        <p:txBody>
          <a:bodyPr/>
          <a:lstStyle/>
          <a:p>
            <a:r>
              <a:rPr lang="tr-TR" altLang="tr-TR" smtClean="0"/>
              <a:t>Örgüt Kültürünün İşletmeler Açısından Önemi</a:t>
            </a:r>
          </a:p>
        </p:txBody>
      </p:sp>
      <p:sp>
        <p:nvSpPr>
          <p:cNvPr id="81923" name="İçerik Yer Tutucusu 2"/>
          <p:cNvSpPr>
            <a:spLocks noGrp="1"/>
          </p:cNvSpPr>
          <p:nvPr>
            <p:ph idx="1"/>
          </p:nvPr>
        </p:nvSpPr>
        <p:spPr/>
        <p:txBody>
          <a:bodyPr/>
          <a:lstStyle/>
          <a:p>
            <a:pPr>
              <a:lnSpc>
                <a:spcPct val="90000"/>
              </a:lnSpc>
            </a:pPr>
            <a:r>
              <a:rPr lang="tr-TR" altLang="tr-TR" sz="2200"/>
              <a:t>İşletmeler birer açık sistemdir. Örgüt kültürü, bir işletmeyi dış çevreden ayıran sınırları çizer.</a:t>
            </a:r>
          </a:p>
          <a:p>
            <a:pPr>
              <a:lnSpc>
                <a:spcPct val="90000"/>
              </a:lnSpc>
            </a:pPr>
            <a:endParaRPr lang="tr-TR" altLang="tr-TR" sz="2200"/>
          </a:p>
          <a:p>
            <a:pPr>
              <a:lnSpc>
                <a:spcPct val="90000"/>
              </a:lnSpc>
            </a:pPr>
            <a:r>
              <a:rPr lang="tr-TR" altLang="tr-TR" sz="2200"/>
              <a:t>Örgüt kültürü yeterince güçlü etkiye sahip ise, işletmeyi faaliyetleriyle, çalışanlarıyla, tüm donanımı bir arada tutar.</a:t>
            </a:r>
          </a:p>
          <a:p>
            <a:pPr>
              <a:lnSpc>
                <a:spcPct val="90000"/>
              </a:lnSpc>
            </a:pPr>
            <a:endParaRPr lang="tr-TR" altLang="tr-TR" sz="2200"/>
          </a:p>
          <a:p>
            <a:pPr>
              <a:lnSpc>
                <a:spcPct val="90000"/>
              </a:lnSpc>
            </a:pPr>
            <a:r>
              <a:rPr lang="tr-TR" altLang="tr-TR" sz="2200"/>
              <a:t>Örgüt kültürü, tutum ve davranışları konusunda çalışanlara yol gösterici bir rol oynar. Özellikle işletmeye yeni katılanlar için bu destek gereklidir.</a:t>
            </a:r>
          </a:p>
          <a:p>
            <a:pPr>
              <a:lnSpc>
                <a:spcPct val="90000"/>
              </a:lnSpc>
              <a:buFont typeface="Wingdings" panose="05000000000000000000" pitchFamily="2" charset="2"/>
              <a:buNone/>
            </a:pPr>
            <a:endParaRPr lang="tr-TR" altLang="tr-TR" sz="2200"/>
          </a:p>
          <a:p>
            <a:endParaRPr lang="tr-TR" altLang="tr-TR" sz="2200"/>
          </a:p>
        </p:txBody>
      </p:sp>
    </p:spTree>
    <p:extLst>
      <p:ext uri="{BB962C8B-B14F-4D97-AF65-F5344CB8AC3E}">
        <p14:creationId xmlns:p14="http://schemas.microsoft.com/office/powerpoint/2010/main" val="2661314878"/>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Başlık 1"/>
          <p:cNvSpPr>
            <a:spLocks noGrp="1"/>
          </p:cNvSpPr>
          <p:nvPr>
            <p:ph type="title"/>
          </p:nvPr>
        </p:nvSpPr>
        <p:spPr/>
        <p:txBody>
          <a:bodyPr/>
          <a:lstStyle/>
          <a:p>
            <a:r>
              <a:rPr lang="tr-TR" altLang="tr-TR" smtClean="0"/>
              <a:t>Kaynaklar</a:t>
            </a:r>
          </a:p>
        </p:txBody>
      </p:sp>
      <p:sp>
        <p:nvSpPr>
          <p:cNvPr id="82947" name="İçerik Yer Tutucusu 3"/>
          <p:cNvSpPr>
            <a:spLocks noGrp="1"/>
          </p:cNvSpPr>
          <p:nvPr>
            <p:ph idx="1"/>
          </p:nvPr>
        </p:nvSpPr>
        <p:spPr/>
        <p:txBody>
          <a:bodyPr/>
          <a:lstStyle/>
          <a:p>
            <a:pPr marL="0" indent="0">
              <a:buNone/>
            </a:pPr>
            <a:endParaRPr lang="tr-TR" altLang="tr-TR" smtClean="0"/>
          </a:p>
        </p:txBody>
      </p:sp>
      <p:sp>
        <p:nvSpPr>
          <p:cNvPr id="82948" name="Metin kutusu 4"/>
          <p:cNvSpPr txBox="1">
            <a:spLocks noChangeArrowheads="1"/>
          </p:cNvSpPr>
          <p:nvPr/>
        </p:nvSpPr>
        <p:spPr bwMode="auto">
          <a:xfrm>
            <a:off x="3000376" y="1916114"/>
            <a:ext cx="69119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tr-TR" altLang="tr-TR" b="1">
                <a:solidFill>
                  <a:srgbClr val="57B5B5"/>
                </a:solidFill>
              </a:rPr>
              <a:t>1)Dr. Cem DİKMEN</a:t>
            </a:r>
          </a:p>
          <a:p>
            <a:pPr eaLnBrk="1" hangingPunct="1"/>
            <a:r>
              <a:rPr lang="tr-TR" altLang="tr-TR" b="1">
                <a:solidFill>
                  <a:srgbClr val="57B5B5"/>
                </a:solidFill>
              </a:rPr>
              <a:t>Arş. Grv. Gültekin ALTUNTAŞ- Ders Notları</a:t>
            </a:r>
          </a:p>
          <a:p>
            <a:pPr eaLnBrk="1" hangingPunct="1"/>
            <a:r>
              <a:rPr lang="tr-TR" altLang="tr-TR" b="1">
                <a:solidFill>
                  <a:srgbClr val="57B5B5"/>
                </a:solidFill>
              </a:rPr>
              <a:t>2) İşletme Yönetimine Giriş- Prof.Dr.Ömer Dinçer</a:t>
            </a:r>
            <a:endParaRPr lang="tr-TR" altLang="tr-TR"/>
          </a:p>
        </p:txBody>
      </p:sp>
    </p:spTree>
    <p:extLst>
      <p:ext uri="{BB962C8B-B14F-4D97-AF65-F5344CB8AC3E}">
        <p14:creationId xmlns:p14="http://schemas.microsoft.com/office/powerpoint/2010/main" val="149697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Başlık 1"/>
          <p:cNvSpPr>
            <a:spLocks noGrp="1"/>
          </p:cNvSpPr>
          <p:nvPr>
            <p:ph type="title"/>
          </p:nvPr>
        </p:nvSpPr>
        <p:spPr/>
        <p:txBody>
          <a:bodyPr/>
          <a:lstStyle/>
          <a:p>
            <a:r>
              <a:rPr lang="tr-TR" altLang="tr-TR" smtClean="0"/>
              <a:t>Yaklaşımlar</a:t>
            </a:r>
          </a:p>
        </p:txBody>
      </p:sp>
      <p:sp>
        <p:nvSpPr>
          <p:cNvPr id="10243" name="İçerik Yer Tutucusu 2"/>
          <p:cNvSpPr>
            <a:spLocks noGrp="1"/>
          </p:cNvSpPr>
          <p:nvPr>
            <p:ph idx="1"/>
          </p:nvPr>
        </p:nvSpPr>
        <p:spPr/>
        <p:txBody>
          <a:bodyPr/>
          <a:lstStyle/>
          <a:p>
            <a:r>
              <a:rPr lang="tr-TR" altLang="tr-TR" smtClean="0"/>
              <a:t>1)Klasik Yönetim Anlayışı</a:t>
            </a:r>
          </a:p>
          <a:p>
            <a:r>
              <a:rPr lang="tr-TR" altLang="tr-TR" smtClean="0"/>
              <a:t>2)Bilimsel Yönetim Anlayışı</a:t>
            </a:r>
          </a:p>
          <a:p>
            <a:r>
              <a:rPr lang="tr-TR" altLang="tr-TR" smtClean="0"/>
              <a:t>3)Yönetsel Teori</a:t>
            </a:r>
          </a:p>
        </p:txBody>
      </p:sp>
    </p:spTree>
    <p:extLst>
      <p:ext uri="{BB962C8B-B14F-4D97-AF65-F5344CB8AC3E}">
        <p14:creationId xmlns:p14="http://schemas.microsoft.com/office/powerpoint/2010/main" val="34366977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891343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Başlık 1"/>
          <p:cNvSpPr>
            <a:spLocks noGrp="1"/>
          </p:cNvSpPr>
          <p:nvPr>
            <p:ph type="title"/>
          </p:nvPr>
        </p:nvSpPr>
        <p:spPr/>
        <p:txBody>
          <a:bodyPr/>
          <a:lstStyle/>
          <a:p>
            <a:r>
              <a:rPr lang="tr-TR" altLang="tr-TR" smtClean="0"/>
              <a:t>Klasik Yönetim Anlayışı</a:t>
            </a:r>
          </a:p>
        </p:txBody>
      </p:sp>
      <p:sp>
        <p:nvSpPr>
          <p:cNvPr id="11267" name="İçerik Yer Tutucusu 2"/>
          <p:cNvSpPr>
            <a:spLocks noGrp="1"/>
          </p:cNvSpPr>
          <p:nvPr>
            <p:ph idx="1"/>
          </p:nvPr>
        </p:nvSpPr>
        <p:spPr/>
        <p:txBody>
          <a:bodyPr/>
          <a:lstStyle/>
          <a:p>
            <a:r>
              <a:rPr lang="tr-TR" altLang="tr-TR" sz="2200"/>
              <a:t>Yönetim uygulamacıları arasında en eski ve en geniş alanda kabul edilen düşünce okulu “Klasik Yönetim Yaklaşımı”dır. Bu yaklaşım örgütlerdeki yönetime bilimsel ve rasyonel bir taban getirmek amacıyla 1885-1940 yılları arasında gelişim göstermiştir. Yaklaşımın doğuşu endüstri devrimi ile birlikte insanların küçük çaplı dükkanlarda ve evlerde el emeği ile üretim yerine toplu halde fabrikalarda çalışmaya başlamasıdır. Endüstrileşme tüm iş faaliyetlerinin etkin planlanması örgütlenmesi yöneltilmesi ve kontrolünü gerekli kılmıştır</a:t>
            </a:r>
          </a:p>
        </p:txBody>
      </p:sp>
    </p:spTree>
    <p:extLst>
      <p:ext uri="{BB962C8B-B14F-4D97-AF65-F5344CB8AC3E}">
        <p14:creationId xmlns:p14="http://schemas.microsoft.com/office/powerpoint/2010/main" val="143031729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212</TotalTime>
  <Words>2955</Words>
  <Application>Microsoft Office PowerPoint</Application>
  <PresentationFormat>Geniş ekran</PresentationFormat>
  <Paragraphs>498</Paragraphs>
  <Slides>80</Slides>
  <Notes>61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80</vt:i4>
      </vt:variant>
    </vt:vector>
  </HeadingPairs>
  <TitlesOfParts>
    <vt:vector size="88" baseType="lpstr">
      <vt:lpstr>Arial</vt:lpstr>
      <vt:lpstr>Calibri</vt:lpstr>
      <vt:lpstr>Calibri Light</vt:lpstr>
      <vt:lpstr>Tahoma</vt:lpstr>
      <vt:lpstr>Times New Roman</vt:lpstr>
      <vt:lpstr>Verdana</vt:lpstr>
      <vt:lpstr>Wingdings</vt:lpstr>
      <vt:lpstr>Office Teması</vt:lpstr>
      <vt:lpstr>   </vt:lpstr>
      <vt:lpstr>Sunum İçeriği</vt:lpstr>
      <vt:lpstr>İşletme Biliminin Tarihi Gelişimi</vt:lpstr>
      <vt:lpstr>PowerPoint Sunusu</vt:lpstr>
      <vt:lpstr>Sanayi Devrimi</vt:lpstr>
      <vt:lpstr>Bilgi Devrimi</vt:lpstr>
      <vt:lpstr>Küreselleşme</vt:lpstr>
      <vt:lpstr>Yaklaşımlar</vt:lpstr>
      <vt:lpstr>Klasik Yönetim Anlayışı</vt:lpstr>
      <vt:lpstr>Bilimsel Yönetim</vt:lpstr>
      <vt:lpstr>Taylor</vt:lpstr>
      <vt:lpstr>Taylor – 4 Temel İlke</vt:lpstr>
      <vt:lpstr>Yönetsel Teori</vt:lpstr>
      <vt:lpstr>Fayol</vt:lpstr>
      <vt:lpstr>Endüstriyel Faaliyetleri 6 Ana Gruba Ayırmıştır</vt:lpstr>
      <vt:lpstr>Fayol Yönetim İlkeleri</vt:lpstr>
      <vt:lpstr>Genel Tanımlar</vt:lpstr>
      <vt:lpstr>İhtiyaçtan Ekonomik Faaliyete</vt:lpstr>
      <vt:lpstr>İhtiyaçtan Ekonomik Faaliyete</vt:lpstr>
      <vt:lpstr>İhtiyacın Ortaya Çıkışı</vt:lpstr>
      <vt:lpstr>İhtiyaç Sürekli Tatmini</vt:lpstr>
      <vt:lpstr>İhtiyaçların Sınıflandırılması</vt:lpstr>
      <vt:lpstr>Maslow’un İhtiyaçlar Hiyerarşisi</vt:lpstr>
      <vt:lpstr>Maslow’un İhtiyaçlar Hiyerarşisi</vt:lpstr>
      <vt:lpstr>Maslow’un İhtiyaçlar Hiyerarşisi</vt:lpstr>
      <vt:lpstr>İşletme</vt:lpstr>
      <vt:lpstr>İşletme</vt:lpstr>
      <vt:lpstr>İşletme</vt:lpstr>
      <vt:lpstr>İşletme</vt:lpstr>
      <vt:lpstr>İşletmelerin Amaçları</vt:lpstr>
      <vt:lpstr>İşletmelerin Amaçları</vt:lpstr>
      <vt:lpstr>İşletmecilikle İlgili Bazı Temel Kavramlar</vt:lpstr>
      <vt:lpstr>İşletmecilikle İlgili Bazı Temel Kavramlar</vt:lpstr>
      <vt:lpstr>Kâr Amacı Gütmeyen Örgütler</vt:lpstr>
      <vt:lpstr>İşletme Türleri</vt:lpstr>
      <vt:lpstr>Sosyal Kârlılık</vt:lpstr>
      <vt:lpstr>İşletmecilikle İlgili Bazı Temel Kavramlar</vt:lpstr>
      <vt:lpstr>İşletmecilikle İlgili Bazı Temel Kavramlar</vt:lpstr>
      <vt:lpstr>İşletmecilikle İlgili Bazı Temel Kavramlar</vt:lpstr>
      <vt:lpstr>İşletmecilikle İlgili Bazı Temel Kavramlar</vt:lpstr>
      <vt:lpstr>Ekonomik Bir Birim Olarak İşletme</vt:lpstr>
      <vt:lpstr>Kâr ve  Kârlılık </vt:lpstr>
      <vt:lpstr>Kâr ve Kârlılık</vt:lpstr>
      <vt:lpstr>Kârlılık Ölçütü Ne İşe Yarar?</vt:lpstr>
      <vt:lpstr>Kâr Artırma Faaliyetleri</vt:lpstr>
      <vt:lpstr>Kâr Artırma Faaliyetleri :</vt:lpstr>
      <vt:lpstr>Kâr Artırma Faaliyetleri</vt:lpstr>
      <vt:lpstr>Kâr Artırma Faaliyetleri :</vt:lpstr>
      <vt:lpstr>Verimlilik </vt:lpstr>
      <vt:lpstr>Verimlilik</vt:lpstr>
      <vt:lpstr>Verimlilik – Kârlılık İlişkisi </vt:lpstr>
      <vt:lpstr>Etkinlik</vt:lpstr>
      <vt:lpstr>Etkinlik</vt:lpstr>
      <vt:lpstr>Etkinlik</vt:lpstr>
      <vt:lpstr>Etkililik</vt:lpstr>
      <vt:lpstr>EKONOMİK SİSTEMLER: </vt:lpstr>
      <vt:lpstr>Özel Teşebbüs (Girişim) Sistemi (Kapitalizm)</vt:lpstr>
      <vt:lpstr>Rekabet</vt:lpstr>
      <vt:lpstr>Rekabet Türleri </vt:lpstr>
      <vt:lpstr>Rekabet Türleri</vt:lpstr>
      <vt:lpstr>PowerPoint Sunusu</vt:lpstr>
      <vt:lpstr>Kapitalizm</vt:lpstr>
      <vt:lpstr>Üretim ve Üretim Faktörleri</vt:lpstr>
      <vt:lpstr>Üretim ve Üretim Faktörleri</vt:lpstr>
      <vt:lpstr>Üretim Faktörleri</vt:lpstr>
      <vt:lpstr>Doğal Kaynaklar </vt:lpstr>
      <vt:lpstr>Doğal Kaynaklar </vt:lpstr>
      <vt:lpstr>Emek (İnsan Kaynakları)</vt:lpstr>
      <vt:lpstr>Sermaye</vt:lpstr>
      <vt:lpstr>Sermaye</vt:lpstr>
      <vt:lpstr>Girişimci</vt:lpstr>
      <vt:lpstr>Başarılı Girişimcilerin Özellikleri </vt:lpstr>
      <vt:lpstr>Girişimci vs. Yönetici</vt:lpstr>
      <vt:lpstr>Girişimci Türleri </vt:lpstr>
      <vt:lpstr>Üretim Faktörlerinin Kazançları</vt:lpstr>
      <vt:lpstr>Örgüt Kültürünün İşletmeler Açısından Önemi</vt:lpstr>
      <vt:lpstr>Örgüt Kültürünün İşletmeler Açısından Önemi</vt:lpstr>
      <vt:lpstr>Örgüt Kültürünün İşletmeler Açısından Önemi</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YÖNETİMİN BOYUTLARI</dc:title>
  <dc:creator>gülbin özçelikay</dc:creator>
  <cp:lastModifiedBy>gülbin özçelikay</cp:lastModifiedBy>
  <cp:revision>9</cp:revision>
  <dcterms:created xsi:type="dcterms:W3CDTF">2021-02-15T10:16:00Z</dcterms:created>
  <dcterms:modified xsi:type="dcterms:W3CDTF">2021-02-15T14:07:51Z</dcterms:modified>
</cp:coreProperties>
</file>