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5" r:id="rId6"/>
    <p:sldId id="266" r:id="rId7"/>
    <p:sldId id="273" r:id="rId8"/>
    <p:sldId id="274" r:id="rId9"/>
    <p:sldId id="275" r:id="rId10"/>
    <p:sldId id="290" r:id="rId11"/>
    <p:sldId id="276" r:id="rId12"/>
    <p:sldId id="28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CBE01-8918-4D44-8EE6-B2BF08272D0D}" type="datetimeFigureOut">
              <a:rPr lang="tr-TR" smtClean="0"/>
              <a:t>14.03.2021</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75EAE0-1B21-468D-AFC5-3583BB9183A7}" type="slidenum">
              <a:rPr lang="tr-TR" smtClean="0"/>
              <a:t>‹#›</a:t>
            </a:fld>
            <a:endParaRPr lang="tr-TR"/>
          </a:p>
        </p:txBody>
      </p:sp>
    </p:spTree>
    <p:extLst>
      <p:ext uri="{BB962C8B-B14F-4D97-AF65-F5344CB8AC3E}">
        <p14:creationId xmlns:p14="http://schemas.microsoft.com/office/powerpoint/2010/main" val="174681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45683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31670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329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44292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9238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735870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864146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2556189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955366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46BF6B-5153-435C-9021-91E43818FE5F}" type="datetimeFigureOut">
              <a:rPr lang="tr-TR" smtClean="0"/>
              <a:t>14.03.2021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165172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75108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46BF6B-5153-435C-9021-91E43818FE5F}" type="datetimeFigureOut">
              <a:rPr lang="tr-TR" smtClean="0"/>
              <a:t>14.03.2021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18745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46BF6B-5153-435C-9021-91E43818FE5F}" type="datetimeFigureOut">
              <a:rPr lang="tr-TR" smtClean="0"/>
              <a:t>14.03.2021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596581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46BF6B-5153-435C-9021-91E43818FE5F}" type="datetimeFigureOut">
              <a:rPr lang="tr-TR" smtClean="0"/>
              <a:t>14.03.2021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0107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492641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46BF6B-5153-435C-9021-91E43818FE5F}" type="datetimeFigureOut">
              <a:rPr lang="tr-TR" smtClean="0"/>
              <a:t>14.03.2021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E75215-A59F-4972-96CD-5D7AA685DED6}" type="slidenum">
              <a:rPr lang="tr-TR" smtClean="0"/>
              <a:t>‹#›</a:t>
            </a:fld>
            <a:endParaRPr lang="tr-TR"/>
          </a:p>
        </p:txBody>
      </p:sp>
    </p:spTree>
    <p:extLst>
      <p:ext uri="{BB962C8B-B14F-4D97-AF65-F5344CB8AC3E}">
        <p14:creationId xmlns:p14="http://schemas.microsoft.com/office/powerpoint/2010/main" val="328937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E46BF6B-5153-435C-9021-91E43818FE5F}" type="datetimeFigureOut">
              <a:rPr lang="tr-TR" smtClean="0"/>
              <a:t>14.03.2021</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6E75215-A59F-4972-96CD-5D7AA685DED6}" type="slidenum">
              <a:rPr lang="tr-TR" smtClean="0"/>
              <a:t>‹#›</a:t>
            </a:fld>
            <a:endParaRPr lang="tr-TR"/>
          </a:p>
        </p:txBody>
      </p:sp>
    </p:spTree>
    <p:extLst>
      <p:ext uri="{BB962C8B-B14F-4D97-AF65-F5344CB8AC3E}">
        <p14:creationId xmlns:p14="http://schemas.microsoft.com/office/powerpoint/2010/main" val="28281430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32895" y="2300030"/>
            <a:ext cx="7766936" cy="1646302"/>
          </a:xfrm>
        </p:spPr>
        <p:txBody>
          <a:bodyPr/>
          <a:lstStyle/>
          <a:p>
            <a:pPr algn="ctr"/>
            <a:r>
              <a:rPr lang="tr-TR" sz="4000" b="1" dirty="0"/>
              <a:t>CGM302 SAĞLIK KURUMLARINDA ALAN ÇALIŞMASI </a:t>
            </a:r>
            <a:r>
              <a:rPr lang="tr-TR" sz="4000" b="1" dirty="0" smtClean="0"/>
              <a:t/>
            </a:r>
            <a:br>
              <a:rPr lang="tr-TR" sz="4000" b="1" dirty="0" smtClean="0"/>
            </a:br>
            <a:r>
              <a:rPr lang="tr-TR" sz="3200" b="1" dirty="0"/>
              <a:t/>
            </a:r>
            <a:br>
              <a:rPr lang="tr-TR" sz="3200" b="1" dirty="0"/>
            </a:br>
            <a:r>
              <a:rPr lang="tr-TR" sz="4000" b="1" dirty="0" smtClean="0">
                <a:solidFill>
                  <a:srgbClr val="00B050"/>
                </a:solidFill>
              </a:rPr>
              <a:t>ÇOCUK VE AİLELERİN AMELİYATA HAZIRLIK SÜRECİ</a:t>
            </a:r>
            <a:endParaRPr lang="tr-TR" sz="4000" b="1" dirty="0">
              <a:solidFill>
                <a:srgbClr val="00B050"/>
              </a:solidFill>
            </a:endParaRPr>
          </a:p>
        </p:txBody>
      </p:sp>
      <p:sp>
        <p:nvSpPr>
          <p:cNvPr id="3" name="Alt Başlık 2"/>
          <p:cNvSpPr>
            <a:spLocks noGrp="1"/>
          </p:cNvSpPr>
          <p:nvPr>
            <p:ph type="subTitle" idx="1"/>
          </p:nvPr>
        </p:nvSpPr>
        <p:spPr>
          <a:xfrm>
            <a:off x="1507067" y="4554583"/>
            <a:ext cx="7766936" cy="1820092"/>
          </a:xfrm>
        </p:spPr>
        <p:txBody>
          <a:bodyPr>
            <a:normAutofit fontScale="92500" lnSpcReduction="10000"/>
          </a:bodyPr>
          <a:lstStyle/>
          <a:p>
            <a:pPr algn="ctr"/>
            <a:r>
              <a:rPr lang="tr-TR" b="1" dirty="0">
                <a:solidFill>
                  <a:schemeClr val="tx1"/>
                </a:solidFill>
              </a:rPr>
              <a:t>Prof. Dr. Aysel KÖKSAL AKYOL</a:t>
            </a:r>
          </a:p>
          <a:p>
            <a:pPr algn="ctr"/>
            <a:r>
              <a:rPr lang="tr-TR" b="1" dirty="0">
                <a:solidFill>
                  <a:schemeClr val="tx1"/>
                </a:solidFill>
              </a:rPr>
              <a:t>Prof. Dr. Aynur BÜTÜN AYHAN</a:t>
            </a:r>
          </a:p>
          <a:p>
            <a:pPr algn="ctr"/>
            <a:r>
              <a:rPr lang="tr-TR" b="1" dirty="0">
                <a:solidFill>
                  <a:schemeClr val="tx1"/>
                </a:solidFill>
              </a:rPr>
              <a:t>Ankara Üniversitesi </a:t>
            </a:r>
          </a:p>
          <a:p>
            <a:pPr algn="ctr"/>
            <a:r>
              <a:rPr lang="tr-TR" b="1" dirty="0">
                <a:solidFill>
                  <a:schemeClr val="tx1"/>
                </a:solidFill>
              </a:rPr>
              <a:t>Sağlık Bilimleri Fakültesi </a:t>
            </a:r>
          </a:p>
          <a:p>
            <a:pPr algn="ctr"/>
            <a:r>
              <a:rPr lang="tr-TR" b="1" dirty="0">
                <a:solidFill>
                  <a:schemeClr val="tx1"/>
                </a:solidFill>
              </a:rPr>
              <a:t>Çocuk Gelişimi Bölümü</a:t>
            </a:r>
          </a:p>
          <a:p>
            <a:endParaRPr lang="tr-TR" dirty="0"/>
          </a:p>
        </p:txBody>
      </p:sp>
      <p:pic>
        <p:nvPicPr>
          <p:cNvPr id="4" name="Resim 3" descr="halı, yiyecek içeren bir resim&#10;&#10;Açıklama otomatik olarak oluşturuldu"/>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3792" y="402772"/>
            <a:ext cx="902335" cy="914400"/>
          </a:xfrm>
          <a:prstGeom prst="rect">
            <a:avLst/>
          </a:prstGeom>
          <a:noFill/>
        </p:spPr>
      </p:pic>
      <p:pic>
        <p:nvPicPr>
          <p:cNvPr id="5" name="Resim 4"/>
          <p:cNvPicPr/>
          <p:nvPr/>
        </p:nvPicPr>
        <p:blipFill>
          <a:blip r:embed="rId3" cstate="print">
            <a:extLst>
              <a:ext uri="{28A0092B-C50C-407E-A947-70E740481C1C}">
                <a14:useLocalDpi xmlns:a14="http://schemas.microsoft.com/office/drawing/2010/main" val="0"/>
              </a:ext>
            </a:extLst>
          </a:blip>
          <a:stretch>
            <a:fillRect/>
          </a:stretch>
        </p:blipFill>
        <p:spPr bwMode="auto">
          <a:xfrm>
            <a:off x="8387543" y="402772"/>
            <a:ext cx="886460" cy="895350"/>
          </a:xfrm>
          <a:prstGeom prst="rect">
            <a:avLst/>
          </a:prstGeom>
          <a:noFill/>
        </p:spPr>
      </p:pic>
    </p:spTree>
    <p:extLst>
      <p:ext uri="{BB962C8B-B14F-4D97-AF65-F5344CB8AC3E}">
        <p14:creationId xmlns:p14="http://schemas.microsoft.com/office/powerpoint/2010/main" val="3749976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9917" y="1507446"/>
            <a:ext cx="8596668" cy="3880773"/>
          </a:xfrm>
        </p:spPr>
        <p:txBody>
          <a:bodyPr>
            <a:normAutofit/>
          </a:bodyPr>
          <a:lstStyle/>
          <a:p>
            <a:r>
              <a:rPr lang="tr-TR" sz="2400" dirty="0"/>
              <a:t>Kastrasyon (iğdişlik-kısırlaştırmak) korkusu olan çocukların yanında kesme, batırma, delme sözcüklerinin kullanılmamasına dikkat edilir. Yara veya enjeksiyon (iğne yapma) bölgelerinin mutlaka yara bandı veya gaz bezi ile kapatılmasına özen gösterilir. </a:t>
            </a:r>
          </a:p>
          <a:p>
            <a:r>
              <a:rPr lang="tr-TR" sz="2400" dirty="0"/>
              <a:t>Çocuk ve anne-babalardan beklenen davranışlar ve sorumluluklar anlaşılır bir dille açıklanır. Olumlu davranışlar ödüllendirilir, uygunsuz davranışlar belirtilir. Bu yaklaşımlar dikkate alındığında çocuk ve ailesinin yaşadığı stresin azalacağı bir gerçektir.</a:t>
            </a:r>
          </a:p>
          <a:p>
            <a:endParaRPr lang="tr-TR" sz="2400" dirty="0"/>
          </a:p>
        </p:txBody>
      </p:sp>
    </p:spTree>
    <p:extLst>
      <p:ext uri="{BB962C8B-B14F-4D97-AF65-F5344CB8AC3E}">
        <p14:creationId xmlns:p14="http://schemas.microsoft.com/office/powerpoint/2010/main" val="1504384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7665" y="1123407"/>
            <a:ext cx="8736632" cy="4848288"/>
          </a:xfrm>
        </p:spPr>
        <p:txBody>
          <a:bodyPr>
            <a:normAutofit/>
          </a:bodyPr>
          <a:lstStyle/>
          <a:p>
            <a:pPr algn="just"/>
            <a:r>
              <a:rPr lang="tr-TR" sz="2400" dirty="0"/>
              <a:t>Hastalık ve hastaneye yatmanın yanı sıra cerrahi bir girişimin ya da ameliyatın </a:t>
            </a:r>
            <a:r>
              <a:rPr lang="tr-TR" sz="2400" dirty="0" smtClean="0"/>
              <a:t>yapılacak </a:t>
            </a:r>
            <a:r>
              <a:rPr lang="tr-TR" sz="2400" dirty="0"/>
              <a:t>olması stresin daha fazla yaşanmasına neden olur. Bu durumda çocuk ve ailesi </a:t>
            </a:r>
            <a:r>
              <a:rPr lang="tr-TR" sz="2400" dirty="0" smtClean="0"/>
              <a:t>psikolojik </a:t>
            </a:r>
            <a:r>
              <a:rPr lang="tr-TR" sz="2400" dirty="0"/>
              <a:t>olarak daha fazla etkilenir. </a:t>
            </a:r>
            <a:endParaRPr lang="tr-TR" sz="2400" dirty="0" smtClean="0"/>
          </a:p>
          <a:p>
            <a:pPr algn="just"/>
            <a:r>
              <a:rPr lang="tr-TR" sz="2400" dirty="0"/>
              <a:t>Çocukların hastanede yapılan tanı ve tedavi ile ilgili cerrahi işlemlere ve ameliyata etkin bir biçimde hazırlanabilmesi, her yaş grubundaki çocuğun gelişim özelliklerinin, endişelerinin, kaygılarının ve beklentilerinin bilinmesi ne bağlıdır. Yapılacak tanı ve tedavi ile ilgili cerrahi işlemler hakkında çocuk ve ailesine bilgi verilmesi onların korku ve </a:t>
            </a:r>
            <a:r>
              <a:rPr lang="tr-TR" sz="2400" dirty="0" err="1"/>
              <a:t>anksiyetelerini</a:t>
            </a:r>
            <a:r>
              <a:rPr lang="tr-TR" sz="2400" dirty="0"/>
              <a:t> azaltır.</a:t>
            </a:r>
          </a:p>
          <a:p>
            <a:pPr algn="just"/>
            <a:endParaRPr lang="tr-TR" sz="2400" dirty="0" smtClean="0"/>
          </a:p>
          <a:p>
            <a:pPr algn="just"/>
            <a:endParaRPr lang="tr-TR" sz="2400" dirty="0"/>
          </a:p>
        </p:txBody>
      </p:sp>
    </p:spTree>
    <p:extLst>
      <p:ext uri="{BB962C8B-B14F-4D97-AF65-F5344CB8AC3E}">
        <p14:creationId xmlns:p14="http://schemas.microsoft.com/office/powerpoint/2010/main" val="477438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132113"/>
            <a:ext cx="8596668" cy="1320800"/>
          </a:xfrm>
        </p:spPr>
        <p:txBody>
          <a:bodyPr>
            <a:normAutofit/>
          </a:bodyPr>
          <a:lstStyle/>
          <a:p>
            <a:pPr algn="ctr"/>
            <a:r>
              <a:rPr lang="tr-TR" sz="4400" b="1" dirty="0" smtClean="0"/>
              <a:t>KAYNAKLAR</a:t>
            </a:r>
            <a:endParaRPr lang="tr-TR" sz="4400" b="1" dirty="0"/>
          </a:p>
        </p:txBody>
      </p:sp>
      <p:sp>
        <p:nvSpPr>
          <p:cNvPr id="3" name="İçerik Yer Tutucusu 2"/>
          <p:cNvSpPr>
            <a:spLocks noGrp="1"/>
          </p:cNvSpPr>
          <p:nvPr>
            <p:ph idx="1"/>
          </p:nvPr>
        </p:nvSpPr>
        <p:spPr>
          <a:xfrm>
            <a:off x="677334" y="2360023"/>
            <a:ext cx="8596668" cy="3507168"/>
          </a:xfrm>
        </p:spPr>
        <p:txBody>
          <a:bodyPr>
            <a:normAutofit/>
          </a:bodyPr>
          <a:lstStyle/>
          <a:p>
            <a:pPr algn="just"/>
            <a:r>
              <a:rPr lang="tr-TR" sz="2000" dirty="0" smtClean="0"/>
              <a:t>BAYKOÇ N </a:t>
            </a:r>
            <a:r>
              <a:rPr lang="tr-TR" sz="2000" dirty="0"/>
              <a:t>(2006). Hastanede Çocuk ve Genç. 1. Baskı. Ankara: Gazi Kitabevi.</a:t>
            </a:r>
          </a:p>
          <a:p>
            <a:pPr algn="just"/>
            <a:r>
              <a:rPr lang="tr-TR" sz="2000" dirty="0"/>
              <a:t>BÜTÜN AYHAN A (2015). Hasta Çocukların Gelişimi ve Eğitimi, Anadolu Üniversitesi Yayınları.</a:t>
            </a:r>
          </a:p>
          <a:p>
            <a:pPr marL="0" indent="0" algn="just">
              <a:buNone/>
            </a:pPr>
            <a:endParaRPr lang="tr-TR" sz="2000" dirty="0"/>
          </a:p>
        </p:txBody>
      </p:sp>
    </p:spTree>
    <p:extLst>
      <p:ext uri="{BB962C8B-B14F-4D97-AF65-F5344CB8AC3E}">
        <p14:creationId xmlns:p14="http://schemas.microsoft.com/office/powerpoint/2010/main" val="249426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777964"/>
            <a:ext cx="8596668" cy="1320800"/>
          </a:xfrm>
        </p:spPr>
        <p:txBody>
          <a:bodyPr/>
          <a:lstStyle/>
          <a:p>
            <a:pPr algn="ctr"/>
            <a:r>
              <a:rPr lang="tr-TR" b="1" dirty="0" smtClean="0"/>
              <a:t>DERS KAPSAMINDA HEDEFLENEN KAZANIMLAR</a:t>
            </a:r>
            <a:endParaRPr lang="tr-TR" b="1" dirty="0"/>
          </a:p>
        </p:txBody>
      </p:sp>
      <p:sp>
        <p:nvSpPr>
          <p:cNvPr id="3" name="İçerik Yer Tutucusu 2"/>
          <p:cNvSpPr>
            <a:spLocks noGrp="1"/>
          </p:cNvSpPr>
          <p:nvPr>
            <p:ph idx="1"/>
          </p:nvPr>
        </p:nvSpPr>
        <p:spPr>
          <a:xfrm>
            <a:off x="677334" y="2429690"/>
            <a:ext cx="8596668" cy="3724883"/>
          </a:xfrm>
        </p:spPr>
        <p:txBody>
          <a:bodyPr>
            <a:normAutofit/>
          </a:bodyPr>
          <a:lstStyle/>
          <a:p>
            <a:pPr algn="just"/>
            <a:r>
              <a:rPr lang="tr-TR" sz="2800" dirty="0"/>
              <a:t>H</a:t>
            </a:r>
            <a:r>
              <a:rPr lang="tr-TR" sz="2800" dirty="0" smtClean="0"/>
              <a:t>asta çocuk ve ailesinin ameliyat sürecine hazırlanması ile ilgili bilgi sahibi olur. </a:t>
            </a:r>
            <a:endParaRPr lang="tr-TR" sz="2800" dirty="0"/>
          </a:p>
        </p:txBody>
      </p:sp>
    </p:spTree>
    <p:extLst>
      <p:ext uri="{BB962C8B-B14F-4D97-AF65-F5344CB8AC3E}">
        <p14:creationId xmlns:p14="http://schemas.microsoft.com/office/powerpoint/2010/main" val="1796591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3791" y="966652"/>
            <a:ext cx="8596668" cy="4343191"/>
          </a:xfrm>
        </p:spPr>
        <p:txBody>
          <a:bodyPr>
            <a:noAutofit/>
          </a:bodyPr>
          <a:lstStyle/>
          <a:p>
            <a:pPr algn="just"/>
            <a:r>
              <a:rPr lang="tr-TR" sz="2000" dirty="0"/>
              <a:t>Ulusal ve uluslararası sağlık politikalarında, çocuk sağlığının korunması, geliştirilmesi ve hastalıkların önlenmesine yönelik verilen önemin artması ve çeşitli programların </a:t>
            </a:r>
            <a:r>
              <a:rPr lang="tr-TR" sz="2000" dirty="0" smtClean="0"/>
              <a:t>uygulanması </a:t>
            </a:r>
            <a:r>
              <a:rPr lang="tr-TR" sz="2000" dirty="0"/>
              <a:t>çocuk sağlığını olumlu yönde etkilemektedir. Bu nedenle çocuk sağlığını </a:t>
            </a:r>
            <a:r>
              <a:rPr lang="tr-TR" sz="2000" dirty="0" smtClean="0"/>
              <a:t>bütüncül </a:t>
            </a:r>
            <a:r>
              <a:rPr lang="tr-TR" sz="2000" dirty="0"/>
              <a:t>olarak korumaya, geliştirmeye ve sürdürmeye yönelik çalışan tüm sağlık </a:t>
            </a:r>
            <a:r>
              <a:rPr lang="tr-TR" sz="2000" dirty="0" smtClean="0"/>
              <a:t>profesyonelleri </a:t>
            </a:r>
            <a:r>
              <a:rPr lang="tr-TR" sz="2000" dirty="0"/>
              <a:t>önemli roller üstlenmektedir. </a:t>
            </a:r>
            <a:endParaRPr lang="tr-TR" sz="2000" dirty="0" smtClean="0"/>
          </a:p>
          <a:p>
            <a:pPr marL="0" indent="0" algn="just">
              <a:buNone/>
            </a:pPr>
            <a:endParaRPr lang="tr-TR" sz="2000" dirty="0" smtClean="0"/>
          </a:p>
          <a:p>
            <a:pPr algn="just"/>
            <a:r>
              <a:rPr lang="tr-TR" sz="2000" dirty="0" smtClean="0"/>
              <a:t>Çocukların </a:t>
            </a:r>
            <a:r>
              <a:rPr lang="tr-TR" sz="2000" dirty="0"/>
              <a:t>sağlıklı bir ortamda yaşayabilmelerinin sağlanması ve yaşam kalitelerinin arttırılabilmesi için; doğumdan itibaren ergenlik döne- minin sonuna kadar bilişsel, dil, motor, sosyal-duygusal gelişim ve </a:t>
            </a:r>
            <a:r>
              <a:rPr lang="tr-TR" sz="2000" dirty="0" err="1"/>
              <a:t>özbakım</a:t>
            </a:r>
            <a:r>
              <a:rPr lang="tr-TR" sz="2000" dirty="0"/>
              <a:t> alanlarında, çocuğu gelişimsel açıdan değerlendirerek, çocuk sağlığı izleminde rol alan, destekleyici, gelişimsel programlar ile çocuğa, aileye, profesyonellere ve topluma hizmet sunan çocuk gelişimcilerdir.</a:t>
            </a:r>
          </a:p>
        </p:txBody>
      </p:sp>
    </p:spTree>
    <p:extLst>
      <p:ext uri="{BB962C8B-B14F-4D97-AF65-F5344CB8AC3E}">
        <p14:creationId xmlns:p14="http://schemas.microsoft.com/office/powerpoint/2010/main" val="771697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2501" y="1263606"/>
            <a:ext cx="8596668" cy="3880773"/>
          </a:xfrm>
        </p:spPr>
        <p:txBody>
          <a:bodyPr>
            <a:noAutofit/>
          </a:bodyPr>
          <a:lstStyle/>
          <a:p>
            <a:pPr algn="just"/>
            <a:r>
              <a:rPr lang="tr-TR" sz="2400" dirty="0"/>
              <a:t>Çocuk gelişimci, çocuk hemşiresi, çocuk hekimi, diyetisyen, fizyoterapist gibi sağlık ekibinin diğer üyeleri ile işbirliği yaparak, gerektiğinde danışarak ve onların katılımını sağlayarak, çocuklara ve ailelere hastalık ve hastanede yatma sürecinde psikolojik destek verilmesinden, sosyal-duygusal yönden destek olunmasından, çocuk ve ailelerinin tanı ve tedavi ile ilgili işlemlere ve ameliyata hazırlanmasından, hastalık ve hastanede yatma ile ilgili duygularını ifade edebilmeleri için fırsatlar sunulmasından, duygusal tepkilerinin izlenmesi ve baş etme becerilerinin kazandırılmasından sorumludur. </a:t>
            </a:r>
            <a:endParaRPr lang="tr-TR" sz="2400" dirty="0" smtClean="0"/>
          </a:p>
        </p:txBody>
      </p:sp>
    </p:spTree>
    <p:extLst>
      <p:ext uri="{BB962C8B-B14F-4D97-AF65-F5344CB8AC3E}">
        <p14:creationId xmlns:p14="http://schemas.microsoft.com/office/powerpoint/2010/main" val="449351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0891"/>
            <a:ext cx="8596668" cy="1320800"/>
          </a:xfrm>
        </p:spPr>
        <p:txBody>
          <a:bodyPr>
            <a:normAutofit/>
          </a:bodyPr>
          <a:lstStyle/>
          <a:p>
            <a:pPr algn="ctr"/>
            <a:r>
              <a:rPr lang="tr-TR" sz="3200" b="1" dirty="0"/>
              <a:t>AİLELERİN </a:t>
            </a:r>
            <a:r>
              <a:rPr lang="tr-TR" sz="3200" b="1" dirty="0" smtClean="0"/>
              <a:t>AMELİYATA </a:t>
            </a:r>
            <a:r>
              <a:rPr lang="tr-TR" sz="3200" b="1" dirty="0"/>
              <a:t>HAZIRLANMASI</a:t>
            </a:r>
          </a:p>
        </p:txBody>
      </p:sp>
      <p:sp>
        <p:nvSpPr>
          <p:cNvPr id="3" name="İçerik Yer Tutucusu 2"/>
          <p:cNvSpPr>
            <a:spLocks noGrp="1"/>
          </p:cNvSpPr>
          <p:nvPr>
            <p:ph idx="1"/>
          </p:nvPr>
        </p:nvSpPr>
        <p:spPr>
          <a:xfrm>
            <a:off x="677334" y="1531257"/>
            <a:ext cx="8596668" cy="4688113"/>
          </a:xfrm>
        </p:spPr>
        <p:txBody>
          <a:bodyPr>
            <a:normAutofit/>
          </a:bodyPr>
          <a:lstStyle/>
          <a:p>
            <a:pPr algn="just"/>
            <a:r>
              <a:rPr lang="tr-TR" sz="2400" dirty="0"/>
              <a:t>Hastalık ve hastaneye yatmanın, çocuğun gelişimi ve ailesi üzerinde pek çok olumsuz </a:t>
            </a:r>
            <a:r>
              <a:rPr lang="tr-TR" sz="2400" dirty="0" smtClean="0"/>
              <a:t>etkileri </a:t>
            </a:r>
            <a:r>
              <a:rPr lang="tr-TR" sz="2400" dirty="0"/>
              <a:t>vardır. Bu olumsuzluklar, hem hastalıktan hem tanı işlemlerinden hem de hastanede yatmaktan kaynaklanan çocuğu korkutan ve rahatsızlık veren deneyimleri içerir. </a:t>
            </a:r>
            <a:endParaRPr lang="tr-TR" sz="2400" dirty="0" smtClean="0"/>
          </a:p>
          <a:p>
            <a:pPr algn="just"/>
            <a:r>
              <a:rPr lang="tr-TR" sz="2400" dirty="0" smtClean="0"/>
              <a:t>Çocuğun </a:t>
            </a:r>
            <a:r>
              <a:rPr lang="tr-TR" sz="2400" dirty="0"/>
              <a:t>hastalığının tipi, şiddeti, akut ya da kronik oluşu, tedavi biçimi gibi nedenlere bağlı olarak çocuk ve ailenin yaşadığı stres artar. Hastalığın tanılama süreci, çocuğun hastalığı, ailenin hastalık öyküsü, gebelik dönemi ile ilgili özellikleri içeren tıbbi ve gelişimsel </a:t>
            </a:r>
            <a:r>
              <a:rPr lang="tr-TR" sz="2400" dirty="0" smtClean="0"/>
              <a:t>muayeneyi</a:t>
            </a:r>
            <a:r>
              <a:rPr lang="tr-TR" sz="2400" dirty="0"/>
              <a:t>, laboratuvar testlerini ve tanılama için gerekli diğer özel işlemleri kapsar. </a:t>
            </a:r>
            <a:endParaRPr lang="tr-TR" sz="2400" dirty="0" smtClean="0"/>
          </a:p>
          <a:p>
            <a:pPr algn="just"/>
            <a:endParaRPr lang="tr-TR" sz="2400" dirty="0"/>
          </a:p>
        </p:txBody>
      </p:sp>
    </p:spTree>
    <p:extLst>
      <p:ext uri="{BB962C8B-B14F-4D97-AF65-F5344CB8AC3E}">
        <p14:creationId xmlns:p14="http://schemas.microsoft.com/office/powerpoint/2010/main" val="3147344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64122" y="330925"/>
            <a:ext cx="8596668" cy="5477691"/>
          </a:xfrm>
        </p:spPr>
        <p:txBody>
          <a:bodyPr>
            <a:noAutofit/>
          </a:bodyPr>
          <a:lstStyle/>
          <a:p>
            <a:pPr algn="just"/>
            <a:r>
              <a:rPr lang="tr-TR" sz="2000" dirty="0" smtClean="0"/>
              <a:t>Ameliyat </a:t>
            </a:r>
            <a:r>
              <a:rPr lang="tr-TR" sz="2000" dirty="0"/>
              <a:t>ister küçük ister büyük olsun, ister acil ister planlanmış olsun, ister tanı ister tedavi amaçlı olsun çocuğu ve aileyi fizyolojik ve psikolojik yönlerden etkiler. Bu süreçte yalnızca çocuğun hastalık durumuna odaklanmaktan çok hem ailenin hem de çocuğun gelişim özelliklerine göre gereksinimlerine yönelmek ve bu alanları desteklemek gerekir. </a:t>
            </a:r>
            <a:endParaRPr lang="tr-TR" sz="2000" dirty="0" smtClean="0"/>
          </a:p>
          <a:p>
            <a:pPr algn="just"/>
            <a:r>
              <a:rPr lang="tr-TR" sz="2000" dirty="0" smtClean="0"/>
              <a:t>Hastanede </a:t>
            </a:r>
            <a:r>
              <a:rPr lang="tr-TR" sz="2000" dirty="0"/>
              <a:t>yatma ve ameliyat ağrılı/acılı işlemleri ve hoş olmayan görüntüleri içerdiğin- den dolayı, çocuk ve ailenin duygusal travma yaşaması kaçınılmazdır. Bu olumsuz </a:t>
            </a:r>
            <a:r>
              <a:rPr lang="tr-TR" sz="2000" dirty="0" smtClean="0"/>
              <a:t>durumlar </a:t>
            </a:r>
            <a:r>
              <a:rPr lang="tr-TR" sz="2000" dirty="0"/>
              <a:t>çocukla birlikte tüm aile bireylerini de olumsuz etkileyerek stres ve hatta kriz </a:t>
            </a:r>
            <a:r>
              <a:rPr lang="tr-TR" sz="2000" dirty="0" smtClean="0"/>
              <a:t>yaşamalarına </a:t>
            </a:r>
            <a:r>
              <a:rPr lang="tr-TR" sz="2000" dirty="0"/>
              <a:t>neden olur. </a:t>
            </a:r>
            <a:endParaRPr lang="tr-TR" sz="2000" dirty="0" smtClean="0"/>
          </a:p>
          <a:p>
            <a:pPr algn="just"/>
            <a:r>
              <a:rPr lang="tr-TR" sz="2000" dirty="0" smtClean="0"/>
              <a:t>Çocuk </a:t>
            </a:r>
            <a:r>
              <a:rPr lang="tr-TR" sz="2000" dirty="0"/>
              <a:t>sağlığının aileyi aile sağlığının da çocuğu yakından etkilediği gerçeğinden hareketle çocuk ve aile üzerindeki olumsuz etkileri en aza indirmek, çocuk ve aile arasındaki bağları güçlendirmek, çocuğun ve ailenin güven duygusunu geliştirmek amacıyla etkili yaklaşımlarda bulunmak </a:t>
            </a:r>
            <a:r>
              <a:rPr lang="tr-TR" sz="2000" dirty="0" smtClean="0"/>
              <a:t>gerekir. </a:t>
            </a:r>
          </a:p>
          <a:p>
            <a:pPr algn="just"/>
            <a:r>
              <a:rPr lang="tr-TR" sz="2000" dirty="0" smtClean="0"/>
              <a:t>Çocukla </a:t>
            </a:r>
            <a:r>
              <a:rPr lang="tr-TR" sz="2000" dirty="0"/>
              <a:t>yapılacak her türlü uygulamada, çocuk ve aileyi ayrılmaz bir bütün olarak kabul eden aile merkezli </a:t>
            </a:r>
            <a:r>
              <a:rPr lang="tr-TR" sz="2000" dirty="0" smtClean="0"/>
              <a:t>yaklaşımın </a:t>
            </a:r>
            <a:r>
              <a:rPr lang="tr-TR" sz="2000" dirty="0"/>
              <a:t>ilkelerinden faydalanmak yerinde olacaktır.</a:t>
            </a:r>
          </a:p>
        </p:txBody>
      </p:sp>
    </p:spTree>
    <p:extLst>
      <p:ext uri="{BB962C8B-B14F-4D97-AF65-F5344CB8AC3E}">
        <p14:creationId xmlns:p14="http://schemas.microsoft.com/office/powerpoint/2010/main" val="111934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44435"/>
            <a:ext cx="8596668" cy="1320800"/>
          </a:xfrm>
        </p:spPr>
        <p:txBody>
          <a:bodyPr>
            <a:normAutofit/>
          </a:bodyPr>
          <a:lstStyle/>
          <a:p>
            <a:pPr algn="ctr"/>
            <a:r>
              <a:rPr lang="tr-TR" sz="3200" b="1" dirty="0"/>
              <a:t>GELİŞİM DÖNEMLERİNE GÖRE ÇOCUKLARIN </a:t>
            </a:r>
            <a:r>
              <a:rPr lang="tr-TR" sz="3200" b="1" dirty="0" smtClean="0"/>
              <a:t>AMELİYATA </a:t>
            </a:r>
            <a:r>
              <a:rPr lang="tr-TR" sz="3200" b="1" dirty="0"/>
              <a:t>HAZIRLANMASI</a:t>
            </a:r>
          </a:p>
        </p:txBody>
      </p:sp>
      <p:sp>
        <p:nvSpPr>
          <p:cNvPr id="3" name="İçerik Yer Tutucusu 2"/>
          <p:cNvSpPr>
            <a:spLocks noGrp="1"/>
          </p:cNvSpPr>
          <p:nvPr>
            <p:ph idx="1"/>
          </p:nvPr>
        </p:nvSpPr>
        <p:spPr>
          <a:xfrm>
            <a:off x="677334" y="1869441"/>
            <a:ext cx="8596668" cy="4370840"/>
          </a:xfrm>
        </p:spPr>
        <p:txBody>
          <a:bodyPr>
            <a:noAutofit/>
          </a:bodyPr>
          <a:lstStyle/>
          <a:p>
            <a:pPr algn="just"/>
            <a:r>
              <a:rPr lang="tr-TR" sz="2000" dirty="0"/>
              <a:t>Çocuğun hastaneye yatmaya karşı gösterdiği tepkiler farklılıklar gösterir. Bu tepkiler </a:t>
            </a:r>
            <a:r>
              <a:rPr lang="tr-TR" sz="2000" dirty="0" smtClean="0"/>
              <a:t>çocuğun </a:t>
            </a:r>
            <a:r>
              <a:rPr lang="tr-TR" sz="2000" dirty="0"/>
              <a:t>yaş ve bilişsel gelişimine, hastalığının süresi ve tipine, yaşadığı önceki stres ve </a:t>
            </a:r>
            <a:r>
              <a:rPr lang="tr-TR" sz="2000" dirty="0" smtClean="0"/>
              <a:t>deneyimlerine</a:t>
            </a:r>
            <a:r>
              <a:rPr lang="tr-TR" sz="2000" dirty="0"/>
              <a:t>, hastalığı algılamasına, anne-babaları ile olan ilişkilerine, anne-babalarının endişe ve kaygılarına, hastaneye yatmaya hazırlanma durumuna göre değişir. </a:t>
            </a:r>
            <a:endParaRPr lang="tr-TR" sz="2000" dirty="0" smtClean="0"/>
          </a:p>
          <a:p>
            <a:pPr algn="just"/>
            <a:r>
              <a:rPr lang="tr-TR" sz="2000" dirty="0" smtClean="0"/>
              <a:t>Özellikle </a:t>
            </a:r>
            <a:r>
              <a:rPr lang="tr-TR" sz="2000" dirty="0"/>
              <a:t>küçük çocukların stresle baş etme yöntemleri sınırlı olduğundan olumsuz etkileri daha fazla görülür. </a:t>
            </a:r>
            <a:endParaRPr lang="tr-TR" sz="2000" dirty="0" smtClean="0"/>
          </a:p>
          <a:p>
            <a:pPr algn="just"/>
            <a:r>
              <a:rPr lang="tr-TR" sz="2000" dirty="0" smtClean="0"/>
              <a:t>Okul </a:t>
            </a:r>
            <a:r>
              <a:rPr lang="tr-TR" sz="2000" dirty="0"/>
              <a:t>öncesi dönemdeki çocuklarda hastalık ve hastaneyle ilgili yanlış algılamalar görülür. </a:t>
            </a:r>
            <a:endParaRPr lang="tr-TR" sz="2000" dirty="0" smtClean="0"/>
          </a:p>
          <a:p>
            <a:pPr algn="just"/>
            <a:r>
              <a:rPr lang="tr-TR" sz="2000" dirty="0" smtClean="0"/>
              <a:t>Anne-babalarının </a:t>
            </a:r>
            <a:r>
              <a:rPr lang="tr-TR" sz="2000" dirty="0"/>
              <a:t>kaygı ve endişeleri fazla ise bu durum çocuğa yansır ve çocuğun stres düzeyini arttırır. Yine çocuk hastaneye yatma- dan önce hazırlanma deneyimi yaşadıysa daha az stres yaşar.</a:t>
            </a:r>
          </a:p>
        </p:txBody>
      </p:sp>
    </p:spTree>
    <p:extLst>
      <p:ext uri="{BB962C8B-B14F-4D97-AF65-F5344CB8AC3E}">
        <p14:creationId xmlns:p14="http://schemas.microsoft.com/office/powerpoint/2010/main" val="365624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8626" y="1786121"/>
            <a:ext cx="8596668" cy="3880773"/>
          </a:xfrm>
        </p:spPr>
        <p:txBody>
          <a:bodyPr>
            <a:normAutofit/>
          </a:bodyPr>
          <a:lstStyle/>
          <a:p>
            <a:pPr algn="just"/>
            <a:r>
              <a:rPr lang="tr-TR" sz="2400" dirty="0"/>
              <a:t>Çocuğun tanımadığı bir çevrede bulunması, tanı ve tedavi amacıyla kullanılan araç- gereçler, yapılan uygulamalar ve girişimler gibi nedenlerle hemen her çocuk-ergen ve aile </a:t>
            </a:r>
            <a:r>
              <a:rPr lang="tr-TR" sz="2400" dirty="0" err="1"/>
              <a:t>anksiyete</a:t>
            </a:r>
            <a:r>
              <a:rPr lang="tr-TR" sz="2400" dirty="0"/>
              <a:t> yaşar</a:t>
            </a:r>
            <a:r>
              <a:rPr lang="tr-TR" sz="2400" dirty="0" smtClean="0"/>
              <a:t>.</a:t>
            </a:r>
          </a:p>
          <a:p>
            <a:pPr algn="just"/>
            <a:r>
              <a:rPr lang="tr-TR" sz="2400" dirty="0" smtClean="0"/>
              <a:t> </a:t>
            </a:r>
            <a:r>
              <a:rPr lang="tr-TR" sz="2400" dirty="0"/>
              <a:t>Çocuk ve ailedeki stres ve </a:t>
            </a:r>
            <a:r>
              <a:rPr lang="tr-TR" sz="2400" dirty="0" err="1"/>
              <a:t>anksiyete</a:t>
            </a:r>
            <a:r>
              <a:rPr lang="tr-TR" sz="2400" dirty="0"/>
              <a:t> hastalık, hastane ve yapılacak cerrahi girişimlerle ilgilidir.</a:t>
            </a:r>
          </a:p>
        </p:txBody>
      </p:sp>
    </p:spTree>
    <p:extLst>
      <p:ext uri="{BB962C8B-B14F-4D97-AF65-F5344CB8AC3E}">
        <p14:creationId xmlns:p14="http://schemas.microsoft.com/office/powerpoint/2010/main" val="2564860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8957" y="1166948"/>
            <a:ext cx="8596668" cy="4769911"/>
          </a:xfrm>
        </p:spPr>
        <p:txBody>
          <a:bodyPr>
            <a:noAutofit/>
          </a:bodyPr>
          <a:lstStyle/>
          <a:p>
            <a:pPr algn="just"/>
            <a:r>
              <a:rPr lang="tr-TR" sz="2000" dirty="0"/>
              <a:t>Öncelikle çocuğun yanında anne-babasının ya da sevdiği ve güvendiği bir yakının </a:t>
            </a:r>
            <a:r>
              <a:rPr lang="tr-TR" sz="2000" dirty="0" smtClean="0"/>
              <a:t>kalması </a:t>
            </a:r>
            <a:r>
              <a:rPr lang="tr-TR" sz="2000" dirty="0"/>
              <a:t>sağlanır. </a:t>
            </a:r>
            <a:endParaRPr lang="tr-TR" sz="2000" dirty="0" smtClean="0"/>
          </a:p>
          <a:p>
            <a:pPr algn="just"/>
            <a:r>
              <a:rPr lang="tr-TR" sz="2000" dirty="0" smtClean="0"/>
              <a:t>Çocuklara </a:t>
            </a:r>
            <a:r>
              <a:rPr lang="tr-TR" sz="2000" dirty="0"/>
              <a:t>uygulanacak girişimler yaş ve bilişsel düzeyi dikkate alınarak </a:t>
            </a:r>
            <a:r>
              <a:rPr lang="tr-TR" sz="2000" dirty="0" smtClean="0"/>
              <a:t>dürüstçe </a:t>
            </a:r>
            <a:r>
              <a:rPr lang="tr-TR" sz="2000" dirty="0"/>
              <a:t>açıklanır, soru sormaları için cesaretlendirilir ve soruları yanıtlanır. </a:t>
            </a:r>
            <a:r>
              <a:rPr lang="tr-TR" sz="2000" dirty="0" smtClean="0"/>
              <a:t>Bilgilendirmede </a:t>
            </a:r>
            <a:r>
              <a:rPr lang="tr-TR" sz="2000" dirty="0"/>
              <a:t>resim, broşür, afiş, film gibi farklı materyaller kullanılır. Yapılacak girişimlerde imkân varsa çocuğa seçme şansı verilerek kararlara katılması sağlanır. Resim yapma, oyun </a:t>
            </a:r>
            <a:r>
              <a:rPr lang="tr-TR" sz="2000" dirty="0" smtClean="0"/>
              <a:t>oynama</a:t>
            </a:r>
            <a:r>
              <a:rPr lang="tr-TR" sz="2000" dirty="0"/>
              <a:t>, televizyon izleme, kitap okuma, hayal kurma, günlük tutma gibi çocuğun </a:t>
            </a:r>
            <a:r>
              <a:rPr lang="tr-TR" sz="2000" dirty="0" smtClean="0"/>
              <a:t>duygularını </a:t>
            </a:r>
            <a:r>
              <a:rPr lang="tr-TR" sz="2000" dirty="0"/>
              <a:t>ifade etmesini sağlayacak etkinliklere fırsat verilir. </a:t>
            </a:r>
            <a:endParaRPr lang="tr-TR" sz="2000" dirty="0" smtClean="0"/>
          </a:p>
          <a:p>
            <a:pPr algn="just"/>
            <a:r>
              <a:rPr lang="tr-TR" sz="2000" dirty="0" smtClean="0"/>
              <a:t>Ağrı/acı </a:t>
            </a:r>
            <a:r>
              <a:rPr lang="tr-TR" sz="2000" dirty="0"/>
              <a:t>veren cerrahi girişimlerin çocuğun odasında yapılmaması, tedavi odasının tercih edilmesi gerekir. Bu tür işlemlere mümkünse diğer çocukların şahit olması engellenir. </a:t>
            </a:r>
            <a:endParaRPr lang="tr-TR" sz="2000" dirty="0" smtClean="0"/>
          </a:p>
        </p:txBody>
      </p:sp>
    </p:spTree>
    <p:extLst>
      <p:ext uri="{BB962C8B-B14F-4D97-AF65-F5344CB8AC3E}">
        <p14:creationId xmlns:p14="http://schemas.microsoft.com/office/powerpoint/2010/main" val="2637266816"/>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TotalTime>
  <Words>942</Words>
  <Application>Microsoft Office PowerPoint</Application>
  <PresentationFormat>Geniş ekran</PresentationFormat>
  <Paragraphs>36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Trebuchet MS</vt:lpstr>
      <vt:lpstr>Wingdings 3</vt:lpstr>
      <vt:lpstr>Yüzeyler</vt:lpstr>
      <vt:lpstr>CGM302 SAĞLIK KURUMLARINDA ALAN ÇALIŞMASI   ÇOCUK VE AİLELERİN AMELİYATA HAZIRLIK SÜRECİ</vt:lpstr>
      <vt:lpstr>DERS KAPSAMINDA HEDEFLENEN KAZANIMLAR</vt:lpstr>
      <vt:lpstr>PowerPoint Sunusu</vt:lpstr>
      <vt:lpstr>PowerPoint Sunusu</vt:lpstr>
      <vt:lpstr>AİLELERİN AMELİYATA HAZIRLANMASI</vt:lpstr>
      <vt:lpstr>PowerPoint Sunusu</vt:lpstr>
      <vt:lpstr>GELİŞİM DÖNEMLERİNE GÖRE ÇOCUKLARIN AMELİYATA HAZIRLANMASI</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CGM302 SAĞLIK KURUMLARINDA ALAN ÇALIŞMASI   HASTANEDE ÇOCUK GELİŞİMCİLER</dc:title>
  <dc:creator>LUGEN</dc:creator>
  <cp:lastModifiedBy>LUGEN</cp:lastModifiedBy>
  <cp:revision>19</cp:revision>
  <dcterms:created xsi:type="dcterms:W3CDTF">2021-03-14T11:53:28Z</dcterms:created>
  <dcterms:modified xsi:type="dcterms:W3CDTF">2021-03-14T17:29:32Z</dcterms:modified>
</cp:coreProperties>
</file>