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2" r:id="rId5"/>
    <p:sldId id="267" r:id="rId6"/>
    <p:sldId id="269" r:id="rId7"/>
    <p:sldId id="282" r:id="rId8"/>
    <p:sldId id="292" r:id="rId9"/>
    <p:sldId id="294" r:id="rId10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BBB75-4FB2-4910-B2E9-B5C5CAE10766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90BDD-6F18-4248-BA8C-BE86D9F942B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30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615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ÜST EKSTREMİTE ORTEZLERİ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TENDON KESİSİ ORTEZLERİ</a:t>
            </a:r>
            <a:br>
              <a:rPr lang="tr-TR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ÖNKOL KIRIKLARINDA </a:t>
            </a:r>
            <a:r>
              <a:rPr lang="tr-TR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ORTEZLEME</a:t>
            </a:r>
            <a:br>
              <a:rPr lang="tr-TR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SİNİR YARALANMALARI ve ORTEZLERİ: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500570"/>
            <a:ext cx="9144000" cy="2214554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dirty="0"/>
              <a:t>3) TENDON KESİSİ ORTEZLERİ: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Tendonlar</a:t>
            </a:r>
            <a:r>
              <a:rPr lang="tr-TR" dirty="0"/>
              <a:t> daha çok </a:t>
            </a:r>
            <a:r>
              <a:rPr lang="tr-TR" dirty="0" err="1"/>
              <a:t>künt</a:t>
            </a:r>
            <a:r>
              <a:rPr lang="tr-TR" dirty="0"/>
              <a:t> aletlerle ezilerek veya daha az sıklıkta yapışma yerinden ayrılarak </a:t>
            </a:r>
            <a:r>
              <a:rPr lang="tr-TR" dirty="0" smtClean="0"/>
              <a:t>koparlar.</a:t>
            </a:r>
          </a:p>
          <a:p>
            <a:r>
              <a:rPr lang="tr-TR" dirty="0" smtClean="0"/>
              <a:t>Zedelenmenin </a:t>
            </a:r>
            <a:r>
              <a:rPr lang="tr-TR" dirty="0"/>
              <a:t>cildi ve </a:t>
            </a:r>
            <a:r>
              <a:rPr lang="tr-TR" dirty="0" err="1"/>
              <a:t>nörovasküler</a:t>
            </a:r>
            <a:r>
              <a:rPr lang="tr-TR" dirty="0"/>
              <a:t> yapıları etkilemesine göre tedavi </a:t>
            </a:r>
            <a:r>
              <a:rPr lang="tr-TR" dirty="0" smtClean="0"/>
              <a:t>planı yapılır.</a:t>
            </a:r>
          </a:p>
          <a:p>
            <a:r>
              <a:rPr lang="tr-TR" dirty="0" smtClean="0"/>
              <a:t>Bu </a:t>
            </a:r>
            <a:r>
              <a:rPr lang="tr-TR" dirty="0"/>
              <a:t>tedavi planı içerisinde </a:t>
            </a:r>
            <a:r>
              <a:rPr lang="tr-TR" i="1" dirty="0" err="1"/>
              <a:t>ortezlemenin</a:t>
            </a:r>
            <a:r>
              <a:rPr lang="tr-TR" i="1" dirty="0"/>
              <a:t> yeri</a:t>
            </a:r>
            <a:r>
              <a:rPr lang="tr-TR" dirty="0"/>
              <a:t>, </a:t>
            </a:r>
            <a:r>
              <a:rPr lang="tr-TR" u="sng" dirty="0"/>
              <a:t>gerektiğinde </a:t>
            </a:r>
            <a:r>
              <a:rPr lang="tr-TR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koruma</a:t>
            </a:r>
            <a:r>
              <a:rPr lang="tr-TR" u="sng" dirty="0"/>
              <a:t> ve </a:t>
            </a:r>
            <a:r>
              <a:rPr lang="tr-TR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mobilizasyonu</a:t>
            </a:r>
            <a:r>
              <a:rPr lang="tr-TR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sağlama</a:t>
            </a:r>
            <a:r>
              <a:rPr lang="tr-TR" u="sng" dirty="0"/>
              <a:t> </a:t>
            </a:r>
            <a:r>
              <a:rPr lang="tr-TR" u="sng" dirty="0" smtClean="0"/>
              <a:t>yönündedir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Fleksör</a:t>
            </a:r>
            <a:r>
              <a:rPr lang="tr-TR" dirty="0"/>
              <a:t> </a:t>
            </a:r>
            <a:r>
              <a:rPr lang="tr-TR" dirty="0" err="1"/>
              <a:t>Tendon</a:t>
            </a:r>
            <a:r>
              <a:rPr lang="tr-TR" dirty="0"/>
              <a:t> </a:t>
            </a:r>
            <a:r>
              <a:rPr lang="tr-TR" dirty="0" err="1"/>
              <a:t>Kesilerinde</a:t>
            </a:r>
            <a:r>
              <a:rPr lang="tr-TR" dirty="0"/>
              <a:t> </a:t>
            </a:r>
            <a:r>
              <a:rPr lang="tr-TR" dirty="0" err="1"/>
              <a:t>Ortezleme</a:t>
            </a:r>
            <a:r>
              <a:rPr lang="tr-TR" dirty="0"/>
              <a:t>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4357718"/>
          </a:xfrm>
        </p:spPr>
        <p:txBody>
          <a:bodyPr>
            <a:normAutofit/>
          </a:bodyPr>
          <a:lstStyle/>
          <a:p>
            <a:r>
              <a:rPr lang="tr-TR" dirty="0" err="1" smtClean="0"/>
              <a:t>Fleksör</a:t>
            </a:r>
            <a:r>
              <a:rPr lang="tr-TR" dirty="0" smtClean="0"/>
              <a:t> </a:t>
            </a:r>
            <a:r>
              <a:rPr lang="tr-TR" dirty="0" err="1"/>
              <a:t>tendon</a:t>
            </a:r>
            <a:r>
              <a:rPr lang="tr-TR" dirty="0"/>
              <a:t> </a:t>
            </a:r>
            <a:r>
              <a:rPr lang="tr-TR" dirty="0" err="1"/>
              <a:t>kesileri</a:t>
            </a:r>
            <a:r>
              <a:rPr lang="tr-TR" dirty="0"/>
              <a:t> </a:t>
            </a:r>
            <a:r>
              <a:rPr lang="tr-TR" dirty="0" smtClean="0"/>
              <a:t>onarımı </a:t>
            </a:r>
            <a:r>
              <a:rPr lang="tr-TR" dirty="0"/>
              <a:t>sonrası uygulanan el-bilek </a:t>
            </a:r>
            <a:r>
              <a:rPr lang="tr-TR" dirty="0" err="1" smtClean="0"/>
              <a:t>ortezlerinin</a:t>
            </a:r>
            <a:r>
              <a:rPr lang="tr-TR" dirty="0" smtClean="0"/>
              <a:t> görevi:</a:t>
            </a:r>
          </a:p>
          <a:p>
            <a:pPr>
              <a:buFont typeface="Wingdings" pitchFamily="2" charset="2"/>
              <a:buChar char="ü"/>
            </a:pP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 ve önkolu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dorsalden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desteklemek</a:t>
            </a:r>
            <a:r>
              <a:rPr lang="tr-TR" dirty="0" smtClean="0"/>
              <a:t>,</a:t>
            </a:r>
          </a:p>
          <a:p>
            <a:pPr>
              <a:buFont typeface="Wingdings" pitchFamily="2" charset="2"/>
              <a:buChar char="ü"/>
            </a:pP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Bilek ve MCP eklemleri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fleksiyonda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pozisyonlamak</a:t>
            </a:r>
            <a:r>
              <a:rPr lang="tr-TR" u="sng" dirty="0" err="1" smtClean="0"/>
              <a:t>tır</a:t>
            </a:r>
            <a:r>
              <a:rPr lang="tr-TR" u="sng" dirty="0" smtClean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341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Ekstansör</a:t>
            </a:r>
            <a:r>
              <a:rPr lang="tr-TR" dirty="0"/>
              <a:t> </a:t>
            </a:r>
            <a:r>
              <a:rPr lang="tr-TR" dirty="0" err="1"/>
              <a:t>Tendon</a:t>
            </a:r>
            <a:r>
              <a:rPr lang="tr-TR" dirty="0"/>
              <a:t> </a:t>
            </a:r>
            <a:r>
              <a:rPr lang="tr-TR" dirty="0" err="1"/>
              <a:t>Kesilerinde</a:t>
            </a:r>
            <a:r>
              <a:rPr lang="tr-TR" dirty="0"/>
              <a:t> </a:t>
            </a:r>
            <a:r>
              <a:rPr lang="tr-TR" dirty="0" err="1" smtClean="0"/>
              <a:t>Ortezleme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1052736"/>
            <a:ext cx="8858312" cy="242889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tr-TR" dirty="0" err="1" smtClean="0"/>
              <a:t>Ekstansör</a:t>
            </a:r>
            <a:r>
              <a:rPr lang="tr-TR" dirty="0" smtClean="0"/>
              <a:t> </a:t>
            </a:r>
            <a:r>
              <a:rPr lang="tr-TR" dirty="0" err="1"/>
              <a:t>tendonun</a:t>
            </a:r>
            <a:r>
              <a:rPr lang="tr-TR" dirty="0"/>
              <a:t> </a:t>
            </a:r>
            <a:r>
              <a:rPr lang="tr-TR" dirty="0" err="1"/>
              <a:t>distal</a:t>
            </a:r>
            <a:r>
              <a:rPr lang="tr-TR" dirty="0"/>
              <a:t> </a:t>
            </a:r>
            <a:r>
              <a:rPr lang="tr-TR" dirty="0" err="1"/>
              <a:t>falanksa</a:t>
            </a:r>
            <a:r>
              <a:rPr lang="tr-TR" dirty="0"/>
              <a:t> yapışma yerinden kopmasında </a:t>
            </a:r>
            <a:r>
              <a:rPr lang="tr-TR" u="sng" dirty="0" err="1"/>
              <a:t>distal</a:t>
            </a:r>
            <a:r>
              <a:rPr lang="tr-TR" u="sng" dirty="0"/>
              <a:t> </a:t>
            </a:r>
            <a:r>
              <a:rPr lang="tr-TR" u="sng" dirty="0" err="1"/>
              <a:t>falanks</a:t>
            </a:r>
            <a:r>
              <a:rPr lang="tr-TR" u="sng" dirty="0"/>
              <a:t> </a:t>
            </a:r>
            <a:r>
              <a:rPr lang="tr-TR" u="sng" dirty="0" err="1"/>
              <a:t>fleksiyona</a:t>
            </a:r>
            <a:r>
              <a:rPr lang="tr-TR" u="sng" dirty="0"/>
              <a:t> gider</a:t>
            </a:r>
            <a:r>
              <a:rPr lang="tr-TR" dirty="0"/>
              <a:t> ve bu görünüm </a:t>
            </a:r>
            <a:r>
              <a:rPr lang="tr-T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mallet </a:t>
            </a:r>
            <a:r>
              <a:rPr lang="tr-T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finger</a:t>
            </a:r>
            <a:r>
              <a:rPr lang="tr-T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deformitesi</a:t>
            </a:r>
            <a:r>
              <a:rPr lang="tr-TR" dirty="0"/>
              <a:t> olarak </a:t>
            </a:r>
            <a:r>
              <a:rPr lang="tr-TR" dirty="0" smtClean="0"/>
              <a:t>tanımlanır.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7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071570"/>
          </a:xfrm>
        </p:spPr>
        <p:txBody>
          <a:bodyPr>
            <a:noAutofit/>
          </a:bodyPr>
          <a:lstStyle/>
          <a:p>
            <a:r>
              <a:rPr lang="tr-TR" dirty="0"/>
              <a:t>4) ÖNKOL KIRIKLARINDA </a:t>
            </a:r>
            <a:r>
              <a:rPr lang="tr-TR" dirty="0" smtClean="0"/>
              <a:t>ORTEZLEME: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tr-T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Radius veya </a:t>
            </a:r>
            <a:r>
              <a:rPr lang="tr-TR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ulna</a:t>
            </a:r>
            <a:r>
              <a:rPr lang="tr-T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cisim kırıklarında ya da her iki kemiğin birlikte kırığında</a:t>
            </a:r>
            <a:r>
              <a:rPr lang="tr-TR" dirty="0"/>
              <a:t> </a:t>
            </a:r>
            <a:r>
              <a:rPr lang="tr-TR" i="1" u="sng" dirty="0"/>
              <a:t>alçıyı takiben</a:t>
            </a:r>
            <a:r>
              <a:rPr lang="tr-TR" dirty="0"/>
              <a:t>, </a:t>
            </a:r>
            <a:r>
              <a:rPr lang="tr-TR" b="1" u="sng" dirty="0"/>
              <a:t>dirsek 90°</a:t>
            </a:r>
            <a:r>
              <a:rPr lang="tr-TR" u="sng" dirty="0"/>
              <a:t>, </a:t>
            </a:r>
            <a:r>
              <a:rPr lang="tr-TR" b="1" u="sng" dirty="0"/>
              <a:t>önkol </a:t>
            </a:r>
            <a:r>
              <a:rPr lang="tr-TR" b="1" u="sng" dirty="0" err="1"/>
              <a:t>supinasyon</a:t>
            </a:r>
            <a:r>
              <a:rPr lang="tr-TR" b="1" u="sng" dirty="0"/>
              <a:t> </a:t>
            </a:r>
            <a:r>
              <a:rPr lang="tr-TR" b="1" u="sng" dirty="0" err="1"/>
              <a:t>pronasyon</a:t>
            </a:r>
            <a:r>
              <a:rPr lang="tr-TR" b="1" u="sng" dirty="0"/>
              <a:t> arası </a:t>
            </a:r>
            <a:r>
              <a:rPr lang="tr-TR" b="1" u="sng" dirty="0" err="1"/>
              <a:t>mid</a:t>
            </a:r>
            <a:r>
              <a:rPr lang="tr-TR" b="1" u="sng" dirty="0"/>
              <a:t> pozisyonda</a:t>
            </a:r>
            <a:r>
              <a:rPr lang="tr-TR" u="sng" dirty="0"/>
              <a:t> tümüyle üst </a:t>
            </a:r>
            <a:r>
              <a:rPr lang="tr-TR" u="sng" dirty="0" err="1"/>
              <a:t>ekstremiteyi</a:t>
            </a:r>
            <a:r>
              <a:rPr lang="tr-TR" u="sng" dirty="0"/>
              <a:t> içine alan sıcak suda </a:t>
            </a:r>
            <a:r>
              <a:rPr lang="tr-TR" u="sng" dirty="0" smtClean="0"/>
              <a:t>şekillenebilen </a:t>
            </a:r>
            <a:r>
              <a:rPr lang="tr-TR" u="sng" dirty="0"/>
              <a:t>plastikler </a:t>
            </a:r>
            <a:r>
              <a:rPr lang="tr-TR" u="sng" dirty="0" smtClean="0"/>
              <a:t>önkola </a:t>
            </a:r>
            <a:r>
              <a:rPr lang="tr-TR" u="sng" dirty="0"/>
              <a:t>doğrudan uygulanarak oluşturulan </a:t>
            </a:r>
            <a:r>
              <a:rPr lang="tr-TR" u="sng" dirty="0" err="1"/>
              <a:t>ortezlerle</a:t>
            </a:r>
            <a:r>
              <a:rPr lang="tr-TR" u="sng" dirty="0"/>
              <a:t> bu bölgenin tespiti sağlanır</a:t>
            </a:r>
            <a:r>
              <a:rPr lang="tr-TR" dirty="0"/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90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5) SİNİR </a:t>
            </a:r>
            <a:r>
              <a:rPr lang="tr-TR" dirty="0"/>
              <a:t>YARALANMALARI </a:t>
            </a:r>
            <a:r>
              <a:rPr lang="tr-TR" dirty="0" smtClean="0"/>
              <a:t>ve ORTEZLERİ: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32" y="1214422"/>
            <a:ext cx="5572164" cy="550070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İstemli hareketleri yaptıran sinir sistemi iki nörondan </a:t>
            </a:r>
            <a:r>
              <a:rPr lang="tr-TR" dirty="0" smtClean="0"/>
              <a:t>oluşur.</a:t>
            </a:r>
          </a:p>
          <a:p>
            <a:r>
              <a:rPr lang="tr-TR" dirty="0" smtClean="0"/>
              <a:t>Bunlar </a:t>
            </a:r>
            <a:r>
              <a:rPr lang="tr-TR" b="1" dirty="0"/>
              <a:t>üst motor nöron</a:t>
            </a:r>
            <a:r>
              <a:rPr lang="tr-TR" dirty="0"/>
              <a:t> (</a:t>
            </a:r>
            <a:r>
              <a:rPr lang="tr-TR" dirty="0" smtClean="0"/>
              <a:t>piramidal </a:t>
            </a:r>
            <a:r>
              <a:rPr lang="tr-TR" dirty="0"/>
              <a:t>yol, </a:t>
            </a:r>
            <a:r>
              <a:rPr lang="tr-TR" dirty="0" err="1"/>
              <a:t>kortikospinal</a:t>
            </a:r>
            <a:r>
              <a:rPr lang="tr-TR" dirty="0"/>
              <a:t> yol, 1. motor nöron veya santral nöron) ve </a:t>
            </a:r>
            <a:r>
              <a:rPr lang="tr-TR" b="1" dirty="0"/>
              <a:t>alt motor nöron</a:t>
            </a:r>
            <a:r>
              <a:rPr lang="tr-TR" dirty="0"/>
              <a:t> (</a:t>
            </a:r>
            <a:r>
              <a:rPr lang="tr-TR" dirty="0" err="1"/>
              <a:t>periferik</a:t>
            </a:r>
            <a:r>
              <a:rPr lang="tr-TR" dirty="0"/>
              <a:t> motor nöron veya 2. motor nöron)’dur.</a:t>
            </a:r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567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A-) Radial </a:t>
            </a:r>
            <a:r>
              <a:rPr lang="tr-TR" dirty="0"/>
              <a:t>Sinir Lezyonlarında </a:t>
            </a:r>
            <a:r>
              <a:rPr lang="tr-TR" dirty="0" err="1" smtClean="0"/>
              <a:t>Ortezleme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1071546"/>
            <a:ext cx="8858312" cy="5786454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Radial </a:t>
            </a:r>
            <a:r>
              <a:rPr lang="tr-TR" dirty="0"/>
              <a:t>sinir </a:t>
            </a:r>
            <a:r>
              <a:rPr lang="tr-TR" u="sng" dirty="0"/>
              <a:t>üst </a:t>
            </a:r>
            <a:r>
              <a:rPr lang="tr-TR" u="sng" dirty="0" err="1"/>
              <a:t>ekstremite</a:t>
            </a:r>
            <a:r>
              <a:rPr lang="tr-TR" u="sng" dirty="0"/>
              <a:t> sinir </a:t>
            </a:r>
            <a:r>
              <a:rPr lang="tr-TR" u="sng" dirty="0" smtClean="0"/>
              <a:t>lezyonları </a:t>
            </a:r>
            <a:r>
              <a:rPr lang="tr-TR" u="sng" dirty="0"/>
              <a:t>içerisinde </a:t>
            </a:r>
            <a:r>
              <a:rPr lang="tr-T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sık </a:t>
            </a:r>
            <a:r>
              <a:rPr lang="tr-T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görülenidir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Daha </a:t>
            </a:r>
            <a:r>
              <a:rPr lang="tr-TR" dirty="0"/>
              <a:t>çok </a:t>
            </a:r>
            <a:r>
              <a:rPr lang="tr-TR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humerus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cisim kırığına</a:t>
            </a:r>
            <a:r>
              <a:rPr lang="tr-TR" u="sng" dirty="0"/>
              <a:t> veya </a:t>
            </a:r>
            <a:r>
              <a:rPr lang="tr-TR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humerusun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kompresyon 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altında kalmasına</a:t>
            </a:r>
            <a:r>
              <a:rPr lang="tr-TR" u="sng" dirty="0" smtClean="0"/>
              <a:t> </a:t>
            </a:r>
            <a:r>
              <a:rPr lang="tr-TR" u="sng" dirty="0"/>
              <a:t>bağlı</a:t>
            </a:r>
            <a:r>
              <a:rPr lang="tr-TR" dirty="0"/>
              <a:t> </a:t>
            </a:r>
            <a:r>
              <a:rPr lang="tr-TR" dirty="0" smtClean="0"/>
              <a:t>lezyona </a:t>
            </a:r>
            <a:r>
              <a:rPr lang="tr-TR" dirty="0"/>
              <a:t>uğrar, genellikle </a:t>
            </a:r>
            <a:r>
              <a:rPr lang="tr-TR" b="1" u="sng" dirty="0">
                <a:solidFill>
                  <a:srgbClr val="FF0000"/>
                </a:solidFill>
              </a:rPr>
              <a:t>bilek ve parmaklarda MCP eklem </a:t>
            </a:r>
            <a:r>
              <a:rPr lang="tr-TR" b="1" u="sng" dirty="0" err="1">
                <a:solidFill>
                  <a:srgbClr val="FF0000"/>
                </a:solidFill>
              </a:rPr>
              <a:t>ekstansiyonu</a:t>
            </a:r>
            <a:r>
              <a:rPr lang="tr-TR" b="1" u="sng" dirty="0">
                <a:solidFill>
                  <a:srgbClr val="FF0000"/>
                </a:solidFill>
              </a:rPr>
              <a:t> </a:t>
            </a:r>
            <a:r>
              <a:rPr lang="tr-TR" b="1" u="sng" dirty="0" smtClean="0">
                <a:solidFill>
                  <a:srgbClr val="FF0000"/>
                </a:solidFill>
              </a:rPr>
              <a:t>etkilenir, </a:t>
            </a:r>
            <a:r>
              <a:rPr lang="tr-TR" b="1" u="sng" dirty="0">
                <a:solidFill>
                  <a:srgbClr val="FF0000"/>
                </a:solidFill>
              </a:rPr>
              <a:t>el ve parmaklar </a:t>
            </a:r>
            <a:r>
              <a:rPr lang="tr-TR" b="1" u="sng" dirty="0" smtClean="0">
                <a:solidFill>
                  <a:srgbClr val="FF0000"/>
                </a:solidFill>
              </a:rPr>
              <a:t>düşer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Radial </a:t>
            </a:r>
            <a:r>
              <a:rPr lang="tr-TR" dirty="0"/>
              <a:t>sinir ayrıca 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bilek bölgesinde oluşan 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basınç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ödem ve travmaya</a:t>
            </a:r>
            <a:r>
              <a:rPr lang="tr-TR" u="sng" dirty="0"/>
              <a:t> bağlı da </a:t>
            </a:r>
            <a:r>
              <a:rPr lang="tr-TR" u="sng" dirty="0" smtClean="0"/>
              <a:t>etkilenir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Benzeri </a:t>
            </a:r>
            <a:r>
              <a:rPr lang="tr-TR" dirty="0"/>
              <a:t>klinik tabloyu </a:t>
            </a:r>
            <a:r>
              <a:rPr lang="tr-TR" b="1" dirty="0"/>
              <a:t>D</a:t>
            </a:r>
            <a:r>
              <a:rPr lang="tr-TR" b="1" dirty="0" smtClean="0"/>
              <a:t>e </a:t>
            </a:r>
            <a:r>
              <a:rPr lang="tr-TR" b="1" dirty="0" err="1"/>
              <a:t>Q</a:t>
            </a:r>
            <a:r>
              <a:rPr lang="tr-TR" b="1" dirty="0" err="1" smtClean="0"/>
              <a:t>uervain</a:t>
            </a:r>
            <a:r>
              <a:rPr lang="tr-TR" b="1" dirty="0" smtClean="0"/>
              <a:t> </a:t>
            </a:r>
            <a:r>
              <a:rPr lang="tr-TR" b="1" dirty="0" err="1"/>
              <a:t>tenosinoviti</a:t>
            </a:r>
            <a:r>
              <a:rPr lang="tr-TR" dirty="0" err="1"/>
              <a:t>nde</a:t>
            </a:r>
            <a:r>
              <a:rPr lang="tr-TR" dirty="0"/>
              <a:t> de görmek mümkündür.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7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13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4966" y="71414"/>
            <a:ext cx="8463314" cy="1071570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/>
              <a:t>B-) De </a:t>
            </a:r>
            <a:r>
              <a:rPr lang="tr-TR" dirty="0" err="1"/>
              <a:t>Quervain</a:t>
            </a:r>
            <a:r>
              <a:rPr lang="tr-TR" dirty="0"/>
              <a:t> </a:t>
            </a:r>
            <a:r>
              <a:rPr lang="tr-TR" dirty="0" err="1"/>
              <a:t>Tenosinovitinde</a:t>
            </a:r>
            <a:r>
              <a:rPr lang="tr-TR" dirty="0"/>
              <a:t> </a:t>
            </a:r>
            <a:r>
              <a:rPr lang="tr-TR" dirty="0" err="1" smtClean="0"/>
              <a:t>Ortezleme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214422"/>
            <a:ext cx="5429256" cy="5643578"/>
          </a:xfrm>
        </p:spPr>
        <p:txBody>
          <a:bodyPr/>
          <a:lstStyle/>
          <a:p>
            <a:r>
              <a:rPr lang="tr-TR" dirty="0" smtClean="0"/>
              <a:t>De </a:t>
            </a:r>
            <a:r>
              <a:rPr lang="tr-TR" dirty="0" err="1"/>
              <a:t>Quervain</a:t>
            </a:r>
            <a:r>
              <a:rPr lang="tr-TR" dirty="0"/>
              <a:t>, </a:t>
            </a:r>
            <a:r>
              <a:rPr lang="tr-TR" u="sng" dirty="0"/>
              <a:t>tekrarlayan başparmak hareketleri ve </a:t>
            </a:r>
            <a:r>
              <a:rPr lang="tr-TR" u="sng" dirty="0" smtClean="0"/>
              <a:t>bileğin </a:t>
            </a:r>
            <a:r>
              <a:rPr lang="tr-TR" u="sng" dirty="0" err="1"/>
              <a:t>ulnar</a:t>
            </a:r>
            <a:r>
              <a:rPr lang="tr-TR" u="sng" dirty="0"/>
              <a:t> </a:t>
            </a:r>
            <a:r>
              <a:rPr lang="tr-TR" u="sng" dirty="0" err="1"/>
              <a:t>deviasyonuna</a:t>
            </a:r>
            <a:r>
              <a:rPr lang="tr-TR" u="sng" dirty="0"/>
              <a:t> bağlı oluşan </a:t>
            </a:r>
            <a:r>
              <a:rPr lang="tr-TR" b="1" u="sng" dirty="0" err="1"/>
              <a:t>abduktör</a:t>
            </a:r>
            <a:r>
              <a:rPr lang="tr-TR" b="1" u="sng" dirty="0"/>
              <a:t> </a:t>
            </a:r>
            <a:r>
              <a:rPr lang="tr-TR" b="1" u="sng" dirty="0" err="1"/>
              <a:t>pollicis</a:t>
            </a:r>
            <a:r>
              <a:rPr lang="tr-TR" b="1" u="sng" dirty="0"/>
              <a:t> </a:t>
            </a:r>
            <a:r>
              <a:rPr lang="tr-TR" b="1" u="sng" dirty="0" err="1"/>
              <a:t>longus</a:t>
            </a:r>
            <a:r>
              <a:rPr lang="tr-TR" b="1" u="sng" dirty="0"/>
              <a:t> </a:t>
            </a:r>
            <a:r>
              <a:rPr lang="tr-TR" u="sng" dirty="0"/>
              <a:t>ve </a:t>
            </a:r>
            <a:r>
              <a:rPr lang="tr-TR" b="1" u="sng" dirty="0" err="1"/>
              <a:t>ekstansör</a:t>
            </a:r>
            <a:r>
              <a:rPr lang="tr-TR" b="1" u="sng" dirty="0"/>
              <a:t> </a:t>
            </a:r>
            <a:r>
              <a:rPr lang="tr-TR" b="1" u="sng" dirty="0" err="1"/>
              <a:t>pollicis</a:t>
            </a:r>
            <a:r>
              <a:rPr lang="tr-TR" b="1" u="sng" dirty="0"/>
              <a:t> </a:t>
            </a:r>
            <a:r>
              <a:rPr lang="tr-TR" b="1" u="sng" dirty="0" err="1"/>
              <a:t>brevis</a:t>
            </a:r>
            <a:r>
              <a:rPr lang="tr-TR" u="sng" dirty="0"/>
              <a:t> </a:t>
            </a:r>
            <a:r>
              <a:rPr lang="tr-TR" u="sng" dirty="0" err="1" smtClean="0"/>
              <a:t>tendonlarının</a:t>
            </a:r>
            <a:r>
              <a:rPr lang="tr-TR" u="sng" dirty="0" smtClean="0"/>
              <a:t> </a:t>
            </a:r>
            <a:r>
              <a:rPr lang="tr-TR" u="sng" dirty="0" err="1"/>
              <a:t>tenosinoviti</a:t>
            </a:r>
            <a:r>
              <a:rPr lang="tr-TR" dirty="0"/>
              <a:t> </a:t>
            </a:r>
            <a:r>
              <a:rPr lang="tr-TR" dirty="0" smtClean="0"/>
              <a:t>olarak </a:t>
            </a:r>
            <a:r>
              <a:rPr lang="tr-TR" dirty="0"/>
              <a:t>tanımlanır. </a:t>
            </a:r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8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84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7842" y="71414"/>
            <a:ext cx="8320438" cy="1285884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/>
              <a:t>C-) Median </a:t>
            </a:r>
            <a:r>
              <a:rPr lang="tr-TR" dirty="0"/>
              <a:t>Sinir Lezyonlarında </a:t>
            </a:r>
            <a:r>
              <a:rPr lang="tr-TR" dirty="0" err="1"/>
              <a:t>Ortezleme</a:t>
            </a:r>
            <a:r>
              <a:rPr lang="tr-TR" dirty="0"/>
              <a:t>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2786082"/>
          </a:xfrm>
        </p:spPr>
        <p:txBody>
          <a:bodyPr/>
          <a:lstStyle/>
          <a:p>
            <a:r>
              <a:rPr lang="tr-TR" dirty="0" smtClean="0"/>
              <a:t>Median </a:t>
            </a:r>
            <a:r>
              <a:rPr lang="tr-TR" dirty="0"/>
              <a:t>sinir daha çok </a:t>
            </a:r>
            <a:r>
              <a:rPr lang="tr-TR" u="sng" dirty="0" err="1"/>
              <a:t>humerus</a:t>
            </a:r>
            <a:r>
              <a:rPr lang="tr-TR" u="sng" dirty="0"/>
              <a:t> kırığı, dirseğin </a:t>
            </a:r>
            <a:r>
              <a:rPr lang="tr-TR" u="sng" dirty="0" err="1" smtClean="0"/>
              <a:t>dislokasyonları</a:t>
            </a:r>
            <a:r>
              <a:rPr lang="tr-TR" dirty="0" smtClean="0"/>
              <a:t>, </a:t>
            </a:r>
            <a:r>
              <a:rPr lang="tr-TR" u="sng" dirty="0" err="1"/>
              <a:t>radius</a:t>
            </a:r>
            <a:r>
              <a:rPr lang="tr-TR" u="sng" dirty="0"/>
              <a:t> </a:t>
            </a:r>
            <a:r>
              <a:rPr lang="tr-TR" u="sng" dirty="0" smtClean="0"/>
              <a:t>kırıkları</a:t>
            </a:r>
            <a:r>
              <a:rPr lang="tr-TR" dirty="0" smtClean="0"/>
              <a:t>, </a:t>
            </a:r>
            <a:r>
              <a:rPr lang="tr-TR" u="sng" dirty="0" err="1"/>
              <a:t>lunatum</a:t>
            </a:r>
            <a:r>
              <a:rPr lang="tr-TR" u="sng" dirty="0"/>
              <a:t> </a:t>
            </a:r>
            <a:r>
              <a:rPr lang="tr-TR" u="sng" dirty="0" err="1"/>
              <a:t>dislokasyonları</a:t>
            </a:r>
            <a:r>
              <a:rPr lang="tr-TR" dirty="0"/>
              <a:t>, </a:t>
            </a:r>
            <a:r>
              <a:rPr lang="tr-TR" u="sng" dirty="0"/>
              <a:t>bilek </a:t>
            </a:r>
            <a:r>
              <a:rPr lang="tr-TR" u="sng" dirty="0" err="1"/>
              <a:t>volarındaki</a:t>
            </a:r>
            <a:r>
              <a:rPr lang="tr-TR" u="sng" dirty="0"/>
              <a:t> </a:t>
            </a:r>
            <a:r>
              <a:rPr lang="tr-TR" u="sng" dirty="0" err="1"/>
              <a:t>laserasyonlar</a:t>
            </a:r>
            <a:r>
              <a:rPr lang="tr-TR" dirty="0"/>
              <a:t> ve </a:t>
            </a:r>
            <a:r>
              <a:rPr lang="tr-TR" u="sng" dirty="0"/>
              <a:t>kompresyonlarla</a:t>
            </a:r>
            <a:r>
              <a:rPr lang="tr-TR" dirty="0"/>
              <a:t> zedelenir.</a:t>
            </a:r>
          </a:p>
        </p:txBody>
      </p:sp>
      <p:sp>
        <p:nvSpPr>
          <p:cNvPr id="8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90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344</Words>
  <Application>Microsoft Office PowerPoint</Application>
  <PresentationFormat>Ekran Gösterisi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Ofis Teması</vt:lpstr>
      <vt:lpstr>II. ÜST EKSTREMİTE ORTEZLERİ  3) TENDON KESİSİ ORTEZLERİ 4) ÖNKOL KIRIKLARINDA ORTEZLEME 5) SİNİR YARALANMALARI ve ORTEZLERİ:</vt:lpstr>
      <vt:lpstr>3) TENDON KESİSİ ORTEZLERİ:</vt:lpstr>
      <vt:lpstr>Fleksör Tendon Kesilerinde Ortezleme: </vt:lpstr>
      <vt:lpstr>Ekstansör Tendon Kesilerinde Ortezleme: </vt:lpstr>
      <vt:lpstr>4) ÖNKOL KIRIKLARINDA ORTEZLEME:</vt:lpstr>
      <vt:lpstr>5) SİNİR YARALANMALARI ve ORTEZLERİ:</vt:lpstr>
      <vt:lpstr>A-) Radial Sinir Lezyonlarında Ortezleme: </vt:lpstr>
      <vt:lpstr>B-) De Quervain Tenosinovitinde Ortezleme: </vt:lpstr>
      <vt:lpstr>C-) Median Sinir Lezyonlarında Ortezleme: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103</cp:revision>
  <cp:lastPrinted>2017-12-13T11:38:15Z</cp:lastPrinted>
  <dcterms:created xsi:type="dcterms:W3CDTF">2017-11-13T20:27:02Z</dcterms:created>
  <dcterms:modified xsi:type="dcterms:W3CDTF">2018-05-18T11:45:05Z</dcterms:modified>
</cp:coreProperties>
</file>