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43" r:id="rId2"/>
    <p:sldId id="344" r:id="rId3"/>
    <p:sldId id="346" r:id="rId4"/>
    <p:sldId id="347" r:id="rId5"/>
    <p:sldId id="348" r:id="rId6"/>
    <p:sldId id="349" r:id="rId7"/>
    <p:sldId id="350" r:id="rId8"/>
    <p:sldId id="351" r:id="rId9"/>
    <p:sldId id="352" r:id="rId10"/>
    <p:sldId id="353" r:id="rId11"/>
    <p:sldId id="354" r:id="rId12"/>
    <p:sldId id="355" r:id="rId13"/>
    <p:sldId id="356" r:id="rId14"/>
    <p:sldId id="357"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013" autoAdjust="0"/>
    <p:restoredTop sz="94660"/>
  </p:normalViewPr>
  <p:slideViewPr>
    <p:cSldViewPr snapToGrid="0">
      <p:cViewPr varScale="1">
        <p:scale>
          <a:sx n="91" d="100"/>
          <a:sy n="91" d="100"/>
        </p:scale>
        <p:origin x="390"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image" Target="../media/image3.png"/></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png"/></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png"/></Relationships>
</file>

<file path=ppt/drawings/_rels/vmlDrawing5.v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image" Target="../media/image7.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10489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22475786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139907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2260264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D5B7361-C55B-4E03-9FC5-1C1F3D2343E8}" type="datetimeFigureOut">
              <a:rPr lang="tr-TR" smtClean="0"/>
              <a:t>11.5.2018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42190458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8D5B7361-C55B-4E03-9FC5-1C1F3D2343E8}" type="datetimeFigureOut">
              <a:rPr lang="tr-TR" smtClean="0"/>
              <a:t>11.5.2018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135149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8D5B7361-C55B-4E03-9FC5-1C1F3D2343E8}" type="datetimeFigureOut">
              <a:rPr lang="tr-TR" smtClean="0"/>
              <a:t>11.5.2018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372166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8D5B7361-C55B-4E03-9FC5-1C1F3D2343E8}" type="datetimeFigureOut">
              <a:rPr lang="tr-TR" smtClean="0"/>
              <a:t>11.5.2018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1841440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D5B7361-C55B-4E03-9FC5-1C1F3D2343E8}" type="datetimeFigureOut">
              <a:rPr lang="tr-TR" smtClean="0"/>
              <a:t>11.5.2018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320618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D5B7361-C55B-4E03-9FC5-1C1F3D2343E8}" type="datetimeFigureOut">
              <a:rPr lang="tr-TR" smtClean="0"/>
              <a:t>11.5.2018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4144515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D5B7361-C55B-4E03-9FC5-1C1F3D2343E8}" type="datetimeFigureOut">
              <a:rPr lang="tr-TR" smtClean="0"/>
              <a:t>11.5.2018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184B414-1926-4A54-B194-8949C0EDFAE4}" type="slidenum">
              <a:rPr lang="tr-TR" smtClean="0"/>
              <a:t>‹#›</a:t>
            </a:fld>
            <a:endParaRPr lang="tr-TR"/>
          </a:p>
        </p:txBody>
      </p:sp>
    </p:spTree>
    <p:extLst>
      <p:ext uri="{BB962C8B-B14F-4D97-AF65-F5344CB8AC3E}">
        <p14:creationId xmlns:p14="http://schemas.microsoft.com/office/powerpoint/2010/main" val="2507248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5B7361-C55B-4E03-9FC5-1C1F3D2343E8}" type="datetimeFigureOut">
              <a:rPr lang="tr-TR" smtClean="0"/>
              <a:t>11.5.2018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84B414-1926-4A54-B194-8949C0EDFAE4}" type="slidenum">
              <a:rPr lang="tr-TR" smtClean="0"/>
              <a:t>‹#›</a:t>
            </a:fld>
            <a:endParaRPr lang="tr-TR"/>
          </a:p>
        </p:txBody>
      </p:sp>
    </p:spTree>
    <p:extLst>
      <p:ext uri="{BB962C8B-B14F-4D97-AF65-F5344CB8AC3E}">
        <p14:creationId xmlns:p14="http://schemas.microsoft.com/office/powerpoint/2010/main" val="38555577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8.png"/><Relationship Id="rId5" Type="http://schemas.openxmlformats.org/officeDocument/2006/relationships/oleObject" Target="../embeddings/oleObject7.bin"/><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png"/><Relationship Id="rId5" Type="http://schemas.openxmlformats.org/officeDocument/2006/relationships/oleObject" Target="../embeddings/oleObject3.bin"/><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programlama-1</a:t>
            </a:r>
            <a:endParaRPr lang="tr-TR" dirty="0"/>
          </a:p>
        </p:txBody>
      </p:sp>
      <p:sp>
        <p:nvSpPr>
          <p:cNvPr id="3" name="Content Placeholder 2"/>
          <p:cNvSpPr>
            <a:spLocks noGrp="1"/>
          </p:cNvSpPr>
          <p:nvPr>
            <p:ph idx="1"/>
          </p:nvPr>
        </p:nvSpPr>
        <p:spPr/>
        <p:txBody>
          <a:bodyPr/>
          <a:lstStyle/>
          <a:p>
            <a:pPr marL="0" indent="0">
              <a:buNone/>
            </a:pPr>
            <a:r>
              <a:rPr lang="tr-TR" dirty="0" smtClean="0"/>
              <a:t>Bilgisayar Programlama dersinin öğrenilmesinde yardımcı olacak araçlardan «Visual Basic 6.0» kurulum Cd ‘sinde bulunan setup.exe programı çalıştırılır. Hiçbir değişiklik yapılmadan Next düğmesine basarak standart kurulum yapılır. </a:t>
            </a:r>
          </a:p>
          <a:p>
            <a:pPr marL="0" indent="0">
              <a:buNone/>
            </a:pPr>
            <a:r>
              <a:rPr lang="tr-TR" dirty="0" smtClean="0"/>
              <a:t>Kurulan program bizim amacımız değil, amacımıza ulaştıracak araçtır. Bu araç ile temel programlama komutları ve birkaç nesneyi ve bu nesnelerle neler yapılabileceğimiz hakkında fikir sahibi olunacaktır.</a:t>
            </a:r>
            <a:endParaRPr lang="tr-TR" dirty="0"/>
          </a:p>
        </p:txBody>
      </p:sp>
    </p:spTree>
    <p:extLst>
      <p:ext uri="{BB962C8B-B14F-4D97-AF65-F5344CB8AC3E}">
        <p14:creationId xmlns:p14="http://schemas.microsoft.com/office/powerpoint/2010/main" val="30605385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programlama-10</a:t>
            </a:r>
            <a:endParaRPr lang="tr-TR" dirty="0"/>
          </a:p>
        </p:txBody>
      </p:sp>
      <p:sp>
        <p:nvSpPr>
          <p:cNvPr id="3" name="Content Placeholder 2"/>
          <p:cNvSpPr>
            <a:spLocks noGrp="1"/>
          </p:cNvSpPr>
          <p:nvPr>
            <p:ph idx="1"/>
          </p:nvPr>
        </p:nvSpPr>
        <p:spPr/>
        <p:txBody>
          <a:bodyPr>
            <a:normAutofit/>
          </a:bodyPr>
          <a:lstStyle/>
          <a:p>
            <a:r>
              <a:rPr lang="tr-TR" b="1" dirty="0"/>
              <a:t>Picture Nesnesi</a:t>
            </a:r>
          </a:p>
          <a:p>
            <a:pPr marL="0" indent="0">
              <a:buNone/>
            </a:pPr>
            <a:r>
              <a:rPr lang="tr-TR" dirty="0"/>
              <a:t>Bu nesnenin asıl amacı form üzerine resim konulacağı zaman kullanılmasıdır. Biz farklı bir amaçla, yani ekrana bir ifade yazdırmak için kullanacağız</a:t>
            </a:r>
            <a:endParaRPr lang="tr-TR" dirty="0">
              <a:solidFill>
                <a:srgbClr val="FF0000"/>
              </a:solidFill>
            </a:endParaRPr>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graphicFrame>
        <p:nvGraphicFramePr>
          <p:cNvPr id="8" name="Object 7"/>
          <p:cNvGraphicFramePr>
            <a:graphicFrameLocks noChangeAspect="1"/>
          </p:cNvGraphicFramePr>
          <p:nvPr>
            <p:extLst>
              <p:ext uri="{D42A27DB-BD31-4B8C-83A1-F6EECF244321}">
                <p14:modId xmlns:p14="http://schemas.microsoft.com/office/powerpoint/2010/main" val="2819405576"/>
              </p:ext>
            </p:extLst>
          </p:nvPr>
        </p:nvGraphicFramePr>
        <p:xfrm>
          <a:off x="1061545" y="3636579"/>
          <a:ext cx="3038475" cy="2257425"/>
        </p:xfrm>
        <a:graphic>
          <a:graphicData uri="http://schemas.openxmlformats.org/presentationml/2006/ole">
            <mc:AlternateContent xmlns:mc="http://schemas.openxmlformats.org/markup-compatibility/2006">
              <mc:Choice xmlns:v="urn:schemas-microsoft-com:vml" Requires="v">
                <p:oleObj spid="_x0000_s18487" name="Bit Eşlem Resmi" r:id="rId3" imgW="3038095" imgH="2257740" progId="Paint.Picture">
                  <p:embed/>
                </p:oleObj>
              </mc:Choice>
              <mc:Fallback>
                <p:oleObj name="Bit Eşlem Resmi" r:id="rId3" imgW="3038095" imgH="2257740" progId="Paint.Picture">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1545" y="3636579"/>
                        <a:ext cx="3038475" cy="2257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8917749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programlama-11</a:t>
            </a:r>
            <a:endParaRPr lang="tr-TR" dirty="0"/>
          </a:p>
        </p:txBody>
      </p:sp>
      <p:sp>
        <p:nvSpPr>
          <p:cNvPr id="3" name="Content Placeholder 2"/>
          <p:cNvSpPr>
            <a:spLocks noGrp="1"/>
          </p:cNvSpPr>
          <p:nvPr>
            <p:ph idx="1"/>
          </p:nvPr>
        </p:nvSpPr>
        <p:spPr/>
        <p:txBody>
          <a:bodyPr>
            <a:normAutofit/>
          </a:bodyPr>
          <a:lstStyle/>
          <a:p>
            <a:r>
              <a:rPr lang="tr-TR" b="1" dirty="0"/>
              <a:t>Picture </a:t>
            </a:r>
            <a:r>
              <a:rPr lang="tr-TR" b="1" dirty="0" smtClean="0"/>
              <a:t>Nesnesi</a:t>
            </a:r>
          </a:p>
          <a:p>
            <a:pPr marL="0" indent="0">
              <a:buNone/>
            </a:pPr>
            <a:r>
              <a:rPr lang="tr-TR" dirty="0"/>
              <a:t>Bir picture nesnesi form üzerinde oluşturulduktan sonra ilk olarak ismi değiştirilmelidir. Örnek olarak picture nesnemizin adı “picYaz” olsun.</a:t>
            </a:r>
          </a:p>
          <a:p>
            <a:pPr marL="0" indent="0">
              <a:buNone/>
            </a:pPr>
            <a:r>
              <a:rPr lang="tr-TR" dirty="0"/>
              <a:t>Bu nesnenin içine birşeyler yazmak için, bu nesnenin print özelliği kullanılacaktır. Nesnelerin özellikleri belirtilirken . “nokta” sembolü kullanılır. “PicYaz.print” şeklinde ifade edilir.</a:t>
            </a:r>
          </a:p>
          <a:p>
            <a:pPr marL="0" indent="0">
              <a:buNone/>
            </a:pPr>
            <a:r>
              <a:rPr lang="tr-TR" dirty="0"/>
              <a:t>picYaz.print  “Bugün havalar nasıl” ifadesi cmdBasla nesnesinin click olayına aşağıdaki gibi yazılmalıdır.</a:t>
            </a:r>
          </a:p>
          <a:p>
            <a:endParaRPr lang="tr-TR"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17917455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programlama-12</a:t>
            </a:r>
            <a:endParaRPr lang="tr-TR" dirty="0"/>
          </a:p>
        </p:txBody>
      </p:sp>
      <p:sp>
        <p:nvSpPr>
          <p:cNvPr id="3" name="Content Placeholder 2"/>
          <p:cNvSpPr>
            <a:spLocks noGrp="1"/>
          </p:cNvSpPr>
          <p:nvPr>
            <p:ph idx="1"/>
          </p:nvPr>
        </p:nvSpPr>
        <p:spPr/>
        <p:txBody>
          <a:bodyPr>
            <a:normAutofit/>
          </a:bodyPr>
          <a:lstStyle/>
          <a:p>
            <a:endParaRPr lang="tr-TR" dirty="0" smtClean="0"/>
          </a:p>
          <a:p>
            <a:endParaRPr lang="tr-TR" dirty="0"/>
          </a:p>
          <a:p>
            <a:endParaRPr lang="tr-TR" dirty="0" smtClean="0"/>
          </a:p>
          <a:p>
            <a:endParaRPr lang="tr-TR" dirty="0"/>
          </a:p>
          <a:p>
            <a:endParaRPr lang="tr-TR" dirty="0" smtClean="0"/>
          </a:p>
          <a:p>
            <a:pPr marL="0" indent="0">
              <a:buNone/>
            </a:pPr>
            <a:r>
              <a:rPr lang="tr-TR" dirty="0" smtClean="0"/>
              <a:t>Bu </a:t>
            </a:r>
            <a:r>
              <a:rPr lang="tr-TR" dirty="0"/>
              <a:t>komut sonunda uygulama çalıştırlır ise </a:t>
            </a:r>
            <a:r>
              <a:rPr lang="tr-TR" dirty="0" smtClean="0"/>
              <a:t>picture </a:t>
            </a:r>
            <a:r>
              <a:rPr lang="tr-TR" dirty="0"/>
              <a:t>nesnesi içine “Bugün havalar nasıl” ifadesi yazdırılacaktır</a:t>
            </a:r>
            <a:endParaRPr lang="tr-TR" b="1" dirty="0" smtClean="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graphicFrame>
        <p:nvGraphicFramePr>
          <p:cNvPr id="10" name="Object 9"/>
          <p:cNvGraphicFramePr>
            <a:graphicFrameLocks noChangeAspect="1"/>
          </p:cNvGraphicFramePr>
          <p:nvPr>
            <p:extLst>
              <p:ext uri="{D42A27DB-BD31-4B8C-83A1-F6EECF244321}">
                <p14:modId xmlns:p14="http://schemas.microsoft.com/office/powerpoint/2010/main" val="3811391305"/>
              </p:ext>
            </p:extLst>
          </p:nvPr>
        </p:nvGraphicFramePr>
        <p:xfrm>
          <a:off x="966952" y="1905657"/>
          <a:ext cx="4543425" cy="1962150"/>
        </p:xfrm>
        <a:graphic>
          <a:graphicData uri="http://schemas.openxmlformats.org/presentationml/2006/ole">
            <mc:AlternateContent xmlns:mc="http://schemas.openxmlformats.org/markup-compatibility/2006">
              <mc:Choice xmlns:v="urn:schemas-microsoft-com:vml" Requires="v">
                <p:oleObj spid="_x0000_s19563" name="Bit Eşlem Resmi" r:id="rId3" imgW="4544059" imgH="1961905" progId="Paint.Picture">
                  <p:embed/>
                </p:oleObj>
              </mc:Choice>
              <mc:Fallback>
                <p:oleObj name="Bit Eşlem Resmi" r:id="rId3" imgW="4544059" imgH="1961905" progId="Paint.Picture">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6952" y="1905657"/>
                        <a:ext cx="4543425" cy="19621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graphicFrame>
        <p:nvGraphicFramePr>
          <p:cNvPr id="12" name="Object 11"/>
          <p:cNvGraphicFramePr>
            <a:graphicFrameLocks noChangeAspect="1"/>
          </p:cNvGraphicFramePr>
          <p:nvPr>
            <p:extLst>
              <p:ext uri="{D42A27DB-BD31-4B8C-83A1-F6EECF244321}">
                <p14:modId xmlns:p14="http://schemas.microsoft.com/office/powerpoint/2010/main" val="1732144636"/>
              </p:ext>
            </p:extLst>
          </p:nvPr>
        </p:nvGraphicFramePr>
        <p:xfrm>
          <a:off x="6232634" y="1839419"/>
          <a:ext cx="3048000" cy="2286000"/>
        </p:xfrm>
        <a:graphic>
          <a:graphicData uri="http://schemas.openxmlformats.org/presentationml/2006/ole">
            <mc:AlternateContent xmlns:mc="http://schemas.openxmlformats.org/markup-compatibility/2006">
              <mc:Choice xmlns:v="urn:schemas-microsoft-com:vml" Requires="v">
                <p:oleObj spid="_x0000_s19564" name="Bit Eşlem Resmi" r:id="rId5" imgW="3048426" imgH="2285714" progId="Paint.Picture">
                  <p:embed/>
                </p:oleObj>
              </mc:Choice>
              <mc:Fallback>
                <p:oleObj name="Bit Eşlem Resmi" r:id="rId5" imgW="3048426" imgH="2285714" progId="Paint.Picture">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2634" y="1839419"/>
                        <a:ext cx="3048000" cy="2286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959428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programlama-13</a:t>
            </a:r>
            <a:endParaRPr lang="tr-TR" dirty="0"/>
          </a:p>
        </p:txBody>
      </p:sp>
      <p:sp>
        <p:nvSpPr>
          <p:cNvPr id="3" name="Content Placeholder 2"/>
          <p:cNvSpPr>
            <a:spLocks noGrp="1"/>
          </p:cNvSpPr>
          <p:nvPr>
            <p:ph idx="1"/>
          </p:nvPr>
        </p:nvSpPr>
        <p:spPr/>
        <p:txBody>
          <a:bodyPr>
            <a:normAutofit fontScale="47500" lnSpcReduction="20000"/>
          </a:bodyPr>
          <a:lstStyle/>
          <a:p>
            <a:r>
              <a:rPr lang="tr-TR" b="1" dirty="0" smtClean="0"/>
              <a:t>Print</a:t>
            </a:r>
          </a:p>
          <a:p>
            <a:pPr marL="0" indent="0">
              <a:buNone/>
            </a:pPr>
            <a:r>
              <a:rPr lang="tr-TR" dirty="0"/>
              <a:t>Print komutundan sonra ; noktalı virgül kullanılırsa kursor aynı satırda kalır, aksi durumda her print komutunda kursor bir alt satıra geçecektir.</a:t>
            </a:r>
          </a:p>
          <a:p>
            <a:pPr marL="0" indent="0">
              <a:buNone/>
            </a:pPr>
            <a:r>
              <a:rPr lang="tr-TR" dirty="0"/>
              <a:t>picYaz .print “Astronomi”;</a:t>
            </a:r>
          </a:p>
          <a:p>
            <a:pPr marL="0" indent="0">
              <a:buNone/>
            </a:pPr>
            <a:r>
              <a:rPr lang="tr-TR" dirty="0"/>
              <a:t>picYaz .print “ve Uzay Bilimleri”</a:t>
            </a:r>
          </a:p>
          <a:p>
            <a:pPr marL="0" indent="0">
              <a:buNone/>
            </a:pPr>
            <a:r>
              <a:rPr lang="tr-TR" dirty="0"/>
              <a:t> </a:t>
            </a:r>
          </a:p>
          <a:p>
            <a:pPr marL="0" indent="0">
              <a:buNone/>
            </a:pPr>
            <a:r>
              <a:rPr lang="tr-TR" u="sng" dirty="0"/>
              <a:t>sonucunda </a:t>
            </a:r>
          </a:p>
          <a:p>
            <a:pPr marL="0" indent="0">
              <a:buNone/>
            </a:pPr>
            <a:r>
              <a:rPr lang="tr-TR" dirty="0"/>
              <a:t>Astronomi ve Uzay Bilimleri </a:t>
            </a:r>
          </a:p>
          <a:p>
            <a:pPr marL="0" indent="0">
              <a:buNone/>
            </a:pPr>
            <a:r>
              <a:rPr lang="tr-TR" dirty="0"/>
              <a:t>tek satırda yazılacaktır.</a:t>
            </a:r>
          </a:p>
          <a:p>
            <a:pPr marL="0" indent="0">
              <a:buNone/>
            </a:pPr>
            <a:r>
              <a:rPr lang="tr-TR" dirty="0"/>
              <a:t> </a:t>
            </a:r>
          </a:p>
          <a:p>
            <a:pPr marL="0" indent="0">
              <a:buNone/>
            </a:pPr>
            <a:r>
              <a:rPr lang="tr-TR" dirty="0"/>
              <a:t>picYaz .print “Astronomi”</a:t>
            </a:r>
          </a:p>
          <a:p>
            <a:pPr marL="0" indent="0">
              <a:buNone/>
            </a:pPr>
            <a:r>
              <a:rPr lang="tr-TR" dirty="0"/>
              <a:t>picYaz .print “ve Uzay Bilimleri</a:t>
            </a:r>
            <a:r>
              <a:rPr lang="tr-TR" dirty="0" smtClean="0"/>
              <a:t>”</a:t>
            </a:r>
          </a:p>
          <a:p>
            <a:pPr marL="0" indent="0">
              <a:buNone/>
            </a:pPr>
            <a:r>
              <a:rPr lang="tr-TR" u="sng" dirty="0"/>
              <a:t>sonucunda</a:t>
            </a:r>
            <a:r>
              <a:rPr lang="tr-TR" dirty="0"/>
              <a:t> </a:t>
            </a:r>
          </a:p>
          <a:p>
            <a:pPr marL="0" indent="0">
              <a:buNone/>
            </a:pPr>
            <a:r>
              <a:rPr lang="tr-TR" dirty="0"/>
              <a:t>Astronomi </a:t>
            </a:r>
          </a:p>
          <a:p>
            <a:pPr marL="0" indent="0">
              <a:buNone/>
            </a:pPr>
            <a:r>
              <a:rPr lang="tr-TR" dirty="0"/>
              <a:t>ve Uzay Bilimleri </a:t>
            </a:r>
          </a:p>
          <a:p>
            <a:pPr marL="0" indent="0">
              <a:buNone/>
            </a:pPr>
            <a:r>
              <a:rPr lang="tr-TR" dirty="0"/>
              <a:t>iki satırda yazılacaktır</a:t>
            </a:r>
            <a:r>
              <a:rPr lang="tr-TR" dirty="0" smtClean="0"/>
              <a:t>.</a:t>
            </a:r>
            <a:endParaRPr lang="tr-TR"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18172711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programlama-14</a:t>
            </a:r>
            <a:endParaRPr lang="tr-TR" dirty="0"/>
          </a:p>
        </p:txBody>
      </p:sp>
      <p:sp>
        <p:nvSpPr>
          <p:cNvPr id="3" name="Content Placeholder 2"/>
          <p:cNvSpPr>
            <a:spLocks noGrp="1"/>
          </p:cNvSpPr>
          <p:nvPr>
            <p:ph idx="1"/>
          </p:nvPr>
        </p:nvSpPr>
        <p:spPr/>
        <p:txBody>
          <a:bodyPr>
            <a:normAutofit/>
          </a:bodyPr>
          <a:lstStyle/>
          <a:p>
            <a:pPr marL="0" indent="0">
              <a:buNone/>
            </a:pPr>
            <a:r>
              <a:rPr lang="tr-TR" b="1" dirty="0"/>
              <a:t>Programlama Öğeleri</a:t>
            </a:r>
          </a:p>
          <a:p>
            <a:pPr marL="0" indent="0">
              <a:buNone/>
            </a:pPr>
            <a:r>
              <a:rPr lang="tr-TR" dirty="0"/>
              <a:t>Programlama öğeleri bir çok programlama dilinde aynıdır. </a:t>
            </a:r>
            <a:r>
              <a:rPr lang="tr-TR" dirty="0" smtClean="0"/>
              <a:t>Bunlar</a:t>
            </a:r>
            <a:r>
              <a:rPr lang="tr-TR" dirty="0"/>
              <a:t>; </a:t>
            </a:r>
            <a:endParaRPr lang="tr-TR" dirty="0" smtClean="0"/>
          </a:p>
          <a:p>
            <a:r>
              <a:rPr lang="tr-TR" dirty="0" smtClean="0"/>
              <a:t>Değişkenler</a:t>
            </a:r>
            <a:r>
              <a:rPr lang="tr-TR" dirty="0"/>
              <a:t>, </a:t>
            </a:r>
            <a:endParaRPr lang="tr-TR" dirty="0" smtClean="0"/>
          </a:p>
          <a:p>
            <a:r>
              <a:rPr lang="tr-TR" dirty="0" smtClean="0"/>
              <a:t>sabitler</a:t>
            </a:r>
            <a:r>
              <a:rPr lang="tr-TR" dirty="0"/>
              <a:t>, </a:t>
            </a:r>
            <a:endParaRPr lang="tr-TR" dirty="0" smtClean="0"/>
          </a:p>
          <a:p>
            <a:r>
              <a:rPr lang="tr-TR" dirty="0" smtClean="0"/>
              <a:t>veri </a:t>
            </a:r>
            <a:r>
              <a:rPr lang="tr-TR" dirty="0"/>
              <a:t>türleri, </a:t>
            </a:r>
            <a:endParaRPr lang="tr-TR" dirty="0" smtClean="0"/>
          </a:p>
          <a:p>
            <a:r>
              <a:rPr lang="tr-TR" dirty="0" smtClean="0"/>
              <a:t>faaliyet </a:t>
            </a:r>
            <a:r>
              <a:rPr lang="tr-TR" dirty="0"/>
              <a:t>alanı, </a:t>
            </a:r>
            <a:endParaRPr lang="tr-TR" dirty="0" smtClean="0"/>
          </a:p>
          <a:p>
            <a:r>
              <a:rPr lang="tr-TR" dirty="0" smtClean="0"/>
              <a:t>bir </a:t>
            </a:r>
            <a:r>
              <a:rPr lang="tr-TR" dirty="0"/>
              <a:t>nesnenin/değişkenin yaşam süresi, </a:t>
            </a:r>
            <a:endParaRPr lang="tr-TR" dirty="0" smtClean="0"/>
          </a:p>
          <a:p>
            <a:r>
              <a:rPr lang="tr-TR" dirty="0" smtClean="0"/>
              <a:t>açıklama </a:t>
            </a:r>
            <a:r>
              <a:rPr lang="tr-TR" dirty="0"/>
              <a:t>satırlarıdır.</a:t>
            </a:r>
          </a:p>
          <a:p>
            <a:pPr marL="0" indent="0">
              <a:buNone/>
            </a:pPr>
            <a:endParaRPr lang="tr-TR" dirty="0" smtClean="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5" name="Rectangle 2"/>
          <p:cNvSpPr>
            <a:spLocks noChangeArrowheads="1"/>
          </p:cNvSpPr>
          <p:nvPr/>
        </p:nvSpPr>
        <p:spPr bwMode="auto">
          <a:xfrm>
            <a:off x="1061545" y="3636579"/>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8" name="Rectangle 2"/>
          <p:cNvSpPr>
            <a:spLocks noChangeArrowheads="1"/>
          </p:cNvSpPr>
          <p:nvPr/>
        </p:nvSpPr>
        <p:spPr bwMode="auto">
          <a:xfrm>
            <a:off x="966952" y="1905657"/>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11"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27968536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programlama-2</a:t>
            </a:r>
            <a:endParaRPr lang="tr-TR" dirty="0"/>
          </a:p>
        </p:txBody>
      </p:sp>
      <p:pic>
        <p:nvPicPr>
          <p:cNvPr id="10260" name="Picture 2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602827"/>
            <a:ext cx="5753100" cy="4181475"/>
          </a:xfrm>
          <a:prstGeom prst="rect">
            <a:avLst/>
          </a:prstGeom>
          <a:noFill/>
          <a:extLst>
            <a:ext uri="{909E8E84-426E-40DD-AFC4-6F175D3DCCD1}">
              <a14:hiddenFill xmlns:a14="http://schemas.microsoft.com/office/drawing/2010/main">
                <a:solidFill>
                  <a:srgbClr val="FFFFFF"/>
                </a:solidFill>
              </a14:hiddenFill>
            </a:ext>
          </a:extLst>
        </p:spPr>
      </p:pic>
      <p:grpSp>
        <p:nvGrpSpPr>
          <p:cNvPr id="19" name="Group 23"/>
          <p:cNvGrpSpPr>
            <a:grpSpLocks/>
          </p:cNvGrpSpPr>
          <p:nvPr/>
        </p:nvGrpSpPr>
        <p:grpSpPr bwMode="auto">
          <a:xfrm>
            <a:off x="2552700" y="1786705"/>
            <a:ext cx="2171700" cy="914400"/>
            <a:chOff x="5737" y="2317"/>
            <a:chExt cx="3420" cy="1440"/>
          </a:xfrm>
        </p:grpSpPr>
        <p:sp>
          <p:nvSpPr>
            <p:cNvPr id="20" name="Text Box 25"/>
            <p:cNvSpPr txBox="1">
              <a:spLocks noChangeArrowheads="1"/>
            </p:cNvSpPr>
            <p:nvPr/>
          </p:nvSpPr>
          <p:spPr bwMode="auto">
            <a:xfrm>
              <a:off x="7537" y="3217"/>
              <a:ext cx="1620" cy="54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Menü Satırı</a:t>
              </a:r>
              <a:endParaRPr kumimoji="0" lang="tr-TR" altLang="tr-TR" sz="1800" b="0" i="0" u="none" strike="noStrike" cap="none" normalizeH="0" baseline="0" smtClean="0">
                <a:ln>
                  <a:noFill/>
                </a:ln>
                <a:solidFill>
                  <a:schemeClr val="tx1"/>
                </a:solidFill>
                <a:effectLst/>
                <a:latin typeface="Arial" panose="020B0604020202020204" pitchFamily="34" charset="0"/>
              </a:endParaRPr>
            </a:p>
          </p:txBody>
        </p:sp>
        <p:sp>
          <p:nvSpPr>
            <p:cNvPr id="21" name="Line 24"/>
            <p:cNvSpPr>
              <a:spLocks noChangeShapeType="1"/>
            </p:cNvSpPr>
            <p:nvPr/>
          </p:nvSpPr>
          <p:spPr bwMode="auto">
            <a:xfrm flipH="1" flipV="1">
              <a:off x="5737" y="2317"/>
              <a:ext cx="2160" cy="9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tr-TR"/>
            </a:p>
          </p:txBody>
        </p:sp>
      </p:grpSp>
      <p:sp>
        <p:nvSpPr>
          <p:cNvPr id="22" name="Text Box 28"/>
          <p:cNvSpPr txBox="1">
            <a:spLocks noChangeArrowheads="1"/>
          </p:cNvSpPr>
          <p:nvPr/>
        </p:nvSpPr>
        <p:spPr bwMode="auto">
          <a:xfrm>
            <a:off x="2781300" y="3537990"/>
            <a:ext cx="1028700" cy="3429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2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Form</a:t>
            </a:r>
            <a:endParaRPr kumimoji="0" lang="tr-TR" altLang="tr-TR" sz="1800" b="0" i="0" u="none" strike="noStrike" cap="none" normalizeH="0" baseline="0" smtClean="0">
              <a:ln>
                <a:noFill/>
              </a:ln>
              <a:solidFill>
                <a:schemeClr val="tx1"/>
              </a:solidFill>
              <a:effectLst/>
              <a:latin typeface="Arial" panose="020B0604020202020204" pitchFamily="34" charset="0"/>
            </a:endParaRPr>
          </a:p>
        </p:txBody>
      </p:sp>
      <p:sp>
        <p:nvSpPr>
          <p:cNvPr id="23" name="Line 29"/>
          <p:cNvSpPr>
            <a:spLocks noChangeShapeType="1"/>
          </p:cNvSpPr>
          <p:nvPr/>
        </p:nvSpPr>
        <p:spPr bwMode="auto">
          <a:xfrm flipH="1" flipV="1">
            <a:off x="1981200" y="2966490"/>
            <a:ext cx="800100" cy="5715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tr-TR"/>
          </a:p>
        </p:txBody>
      </p:sp>
      <p:sp>
        <p:nvSpPr>
          <p:cNvPr id="24" name="Text Box 21"/>
          <p:cNvSpPr txBox="1">
            <a:spLocks noChangeArrowheads="1"/>
          </p:cNvSpPr>
          <p:nvPr/>
        </p:nvSpPr>
        <p:spPr bwMode="auto">
          <a:xfrm>
            <a:off x="1981200" y="4566690"/>
            <a:ext cx="1028700" cy="3429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2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Layout Pen.</a:t>
            </a:r>
            <a:endParaRPr kumimoji="0" lang="tr-TR" altLang="tr-TR" sz="1800" b="0" i="0" u="none" strike="noStrike" cap="none" normalizeH="0" baseline="0" smtClean="0">
              <a:ln>
                <a:noFill/>
              </a:ln>
              <a:solidFill>
                <a:schemeClr val="tx1"/>
              </a:solidFill>
              <a:effectLst/>
              <a:latin typeface="Arial" panose="020B0604020202020204" pitchFamily="34" charset="0"/>
            </a:endParaRPr>
          </a:p>
        </p:txBody>
      </p:sp>
      <p:sp>
        <p:nvSpPr>
          <p:cNvPr id="25" name="Line 22"/>
          <p:cNvSpPr>
            <a:spLocks noChangeShapeType="1"/>
          </p:cNvSpPr>
          <p:nvPr/>
        </p:nvSpPr>
        <p:spPr bwMode="auto">
          <a:xfrm>
            <a:off x="3009900" y="4795290"/>
            <a:ext cx="1143000" cy="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tr-TR"/>
          </a:p>
        </p:txBody>
      </p:sp>
      <p:sp>
        <p:nvSpPr>
          <p:cNvPr id="26" name="Text Box 26"/>
          <p:cNvSpPr txBox="1">
            <a:spLocks noChangeArrowheads="1"/>
          </p:cNvSpPr>
          <p:nvPr/>
        </p:nvSpPr>
        <p:spPr bwMode="auto">
          <a:xfrm>
            <a:off x="2438400" y="3995190"/>
            <a:ext cx="1371600" cy="3429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2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Kontrol Nesneleri</a:t>
            </a:r>
            <a:endParaRPr kumimoji="0" lang="tr-TR" altLang="tr-TR" sz="1800" b="0" i="0" u="none" strike="noStrike" cap="none" normalizeH="0" baseline="0" smtClean="0">
              <a:ln>
                <a:noFill/>
              </a:ln>
              <a:solidFill>
                <a:schemeClr val="tx1"/>
              </a:solidFill>
              <a:effectLst/>
              <a:latin typeface="Arial" panose="020B0604020202020204" pitchFamily="34" charset="0"/>
            </a:endParaRPr>
          </a:p>
        </p:txBody>
      </p:sp>
      <p:sp>
        <p:nvSpPr>
          <p:cNvPr id="27" name="Line 27"/>
          <p:cNvSpPr>
            <a:spLocks noChangeShapeType="1"/>
          </p:cNvSpPr>
          <p:nvPr/>
        </p:nvSpPr>
        <p:spPr bwMode="auto">
          <a:xfrm flipH="1" flipV="1">
            <a:off x="952500" y="3652290"/>
            <a:ext cx="1485900" cy="4572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tr-TR"/>
          </a:p>
        </p:txBody>
      </p:sp>
      <p:sp>
        <p:nvSpPr>
          <p:cNvPr id="28" name="Text Box 30"/>
          <p:cNvSpPr txBox="1">
            <a:spLocks noChangeArrowheads="1"/>
          </p:cNvSpPr>
          <p:nvPr/>
        </p:nvSpPr>
        <p:spPr bwMode="auto">
          <a:xfrm>
            <a:off x="3924300" y="3423690"/>
            <a:ext cx="1257300" cy="3429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tr-TR" altLang="tr-TR" sz="12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Özellikler Penc.</a:t>
            </a:r>
            <a:endParaRPr kumimoji="0" lang="tr-TR" altLang="tr-TR" sz="1800" b="0" i="0" u="none" strike="noStrike" cap="none" normalizeH="0" baseline="0" smtClean="0">
              <a:ln>
                <a:noFill/>
              </a:ln>
              <a:solidFill>
                <a:schemeClr val="tx1"/>
              </a:solidFill>
              <a:effectLst/>
              <a:latin typeface="Arial" panose="020B0604020202020204" pitchFamily="34" charset="0"/>
            </a:endParaRPr>
          </a:p>
        </p:txBody>
      </p:sp>
      <p:sp>
        <p:nvSpPr>
          <p:cNvPr id="29" name="Line 31"/>
          <p:cNvSpPr>
            <a:spLocks noChangeShapeType="1"/>
          </p:cNvSpPr>
          <p:nvPr/>
        </p:nvSpPr>
        <p:spPr bwMode="auto">
          <a:xfrm flipV="1">
            <a:off x="5067300" y="2852190"/>
            <a:ext cx="457200" cy="5715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tr-TR"/>
          </a:p>
        </p:txBody>
      </p:sp>
      <p:sp>
        <p:nvSpPr>
          <p:cNvPr id="30" name="Text Box 32"/>
          <p:cNvSpPr txBox="1">
            <a:spLocks noChangeArrowheads="1"/>
          </p:cNvSpPr>
          <p:nvPr/>
        </p:nvSpPr>
        <p:spPr bwMode="auto">
          <a:xfrm>
            <a:off x="3695700" y="2966490"/>
            <a:ext cx="1028700" cy="3429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tr-TR" altLang="tr-TR" sz="1200" b="0" i="0" u="none" strike="noStrike" cap="none" normalizeH="0" baseline="0" smtClean="0">
                <a:ln>
                  <a:noFill/>
                </a:ln>
                <a:solidFill>
                  <a:schemeClr val="tx1"/>
                </a:solidFill>
                <a:effectLst/>
                <a:latin typeface="Arial" panose="020B0604020202020204" pitchFamily="34" charset="0"/>
                <a:ea typeface="Times New Roman" panose="02020603050405020304" pitchFamily="18" charset="0"/>
              </a:rPr>
              <a:t>Proje Pen.</a:t>
            </a:r>
            <a:endParaRPr kumimoji="0" lang="tr-TR" altLang="tr-TR" sz="1800" b="0" i="0" u="none" strike="noStrike" cap="none" normalizeH="0" baseline="0" smtClean="0">
              <a:ln>
                <a:noFill/>
              </a:ln>
              <a:solidFill>
                <a:schemeClr val="tx1"/>
              </a:solidFill>
              <a:effectLst/>
              <a:latin typeface="Arial" panose="020B0604020202020204" pitchFamily="34" charset="0"/>
            </a:endParaRPr>
          </a:p>
        </p:txBody>
      </p:sp>
      <p:sp>
        <p:nvSpPr>
          <p:cNvPr id="31" name="Line 33"/>
          <p:cNvSpPr>
            <a:spLocks noChangeShapeType="1"/>
          </p:cNvSpPr>
          <p:nvPr/>
        </p:nvSpPr>
        <p:spPr bwMode="auto">
          <a:xfrm flipV="1">
            <a:off x="4724400" y="2509290"/>
            <a:ext cx="914400" cy="571500"/>
          </a:xfrm>
          <a:prstGeom prst="line">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tr-TR"/>
          </a:p>
        </p:txBody>
      </p:sp>
      <p:sp>
        <p:nvSpPr>
          <p:cNvPr id="32" name="Rectangle 34"/>
          <p:cNvSpPr>
            <a:spLocks noChangeArrowheads="1"/>
          </p:cNvSpPr>
          <p:nvPr/>
        </p:nvSpPr>
        <p:spPr bwMode="auto">
          <a:xfrm>
            <a:off x="838200" y="1145627"/>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33" name="Rectangle 36"/>
          <p:cNvSpPr>
            <a:spLocks noChangeArrowheads="1"/>
          </p:cNvSpPr>
          <p:nvPr/>
        </p:nvSpPr>
        <p:spPr bwMode="auto">
          <a:xfrm>
            <a:off x="838200" y="578430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34" name="TextBox 33"/>
          <p:cNvSpPr txBox="1"/>
          <p:nvPr/>
        </p:nvSpPr>
        <p:spPr>
          <a:xfrm>
            <a:off x="6635969" y="1456033"/>
            <a:ext cx="5452326" cy="5078313"/>
          </a:xfrm>
          <a:prstGeom prst="rect">
            <a:avLst/>
          </a:prstGeom>
          <a:noFill/>
        </p:spPr>
        <p:txBody>
          <a:bodyPr wrap="none" rtlCol="0">
            <a:spAutoFit/>
          </a:bodyPr>
          <a:lstStyle/>
          <a:p>
            <a:r>
              <a:rPr lang="tr-TR" dirty="0"/>
              <a:t>Yukarıda görünen V.B. tasarım ekranı olarak adlandırılır</a:t>
            </a:r>
            <a:r>
              <a:rPr lang="tr-TR" dirty="0" smtClean="0"/>
              <a:t>.</a:t>
            </a:r>
          </a:p>
          <a:p>
            <a:r>
              <a:rPr lang="tr-TR" dirty="0" smtClean="0"/>
              <a:t> </a:t>
            </a:r>
            <a:r>
              <a:rPr lang="tr-TR" dirty="0"/>
              <a:t>Tasarım penceresindeki bileşenler aşağıda sıralanmıştır.</a:t>
            </a:r>
          </a:p>
          <a:p>
            <a:r>
              <a:rPr lang="tr-TR" i="1" u="sng" dirty="0"/>
              <a:t>Menü Başlığı:</a:t>
            </a:r>
            <a:r>
              <a:rPr lang="tr-TR" dirty="0"/>
              <a:t>V.B. proje geliştirirken kullanılabilecek </a:t>
            </a:r>
            <a:endParaRPr lang="tr-TR" dirty="0" smtClean="0"/>
          </a:p>
          <a:p>
            <a:r>
              <a:rPr lang="tr-TR" dirty="0" smtClean="0"/>
              <a:t>seçenekler </a:t>
            </a:r>
            <a:r>
              <a:rPr lang="tr-TR" dirty="0"/>
              <a:t>yer almaktadır.</a:t>
            </a:r>
          </a:p>
          <a:p>
            <a:r>
              <a:rPr lang="tr-TR" i="1" u="sng" dirty="0"/>
              <a:t>Kontrol Nesneleri:</a:t>
            </a:r>
            <a:r>
              <a:rPr lang="tr-TR" dirty="0"/>
              <a:t>V.B. hazır nesnelerinin yer aldığı </a:t>
            </a:r>
            <a:endParaRPr lang="tr-TR" dirty="0" smtClean="0"/>
          </a:p>
          <a:p>
            <a:r>
              <a:rPr lang="tr-TR" dirty="0" smtClean="0"/>
              <a:t>penceredir</a:t>
            </a:r>
            <a:r>
              <a:rPr lang="tr-TR" dirty="0"/>
              <a:t>. Gereksinime göre istenilen nesneler </a:t>
            </a:r>
            <a:endParaRPr lang="tr-TR" dirty="0" smtClean="0"/>
          </a:p>
          <a:p>
            <a:r>
              <a:rPr lang="tr-TR" dirty="0" smtClean="0"/>
              <a:t>alınıp </a:t>
            </a:r>
            <a:r>
              <a:rPr lang="tr-TR" dirty="0"/>
              <a:t>kullanılabilir.</a:t>
            </a:r>
          </a:p>
          <a:p>
            <a:r>
              <a:rPr lang="tr-TR" i="1" u="sng" dirty="0"/>
              <a:t>Form:</a:t>
            </a:r>
            <a:r>
              <a:rPr lang="tr-TR" u="sng" dirty="0"/>
              <a:t> </a:t>
            </a:r>
            <a:r>
              <a:rPr lang="tr-TR" dirty="0"/>
              <a:t>V.B. temel nesnesidir. Proje ile ilgili tüm nesneler </a:t>
            </a:r>
            <a:endParaRPr lang="tr-TR" dirty="0" smtClean="0"/>
          </a:p>
          <a:p>
            <a:r>
              <a:rPr lang="tr-TR" dirty="0" smtClean="0"/>
              <a:t>form </a:t>
            </a:r>
            <a:r>
              <a:rPr lang="tr-TR" dirty="0"/>
              <a:t>üzerine yerleştirilerek kullanılırlar. V.B. projesinde </a:t>
            </a:r>
            <a:endParaRPr lang="tr-TR" dirty="0" smtClean="0"/>
          </a:p>
          <a:p>
            <a:r>
              <a:rPr lang="tr-TR" dirty="0" smtClean="0"/>
              <a:t>en </a:t>
            </a:r>
            <a:r>
              <a:rPr lang="tr-TR" dirty="0"/>
              <a:t>az bir form olmak zorundadır.</a:t>
            </a:r>
          </a:p>
          <a:p>
            <a:r>
              <a:rPr lang="tr-TR" i="1" u="sng" dirty="0"/>
              <a:t>Project Penceresi:</a:t>
            </a:r>
            <a:r>
              <a:rPr lang="tr-TR" dirty="0"/>
              <a:t> Projede yer alan formlar, modüller, </a:t>
            </a:r>
            <a:endParaRPr lang="tr-TR" dirty="0" smtClean="0"/>
          </a:p>
          <a:p>
            <a:r>
              <a:rPr lang="tr-TR" dirty="0" smtClean="0"/>
              <a:t>sınıflar </a:t>
            </a:r>
            <a:r>
              <a:rPr lang="tr-TR" dirty="0"/>
              <a:t>ve kaynak dosyalar gibi proje bileşenlerinin </a:t>
            </a:r>
            <a:endParaRPr lang="tr-TR" dirty="0" smtClean="0"/>
          </a:p>
          <a:p>
            <a:r>
              <a:rPr lang="tr-TR" dirty="0" smtClean="0"/>
              <a:t>topluca </a:t>
            </a:r>
            <a:r>
              <a:rPr lang="tr-TR" dirty="0"/>
              <a:t>görüntülendiği penceredir.</a:t>
            </a:r>
          </a:p>
          <a:p>
            <a:r>
              <a:rPr lang="tr-TR" i="1" u="sng" dirty="0"/>
              <a:t>Özellikler:</a:t>
            </a:r>
            <a:r>
              <a:rPr lang="tr-TR" dirty="0"/>
              <a:t> O anda seçili (aktif) olan nesnenin </a:t>
            </a:r>
            <a:endParaRPr lang="tr-TR" dirty="0" smtClean="0"/>
          </a:p>
          <a:p>
            <a:r>
              <a:rPr lang="tr-TR" dirty="0" smtClean="0"/>
              <a:t>tüm </a:t>
            </a:r>
            <a:r>
              <a:rPr lang="tr-TR" dirty="0"/>
              <a:t>özelliklerinin görüntülendiği penceredir.</a:t>
            </a:r>
          </a:p>
          <a:p>
            <a:r>
              <a:rPr lang="tr-TR" i="1" u="sng" dirty="0"/>
              <a:t>Layout Penceresi:</a:t>
            </a:r>
            <a:r>
              <a:rPr lang="tr-TR" dirty="0"/>
              <a:t> Projenin çalıştırlıdığı andaki ekrandaki </a:t>
            </a:r>
            <a:endParaRPr lang="tr-TR" dirty="0" smtClean="0"/>
          </a:p>
          <a:p>
            <a:r>
              <a:rPr lang="tr-TR" dirty="0" smtClean="0"/>
              <a:t>pozisyonunu </a:t>
            </a:r>
            <a:r>
              <a:rPr lang="tr-TR" dirty="0"/>
              <a:t>gösterir.</a:t>
            </a:r>
          </a:p>
          <a:p>
            <a:endParaRPr lang="tr-TR" dirty="0"/>
          </a:p>
        </p:txBody>
      </p:sp>
    </p:spTree>
    <p:extLst>
      <p:ext uri="{BB962C8B-B14F-4D97-AF65-F5344CB8AC3E}">
        <p14:creationId xmlns:p14="http://schemas.microsoft.com/office/powerpoint/2010/main" val="392631139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programlama-3</a:t>
            </a:r>
            <a:endParaRPr lang="tr-TR" dirty="0"/>
          </a:p>
        </p:txBody>
      </p:sp>
      <p:sp>
        <p:nvSpPr>
          <p:cNvPr id="3" name="Content Placeholder 2"/>
          <p:cNvSpPr>
            <a:spLocks noGrp="1"/>
          </p:cNvSpPr>
          <p:nvPr>
            <p:ph idx="1"/>
          </p:nvPr>
        </p:nvSpPr>
        <p:spPr/>
        <p:txBody>
          <a:bodyPr>
            <a:normAutofit fontScale="92500" lnSpcReduction="10000"/>
          </a:bodyPr>
          <a:lstStyle/>
          <a:p>
            <a:r>
              <a:rPr lang="tr-TR" b="1" dirty="0" smtClean="0"/>
              <a:t>V.B. Uygulaması </a:t>
            </a:r>
            <a:r>
              <a:rPr lang="tr-TR" b="1" dirty="0"/>
              <a:t>(Proje) İşlemleri:</a:t>
            </a:r>
          </a:p>
          <a:p>
            <a:r>
              <a:rPr lang="tr-TR" b="1" dirty="0"/>
              <a:t>Yeni Proje Oluşturma:</a:t>
            </a:r>
            <a:endParaRPr lang="tr-TR" dirty="0"/>
          </a:p>
          <a:p>
            <a:pPr marL="0" indent="0">
              <a:buNone/>
            </a:pPr>
            <a:r>
              <a:rPr lang="tr-TR" dirty="0"/>
              <a:t>V.B. de yeni proje oluşturmak için File menüsünden, “New Project” seçilir.</a:t>
            </a:r>
          </a:p>
          <a:p>
            <a:r>
              <a:rPr lang="tr-TR" b="1" dirty="0"/>
              <a:t>Var olan Projeyi açma:</a:t>
            </a:r>
            <a:endParaRPr lang="tr-TR" dirty="0"/>
          </a:p>
          <a:p>
            <a:pPr marL="0" indent="0">
              <a:buNone/>
            </a:pPr>
            <a:r>
              <a:rPr lang="tr-TR" dirty="0"/>
              <a:t>File menüsünden “Open Project” seçilir. İlgili dizinden istenilen dosya bulunur.</a:t>
            </a:r>
          </a:p>
          <a:p>
            <a:r>
              <a:rPr lang="tr-TR" b="1" dirty="0"/>
              <a:t>Projeyi Saklama:</a:t>
            </a:r>
            <a:endParaRPr lang="tr-TR" dirty="0"/>
          </a:p>
          <a:p>
            <a:pPr marL="0" indent="0">
              <a:buNone/>
            </a:pPr>
            <a:r>
              <a:rPr lang="tr-TR" dirty="0"/>
              <a:t>File menüsünden “Save Project” seçilir. Saklanacak projeyede yer alan Form için  bir isim girilir, ardından proje için isim girilerek uygulama kaydedilmiş olur.</a:t>
            </a:r>
          </a:p>
        </p:txBody>
      </p:sp>
    </p:spTree>
    <p:extLst>
      <p:ext uri="{BB962C8B-B14F-4D97-AF65-F5344CB8AC3E}">
        <p14:creationId xmlns:p14="http://schemas.microsoft.com/office/powerpoint/2010/main" val="1852909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programlama-4</a:t>
            </a:r>
            <a:endParaRPr lang="tr-TR" dirty="0"/>
          </a:p>
        </p:txBody>
      </p:sp>
      <p:sp>
        <p:nvSpPr>
          <p:cNvPr id="3" name="Content Placeholder 2"/>
          <p:cNvSpPr>
            <a:spLocks noGrp="1"/>
          </p:cNvSpPr>
          <p:nvPr>
            <p:ph idx="1"/>
          </p:nvPr>
        </p:nvSpPr>
        <p:spPr/>
        <p:txBody>
          <a:bodyPr>
            <a:normAutofit lnSpcReduction="10000"/>
          </a:bodyPr>
          <a:lstStyle/>
          <a:p>
            <a:r>
              <a:rPr lang="tr-TR" b="1" dirty="0"/>
              <a:t>Projeyi çalıştırma:</a:t>
            </a:r>
            <a:endParaRPr lang="tr-TR" dirty="0"/>
          </a:p>
          <a:p>
            <a:pPr marL="0" indent="0">
              <a:buNone/>
            </a:pPr>
            <a:r>
              <a:rPr lang="tr-TR" dirty="0"/>
              <a:t>Ekranda açık olan projeyi çalıştırmak için 3 yöntem vardır. Birincisi Run menüsünden “start” seçilir, ikinci yöntem klavyeden F5 tuşuna basılır, üçüncü yöntem ise kısayol düğmelerinde bulunan start işareti seçilerek </a:t>
            </a:r>
            <a:r>
              <a:rPr lang="tr-TR" dirty="0" smtClean="0"/>
              <a:t>çalıştırılabilir</a:t>
            </a:r>
          </a:p>
          <a:p>
            <a:pPr marL="0" indent="0">
              <a:buNone/>
            </a:pPr>
            <a:endParaRPr lang="tr-TR" dirty="0"/>
          </a:p>
          <a:p>
            <a:pPr marL="0" indent="0">
              <a:buNone/>
            </a:pPr>
            <a:endParaRPr lang="tr-TR" dirty="0" smtClean="0"/>
          </a:p>
          <a:p>
            <a:pPr marL="0" indent="0">
              <a:buNone/>
            </a:pPr>
            <a:endParaRPr lang="tr-TR" dirty="0"/>
          </a:p>
          <a:p>
            <a:pPr marL="0" indent="0">
              <a:buNone/>
            </a:pPr>
            <a:r>
              <a:rPr lang="tr-TR" dirty="0"/>
              <a:t>Projeyi kırmak yada durdurmak içinde start düğmesinin yanındaki butonlar kullanılır.</a:t>
            </a:r>
          </a:p>
          <a:p>
            <a:pPr marL="0" indent="0">
              <a:buNone/>
            </a:pPr>
            <a:endParaRPr lang="tr-TR"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graphicFrame>
        <p:nvGraphicFramePr>
          <p:cNvPr id="8" name="Object 7"/>
          <p:cNvGraphicFramePr>
            <a:graphicFrameLocks noChangeAspect="1"/>
          </p:cNvGraphicFramePr>
          <p:nvPr>
            <p:extLst>
              <p:ext uri="{D42A27DB-BD31-4B8C-83A1-F6EECF244321}">
                <p14:modId xmlns:p14="http://schemas.microsoft.com/office/powerpoint/2010/main" val="3762930576"/>
              </p:ext>
            </p:extLst>
          </p:nvPr>
        </p:nvGraphicFramePr>
        <p:xfrm>
          <a:off x="1061545" y="4099034"/>
          <a:ext cx="1809750" cy="1038225"/>
        </p:xfrm>
        <a:graphic>
          <a:graphicData uri="http://schemas.openxmlformats.org/presentationml/2006/ole">
            <mc:AlternateContent xmlns:mc="http://schemas.openxmlformats.org/markup-compatibility/2006">
              <mc:Choice xmlns:v="urn:schemas-microsoft-com:vml" Requires="v">
                <p:oleObj spid="_x0000_s11330" name="Bit Eşlem Resmi" r:id="rId3" imgW="1809524" imgH="1038370" progId="Paint.Picture">
                  <p:embed/>
                </p:oleObj>
              </mc:Choice>
              <mc:Fallback>
                <p:oleObj name="Bit Eşlem Resmi" r:id="rId3" imgW="1809524" imgH="1038370" progId="Paint.Picture">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1545" y="4099034"/>
                        <a:ext cx="1809750" cy="1038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907168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programlama-5</a:t>
            </a:r>
            <a:endParaRPr lang="tr-TR" dirty="0"/>
          </a:p>
        </p:txBody>
      </p:sp>
      <p:sp>
        <p:nvSpPr>
          <p:cNvPr id="3" name="Content Placeholder 2"/>
          <p:cNvSpPr>
            <a:spLocks noGrp="1"/>
          </p:cNvSpPr>
          <p:nvPr>
            <p:ph idx="1"/>
          </p:nvPr>
        </p:nvSpPr>
        <p:spPr/>
        <p:txBody>
          <a:bodyPr>
            <a:normAutofit fontScale="92500" lnSpcReduction="10000"/>
          </a:bodyPr>
          <a:lstStyle/>
          <a:p>
            <a:r>
              <a:rPr lang="tr-TR" b="1" dirty="0"/>
              <a:t>V.B. Kontrol Nesneleri</a:t>
            </a:r>
          </a:p>
          <a:p>
            <a:pPr marL="0" indent="0">
              <a:buNone/>
            </a:pPr>
            <a:r>
              <a:rPr lang="tr-TR" dirty="0"/>
              <a:t>V.B. te kullanılan bir çok nesne vardır. Fakat biz bunların tamamını şimdi anlatmak yerine yeri geldikçe kullanmayı tercih edeceğiz. Daha çok nesneleri kullanmak değil, programlama mantığını özümsemek asıl hedefimiz olacaktır. Bu hedefe ulaşıldıktan sonra nesnelerin tamamını öğrenmek daha kolay olacaktır.</a:t>
            </a:r>
          </a:p>
          <a:p>
            <a:pPr marL="0" indent="0">
              <a:buNone/>
            </a:pPr>
            <a:r>
              <a:rPr lang="tr-TR" dirty="0"/>
              <a:t> </a:t>
            </a:r>
          </a:p>
          <a:p>
            <a:pPr marL="0" indent="0">
              <a:buNone/>
            </a:pPr>
            <a:r>
              <a:rPr lang="tr-TR" dirty="0"/>
              <a:t>Form üzerine nesne koyma işlemi için, istenilen nesne fare ile tek tıkla seçilir. Daha sonra form üzerine fare getirilir ve sol tuşa basılı tutulur, ne boyutta bir nesne isteniyorsa fare basılıyken taşınır ve bırakılır. </a:t>
            </a:r>
          </a:p>
          <a:p>
            <a:pPr marL="0" indent="0">
              <a:buNone/>
            </a:pPr>
            <a:r>
              <a:rPr lang="tr-TR" dirty="0"/>
              <a:t>Nesne silmek için en kolay yol, nesne seçiliyken “Del” tuşuna basılarak silinir.</a:t>
            </a:r>
          </a:p>
          <a:p>
            <a:pPr marL="0" indent="0">
              <a:buNone/>
            </a:pPr>
            <a:endParaRPr lang="tr-TR" dirty="0"/>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448585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programlama-6</a:t>
            </a:r>
            <a:endParaRPr lang="tr-TR" dirty="0"/>
          </a:p>
        </p:txBody>
      </p:sp>
      <p:sp>
        <p:nvSpPr>
          <p:cNvPr id="3" name="Content Placeholder 2"/>
          <p:cNvSpPr>
            <a:spLocks noGrp="1"/>
          </p:cNvSpPr>
          <p:nvPr>
            <p:ph idx="1"/>
          </p:nvPr>
        </p:nvSpPr>
        <p:spPr/>
        <p:txBody>
          <a:bodyPr>
            <a:normAutofit fontScale="55000" lnSpcReduction="20000"/>
          </a:bodyPr>
          <a:lstStyle/>
          <a:p>
            <a:r>
              <a:rPr lang="tr-TR" b="1" dirty="0"/>
              <a:t>Nesnelerin İsimlendirilmesi</a:t>
            </a:r>
          </a:p>
          <a:p>
            <a:pPr marL="0" indent="0">
              <a:buNone/>
            </a:pPr>
            <a:r>
              <a:rPr lang="tr-TR" dirty="0"/>
              <a:t>Her nesneyi temsil eden bir ismi vardır. V.B. her nesne kullanıldığında varsayılan olarak isimlendirmektedir. Biz bu isimleri değiştirerek kullanacağız. İsimlendirmede bazı dikkat edilmesi kurallar olacaktır.</a:t>
            </a:r>
          </a:p>
          <a:p>
            <a:pPr marL="0" indent="0">
              <a:buNone/>
            </a:pPr>
            <a:r>
              <a:rPr lang="tr-TR" b="1" u="sng" dirty="0"/>
              <a:t>Nesne		Varsayılan ismi	Değişecek ismin Ön takısı	</a:t>
            </a:r>
            <a:r>
              <a:rPr lang="tr-TR" b="1" u="sng" dirty="0" smtClean="0"/>
              <a:t>Örnek </a:t>
            </a:r>
            <a:r>
              <a:rPr lang="tr-TR" b="1" u="sng" dirty="0"/>
              <a:t>Nesne ismi</a:t>
            </a:r>
          </a:p>
          <a:p>
            <a:pPr marL="0" indent="0">
              <a:buNone/>
            </a:pPr>
            <a:r>
              <a:rPr lang="tr-TR" dirty="0"/>
              <a:t>Form		Form1			frm		</a:t>
            </a:r>
            <a:r>
              <a:rPr lang="tr-TR" dirty="0" smtClean="0"/>
              <a:t>frmHesapMakinasi</a:t>
            </a:r>
            <a:endParaRPr lang="tr-TR" dirty="0"/>
          </a:p>
          <a:p>
            <a:pPr marL="0" indent="0">
              <a:buNone/>
            </a:pPr>
            <a:r>
              <a:rPr lang="tr-TR" dirty="0"/>
              <a:t>Label		Label1			lbl		</a:t>
            </a:r>
            <a:r>
              <a:rPr lang="tr-TR" dirty="0" smtClean="0"/>
              <a:t>lblAdi</a:t>
            </a:r>
            <a:endParaRPr lang="tr-TR" dirty="0"/>
          </a:p>
          <a:p>
            <a:pPr marL="0" indent="0">
              <a:buNone/>
            </a:pPr>
            <a:r>
              <a:rPr lang="tr-TR" dirty="0" smtClean="0"/>
              <a:t>TexBox	</a:t>
            </a:r>
            <a:r>
              <a:rPr lang="tr-TR" dirty="0"/>
              <a:t>	Text1			txt		</a:t>
            </a:r>
            <a:r>
              <a:rPr lang="tr-TR" dirty="0" smtClean="0"/>
              <a:t>txtSoyadi</a:t>
            </a:r>
            <a:endParaRPr lang="tr-TR" dirty="0"/>
          </a:p>
          <a:p>
            <a:pPr marL="0" indent="0">
              <a:buNone/>
            </a:pPr>
            <a:r>
              <a:rPr lang="tr-TR" dirty="0"/>
              <a:t>Command	</a:t>
            </a:r>
            <a:r>
              <a:rPr lang="tr-TR" dirty="0" smtClean="0"/>
              <a:t>	command1</a:t>
            </a:r>
            <a:r>
              <a:rPr lang="tr-TR" dirty="0"/>
              <a:t>		cmd		</a:t>
            </a:r>
            <a:r>
              <a:rPr lang="tr-TR" dirty="0" smtClean="0"/>
              <a:t>cmdBasla</a:t>
            </a:r>
            <a:endParaRPr lang="tr-TR" dirty="0"/>
          </a:p>
          <a:p>
            <a:pPr marL="0" indent="0">
              <a:buNone/>
            </a:pPr>
            <a:r>
              <a:rPr lang="tr-TR" dirty="0"/>
              <a:t>PictureBox	</a:t>
            </a:r>
            <a:r>
              <a:rPr lang="tr-TR" dirty="0" smtClean="0"/>
              <a:t>	picture1</a:t>
            </a:r>
            <a:r>
              <a:rPr lang="tr-TR" dirty="0"/>
              <a:t>		</a:t>
            </a:r>
            <a:r>
              <a:rPr lang="tr-TR" dirty="0" smtClean="0"/>
              <a:t>	pic</a:t>
            </a:r>
            <a:r>
              <a:rPr lang="tr-TR" dirty="0"/>
              <a:t>		</a:t>
            </a:r>
            <a:r>
              <a:rPr lang="tr-TR" dirty="0" smtClean="0"/>
              <a:t>picYaz</a:t>
            </a:r>
            <a:endParaRPr lang="tr-TR" dirty="0"/>
          </a:p>
          <a:p>
            <a:pPr marL="0" indent="0">
              <a:buNone/>
            </a:pPr>
            <a:r>
              <a:rPr lang="tr-TR" dirty="0"/>
              <a:t>CheckBox	</a:t>
            </a:r>
            <a:r>
              <a:rPr lang="tr-TR" dirty="0" smtClean="0"/>
              <a:t>	Check1</a:t>
            </a:r>
            <a:r>
              <a:rPr lang="tr-TR" dirty="0"/>
              <a:t>		</a:t>
            </a:r>
            <a:r>
              <a:rPr lang="tr-TR" dirty="0" smtClean="0"/>
              <a:t>	chk</a:t>
            </a:r>
            <a:r>
              <a:rPr lang="tr-TR" dirty="0"/>
              <a:t>		</a:t>
            </a:r>
            <a:r>
              <a:rPr lang="tr-TR" dirty="0" smtClean="0"/>
              <a:t>chkBekarmi</a:t>
            </a:r>
            <a:endParaRPr lang="tr-TR" dirty="0"/>
          </a:p>
          <a:p>
            <a:pPr marL="0" indent="0">
              <a:buNone/>
            </a:pPr>
            <a:r>
              <a:rPr lang="tr-TR" dirty="0"/>
              <a:t>OptionButton	Option1		</a:t>
            </a:r>
            <a:r>
              <a:rPr lang="tr-TR" dirty="0" smtClean="0"/>
              <a:t>	opt</a:t>
            </a:r>
            <a:r>
              <a:rPr lang="tr-TR" dirty="0"/>
              <a:t>		</a:t>
            </a:r>
            <a:r>
              <a:rPr lang="tr-TR" dirty="0" smtClean="0"/>
              <a:t>optCinsiyet</a:t>
            </a:r>
            <a:endParaRPr lang="tr-TR" dirty="0"/>
          </a:p>
          <a:p>
            <a:pPr marL="0" indent="0">
              <a:buNone/>
            </a:pPr>
            <a:r>
              <a:rPr lang="tr-TR" dirty="0"/>
              <a:t>ComboBox	</a:t>
            </a:r>
            <a:r>
              <a:rPr lang="tr-TR" dirty="0" smtClean="0"/>
              <a:t>	Combo1</a:t>
            </a:r>
            <a:r>
              <a:rPr lang="tr-TR" dirty="0"/>
              <a:t>		</a:t>
            </a:r>
            <a:r>
              <a:rPr lang="tr-TR" dirty="0" smtClean="0"/>
              <a:t>	cmb</a:t>
            </a:r>
            <a:r>
              <a:rPr lang="tr-TR" dirty="0"/>
              <a:t>		</a:t>
            </a:r>
            <a:r>
              <a:rPr lang="tr-TR" dirty="0" smtClean="0"/>
              <a:t>cmbDogumYeri</a:t>
            </a:r>
            <a:endParaRPr lang="tr-TR" dirty="0"/>
          </a:p>
          <a:p>
            <a:pPr marL="0" indent="0">
              <a:buNone/>
            </a:pPr>
            <a:r>
              <a:rPr lang="tr-TR" dirty="0"/>
              <a:t>ListBox	</a:t>
            </a:r>
            <a:r>
              <a:rPr lang="tr-TR" dirty="0" smtClean="0"/>
              <a:t>	List1</a:t>
            </a:r>
            <a:r>
              <a:rPr lang="tr-TR" dirty="0"/>
              <a:t>		</a:t>
            </a:r>
            <a:r>
              <a:rPr lang="tr-TR" dirty="0" smtClean="0"/>
              <a:t>	Lst</a:t>
            </a:r>
            <a:r>
              <a:rPr lang="tr-TR" dirty="0"/>
              <a:t>		</a:t>
            </a:r>
            <a:r>
              <a:rPr lang="tr-TR" dirty="0" smtClean="0"/>
              <a:t>lstHobiler</a:t>
            </a:r>
            <a:endParaRPr lang="tr-TR" dirty="0"/>
          </a:p>
          <a:p>
            <a:pPr marL="0" indent="0">
              <a:buNone/>
            </a:pPr>
            <a:r>
              <a:rPr lang="tr-TR" dirty="0">
                <a:solidFill>
                  <a:srgbClr val="FF0000"/>
                </a:solidFill>
              </a:rPr>
              <a:t>Bu isimlendirmeye ek olarak bir değişkende tanımlarken dikkat edilmesi gereken kurallarda olduğu gibi isimlendirmede özel karakter de, V.B. komut yada fonksiyon isimleri </a:t>
            </a:r>
            <a:r>
              <a:rPr lang="tr-TR" dirty="0" smtClean="0">
                <a:solidFill>
                  <a:srgbClr val="FF0000"/>
                </a:solidFill>
              </a:rPr>
              <a:t>kullanılmamalıdır</a:t>
            </a:r>
            <a:endParaRPr lang="tr-TR" dirty="0">
              <a:solidFill>
                <a:srgbClr val="FF0000"/>
              </a:solidFill>
            </a:endParaRPr>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430824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programlama-7</a:t>
            </a:r>
            <a:endParaRPr lang="tr-TR" dirty="0"/>
          </a:p>
        </p:txBody>
      </p:sp>
      <p:sp>
        <p:nvSpPr>
          <p:cNvPr id="3" name="Content Placeholder 2"/>
          <p:cNvSpPr>
            <a:spLocks noGrp="1"/>
          </p:cNvSpPr>
          <p:nvPr>
            <p:ph idx="1"/>
          </p:nvPr>
        </p:nvSpPr>
        <p:spPr/>
        <p:txBody>
          <a:bodyPr>
            <a:normAutofit fontScale="92500" lnSpcReduction="10000"/>
          </a:bodyPr>
          <a:lstStyle/>
          <a:p>
            <a:r>
              <a:rPr lang="tr-TR" b="1" dirty="0"/>
              <a:t>Komut Düğmesi (Command)</a:t>
            </a:r>
          </a:p>
          <a:p>
            <a:pPr marL="0" indent="0">
              <a:buNone/>
            </a:pPr>
            <a:r>
              <a:rPr lang="tr-TR" dirty="0"/>
              <a:t>Görsel programlamnın vaz geçilmez nesnesidir. Kullanıcı fare ile komut düğmesine basarak yapılması gerek işlemleri yerine getirir. Programcının komut düğmesine basıldığında bazı işlemleri yerine getirmesini istiyorsa, bu düğmenin basıldığında yani Click yapıldığında olayına (trigger) komutlarını yazması gerekiyor. Tasarım anında iken komut düğmesine fare ile çift tıklanırsa, komut düğmesi için kod yazma sayfası açılacaktır.</a:t>
            </a:r>
          </a:p>
          <a:p>
            <a:pPr marL="0" indent="0">
              <a:buNone/>
            </a:pPr>
            <a:r>
              <a:rPr lang="tr-TR" dirty="0"/>
              <a:t>Form üzerine oluşturduğumuz komut düğmesinin ismini “properties” penceresinden değiştirmeliyiz. Komut düğmesi seçiliyken properties penceresinde “name” kutucuğunda “command1” yerine “cmdBasla” yazılmalıdır. Bir de komut düğmesinin ekranda görünen başlık (caption) bilgiside “Command1” yerine “Başla” yazılarak değiştirilebilir.</a:t>
            </a:r>
            <a:endParaRPr lang="tr-TR" dirty="0">
              <a:solidFill>
                <a:srgbClr val="FF0000"/>
              </a:solidFill>
            </a:endParaRPr>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Tree>
    <p:extLst>
      <p:ext uri="{BB962C8B-B14F-4D97-AF65-F5344CB8AC3E}">
        <p14:creationId xmlns:p14="http://schemas.microsoft.com/office/powerpoint/2010/main" val="31620225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programlama-8</a:t>
            </a:r>
            <a:endParaRPr lang="tr-TR" dirty="0"/>
          </a:p>
        </p:txBody>
      </p:sp>
      <p:sp>
        <p:nvSpPr>
          <p:cNvPr id="3" name="Content Placeholder 2"/>
          <p:cNvSpPr>
            <a:spLocks noGrp="1"/>
          </p:cNvSpPr>
          <p:nvPr>
            <p:ph idx="1"/>
          </p:nvPr>
        </p:nvSpPr>
        <p:spPr/>
        <p:txBody>
          <a:bodyPr>
            <a:normAutofit/>
          </a:bodyPr>
          <a:lstStyle/>
          <a:p>
            <a:endParaRPr lang="tr-TR" dirty="0" smtClean="0"/>
          </a:p>
          <a:p>
            <a:endParaRPr lang="tr-TR" dirty="0"/>
          </a:p>
          <a:p>
            <a:endParaRPr lang="tr-TR" dirty="0" smtClean="0"/>
          </a:p>
          <a:p>
            <a:endParaRPr lang="tr-TR" dirty="0"/>
          </a:p>
          <a:p>
            <a:endParaRPr lang="tr-TR" dirty="0" smtClean="0"/>
          </a:p>
          <a:p>
            <a:endParaRPr lang="tr-TR" dirty="0"/>
          </a:p>
          <a:p>
            <a:pPr marL="0" indent="0">
              <a:buNone/>
            </a:pPr>
            <a:r>
              <a:rPr lang="tr-TR" dirty="0" smtClean="0"/>
              <a:t>Artık </a:t>
            </a:r>
            <a:r>
              <a:rPr lang="tr-TR" dirty="0"/>
              <a:t>nesnemiz “cmdBasla” olmuştur. Bu nesne üzerinde fare ile çift tıklanırsa kod yazma penceresi açılacaktır.</a:t>
            </a:r>
          </a:p>
          <a:p>
            <a:endParaRPr lang="tr-TR" dirty="0">
              <a:solidFill>
                <a:srgbClr val="FF0000"/>
              </a:solidFill>
            </a:endParaRPr>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graphicFrame>
        <p:nvGraphicFramePr>
          <p:cNvPr id="5" name="Object 4"/>
          <p:cNvGraphicFramePr>
            <a:graphicFrameLocks noChangeAspect="1"/>
          </p:cNvGraphicFramePr>
          <p:nvPr>
            <p:extLst>
              <p:ext uri="{D42A27DB-BD31-4B8C-83A1-F6EECF244321}">
                <p14:modId xmlns:p14="http://schemas.microsoft.com/office/powerpoint/2010/main" val="2240652398"/>
              </p:ext>
            </p:extLst>
          </p:nvPr>
        </p:nvGraphicFramePr>
        <p:xfrm>
          <a:off x="1061545" y="2364827"/>
          <a:ext cx="3028950" cy="2257425"/>
        </p:xfrm>
        <a:graphic>
          <a:graphicData uri="http://schemas.openxmlformats.org/presentationml/2006/ole">
            <mc:AlternateContent xmlns:mc="http://schemas.openxmlformats.org/markup-compatibility/2006">
              <mc:Choice xmlns:v="urn:schemas-microsoft-com:vml" Requires="v">
                <p:oleObj spid="_x0000_s13427" name="Bit Eşlem Resmi" r:id="rId3" imgW="3029373" imgH="2257740" progId="Paint.Picture">
                  <p:embed/>
                </p:oleObj>
              </mc:Choice>
              <mc:Fallback>
                <p:oleObj name="Bit Eşlem Resmi" r:id="rId3" imgW="3029373" imgH="2257740" progId="Paint.Picture">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1545" y="2364827"/>
                        <a:ext cx="3028950" cy="2257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graphicFrame>
        <p:nvGraphicFramePr>
          <p:cNvPr id="8" name="Object 7"/>
          <p:cNvGraphicFramePr>
            <a:graphicFrameLocks noChangeAspect="1"/>
          </p:cNvGraphicFramePr>
          <p:nvPr>
            <p:extLst>
              <p:ext uri="{D42A27DB-BD31-4B8C-83A1-F6EECF244321}">
                <p14:modId xmlns:p14="http://schemas.microsoft.com/office/powerpoint/2010/main" val="2454542875"/>
              </p:ext>
            </p:extLst>
          </p:nvPr>
        </p:nvGraphicFramePr>
        <p:xfrm>
          <a:off x="4964660" y="2541039"/>
          <a:ext cx="1838325" cy="1905000"/>
        </p:xfrm>
        <a:graphic>
          <a:graphicData uri="http://schemas.openxmlformats.org/presentationml/2006/ole">
            <mc:AlternateContent xmlns:mc="http://schemas.openxmlformats.org/markup-compatibility/2006">
              <mc:Choice xmlns:v="urn:schemas-microsoft-com:vml" Requires="v">
                <p:oleObj spid="_x0000_s13428" name="Bit Eşlem Resmi" r:id="rId5" imgW="1838095" imgH="1905266" progId="Paint.Picture">
                  <p:embed/>
                </p:oleObj>
              </mc:Choice>
              <mc:Fallback>
                <p:oleObj name="Bit Eşlem Resmi" r:id="rId5" imgW="1838095" imgH="1905266" progId="Paint.Picture">
                  <p:embed/>
                  <p:pic>
                    <p:nvPicPr>
                      <p:cNvPr id="0" name="Object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64660" y="2541039"/>
                        <a:ext cx="1838325" cy="190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9139983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V.Basic ve programlama-9</a:t>
            </a:r>
            <a:endParaRPr lang="tr-TR" dirty="0"/>
          </a:p>
        </p:txBody>
      </p:sp>
      <p:sp>
        <p:nvSpPr>
          <p:cNvPr id="3" name="Content Placeholder 2"/>
          <p:cNvSpPr>
            <a:spLocks noGrp="1"/>
          </p:cNvSpPr>
          <p:nvPr>
            <p:ph idx="1"/>
          </p:nvPr>
        </p:nvSpPr>
        <p:spPr/>
        <p:txBody>
          <a:bodyPr>
            <a:normAutofit/>
          </a:bodyPr>
          <a:lstStyle/>
          <a:p>
            <a:endParaRPr lang="tr-TR" dirty="0" smtClean="0"/>
          </a:p>
          <a:p>
            <a:endParaRPr lang="tr-TR" dirty="0"/>
          </a:p>
          <a:p>
            <a:endParaRPr lang="tr-TR" dirty="0" smtClean="0"/>
          </a:p>
          <a:p>
            <a:endParaRPr lang="tr-TR" dirty="0"/>
          </a:p>
          <a:p>
            <a:pPr marL="0" indent="0">
              <a:buNone/>
            </a:pPr>
            <a:r>
              <a:rPr lang="tr-TR" dirty="0">
                <a:latin typeface="Times New Roman" panose="02020603050405020304" pitchFamily="18" charset="0"/>
                <a:ea typeface="Times New Roman" panose="02020603050405020304" pitchFamily="18" charset="0"/>
              </a:rPr>
              <a:t>Bu kısma yazılacak kodlar proje çalıştırıldıktan sonra, “Başla” düğmesine basıldığı anda icra edilecektir</a:t>
            </a:r>
            <a:endParaRPr lang="tr-TR" dirty="0"/>
          </a:p>
          <a:p>
            <a:endParaRPr lang="tr-TR" dirty="0" smtClean="0"/>
          </a:p>
          <a:p>
            <a:endParaRPr lang="tr-TR" dirty="0"/>
          </a:p>
          <a:p>
            <a:endParaRPr lang="tr-TR" dirty="0">
              <a:solidFill>
                <a:srgbClr val="FF0000"/>
              </a:solidFill>
            </a:endParaRPr>
          </a:p>
        </p:txBody>
      </p:sp>
      <p:sp>
        <p:nvSpPr>
          <p:cNvPr id="7" name="Rectangle 5"/>
          <p:cNvSpPr>
            <a:spLocks noChangeArrowheads="1"/>
          </p:cNvSpPr>
          <p:nvPr/>
        </p:nvSpPr>
        <p:spPr bwMode="auto">
          <a:xfrm>
            <a:off x="1061545" y="4099034"/>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4"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6" name="Rectangle 4"/>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sp>
        <p:nvSpPr>
          <p:cNvPr id="9" name="Rectangle 2"/>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tr-TR"/>
          </a:p>
        </p:txBody>
      </p:sp>
      <p:graphicFrame>
        <p:nvGraphicFramePr>
          <p:cNvPr id="10" name="Object 9"/>
          <p:cNvGraphicFramePr>
            <a:graphicFrameLocks noChangeAspect="1"/>
          </p:cNvGraphicFramePr>
          <p:nvPr>
            <p:extLst>
              <p:ext uri="{D42A27DB-BD31-4B8C-83A1-F6EECF244321}">
                <p14:modId xmlns:p14="http://schemas.microsoft.com/office/powerpoint/2010/main" val="192846368"/>
              </p:ext>
            </p:extLst>
          </p:nvPr>
        </p:nvGraphicFramePr>
        <p:xfrm>
          <a:off x="1177158" y="1690688"/>
          <a:ext cx="5762625" cy="2028825"/>
        </p:xfrm>
        <a:graphic>
          <a:graphicData uri="http://schemas.openxmlformats.org/presentationml/2006/ole">
            <mc:AlternateContent xmlns:mc="http://schemas.openxmlformats.org/markup-compatibility/2006">
              <mc:Choice xmlns:v="urn:schemas-microsoft-com:vml" Requires="v">
                <p:oleObj spid="_x0000_s17464" name="Bit Eşlem Resmi" r:id="rId3" imgW="6582694" imgH="2314286" progId="Paint.Picture">
                  <p:embed/>
                </p:oleObj>
              </mc:Choice>
              <mc:Fallback>
                <p:oleObj name="Bit Eşlem Resmi" r:id="rId3" imgW="6582694" imgH="2314286" progId="Paint.Picture">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77158" y="1690688"/>
                        <a:ext cx="5762625" cy="20288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828139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418</TotalTime>
  <Words>769</Words>
  <Application>Microsoft Office PowerPoint</Application>
  <PresentationFormat>Widescreen</PresentationFormat>
  <Paragraphs>125</Paragraphs>
  <Slides>14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0" baseType="lpstr">
      <vt:lpstr>Arial</vt:lpstr>
      <vt:lpstr>Calibri</vt:lpstr>
      <vt:lpstr>Calibri Light</vt:lpstr>
      <vt:lpstr>Times New Roman</vt:lpstr>
      <vt:lpstr>Office Theme</vt:lpstr>
      <vt:lpstr>Bit Eşlem Resmi</vt:lpstr>
      <vt:lpstr>V.Basic ve programlama-1</vt:lpstr>
      <vt:lpstr>V.Basic ve programlama-2</vt:lpstr>
      <vt:lpstr>V.Basic ve programlama-3</vt:lpstr>
      <vt:lpstr>V.Basic ve programlama-4</vt:lpstr>
      <vt:lpstr>V.Basic ve programlama-5</vt:lpstr>
      <vt:lpstr>V.Basic ve programlama-6</vt:lpstr>
      <vt:lpstr>V.Basic ve programlama-7</vt:lpstr>
      <vt:lpstr>V.Basic ve programlama-8</vt:lpstr>
      <vt:lpstr>V.Basic ve programlama-9</vt:lpstr>
      <vt:lpstr>V.Basic ve programlama-10</vt:lpstr>
      <vt:lpstr>V.Basic ve programlama-11</vt:lpstr>
      <vt:lpstr>V.Basic ve programlama-12</vt:lpstr>
      <vt:lpstr>V.Basic ve programlama-13</vt:lpstr>
      <vt:lpstr>V.Basic ve programlama-14</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AST205 Bilgisayar Programlama</dc:title>
  <dc:creator>Yahya</dc:creator>
  <cp:lastModifiedBy>Yahya</cp:lastModifiedBy>
  <cp:revision>129</cp:revision>
  <dcterms:created xsi:type="dcterms:W3CDTF">2018-03-21T13:03:14Z</dcterms:created>
  <dcterms:modified xsi:type="dcterms:W3CDTF">2018-05-11T13:53:44Z</dcterms:modified>
</cp:coreProperties>
</file>