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0"/>
  </p:notesMasterIdLst>
  <p:sldIdLst>
    <p:sldId id="260" r:id="rId2"/>
    <p:sldId id="280" r:id="rId3"/>
    <p:sldId id="293" r:id="rId4"/>
    <p:sldId id="294" r:id="rId5"/>
    <p:sldId id="295" r:id="rId6"/>
    <p:sldId id="297" r:id="rId7"/>
    <p:sldId id="296" r:id="rId8"/>
    <p:sldId id="292" r:id="rId9"/>
  </p:sldIdLst>
  <p:sldSz cx="12192000" cy="6858000"/>
  <p:notesSz cx="6858000" cy="9144000"/>
  <p:defaultTextStyle>
    <a:defPPr>
      <a:defRPr lang="en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583"/>
    <p:restoredTop sz="97179"/>
  </p:normalViewPr>
  <p:slideViewPr>
    <p:cSldViewPr snapToGrid="0" snapToObjects="1">
      <p:cViewPr varScale="1">
        <p:scale>
          <a:sx n="128" d="100"/>
          <a:sy n="128" d="100"/>
        </p:scale>
        <p:origin x="1056" y="176"/>
      </p:cViewPr>
      <p:guideLst/>
    </p:cSldViewPr>
  </p:slideViewPr>
  <p:outlineViewPr>
    <p:cViewPr>
      <p:scale>
        <a:sx n="33" d="100"/>
        <a:sy n="33" d="100"/>
      </p:scale>
      <p:origin x="0" y="-9052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105440-C0A5-C543-BEB6-62E665DA05E6}" type="datetimeFigureOut">
              <a:rPr lang="en-TR" smtClean="0"/>
              <a:t>23.03.2021</a:t>
            </a:fld>
            <a:endParaRPr lang="en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880A7A-993E-3C45-8775-F5DB04DF81DA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16288282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63A7B2-ABE4-7E4B-A7DA-6CE390B289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AA52D08-E586-1E4F-B88F-A126B94058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2A11D6-CB2E-8845-8ACF-5787F55862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FB88B-1DB9-1A44-B3D8-1E00B43DE296}" type="datetime1">
              <a:rPr lang="tr-TR" smtClean="0"/>
              <a:t>23.03.2021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34A13A-9BE8-4F4A-BA04-2DD2186574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3A61E7-BFDF-DA4A-86AE-4834B70F2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12135334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4F995F-30D0-924F-8C21-955EB89416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A30CE0-3862-8F4D-AF3F-2E354F5E61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B0C9F5-DC62-1645-9241-E537FA128E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EA4ED-0BE3-904E-8D62-FB5EB386E47E}" type="datetime1">
              <a:rPr lang="tr-TR" smtClean="0"/>
              <a:t>23.03.2021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E0B05D-9024-1D44-A2F4-BF60933DD7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BAEE36-91E5-1F47-B915-ED5D6C831E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19826870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AF1AFC3-0AE2-A246-8CCE-CDD20CBBAC9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4E7B71-456E-654B-AD2F-0C2978F8C0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E07C1D-B1DC-0444-ABD1-B3305BF2B3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E3CF0-387D-B542-BFDC-87717762E542}" type="datetime1">
              <a:rPr lang="tr-TR" smtClean="0"/>
              <a:t>23.03.2021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B0BDC7-6527-5E4A-A9F4-436BCDD0C4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5F1941-8F8B-0B43-98B3-C3F2658879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3561392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8725BD-E95B-D642-B750-C5680BC08E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D396FC-87F5-E843-819C-4F72A53E00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F8F8C3-F7B4-5B44-9E47-E932BB4E33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AED21-D7D0-F84E-A36F-DA40A5F194E2}" type="datetime1">
              <a:rPr lang="tr-TR" smtClean="0"/>
              <a:t>23.03.2021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766E89-5DF1-C648-98CB-E6D26AD2E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01FED6-5C10-FD4A-A635-5737FA9A5C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2397162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83DA6B-DF6F-1E45-8E8E-F9FBC0C98D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CBC7AD-01B2-9C4C-BCC7-BE6512A7E0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3E8F49-4602-EE4B-BC0E-CDCB709E8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C3123-F546-6D42-8CBD-15B1D832E165}" type="datetime1">
              <a:rPr lang="tr-TR" smtClean="0"/>
              <a:t>23.03.2021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21011F-EDF3-5D45-B878-B096C49A73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7B76AD-8BCC-0249-8605-546F2D190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41631958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87614-D9AA-8346-B6A3-0C2F276B77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D7C003-092C-AC4A-AF4C-4D214B2A29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273389-1B8B-F146-89AB-2FADC42953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DA685C-0F4B-A04E-AABD-7BD77F87C0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CA293-BCD8-7644-891F-A29E9F8F8FA2}" type="datetime1">
              <a:rPr lang="tr-TR" smtClean="0"/>
              <a:t>23.03.2021</a:t>
            </a:fld>
            <a:endParaRPr lang="en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A93646-0C9D-1244-BBB8-1AF22ED7A6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B8BCD6-2FB3-194D-A0C4-66E4567243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3282162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50DAEC-D8C9-524D-AA3E-BB5AEC9FC6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5A8F70-16F8-594C-89F4-F0F08A08C4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617F36-50C1-F343-AC73-1F285BEAB9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665BAA9-F5B3-5C4E-84AD-88A457B89A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C78110F-CE3A-8D44-8B24-7992661437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B624C4B-950C-FC45-ABE1-D29C41DF2C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9B8E1-A066-FB4C-B1AB-F59189BEB3B2}" type="datetime1">
              <a:rPr lang="tr-TR" smtClean="0"/>
              <a:t>23.03.2021</a:t>
            </a:fld>
            <a:endParaRPr lang="en-T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33F95FD-C370-3643-8A6F-9F3C9678CF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8B992FB-39B3-4547-8FF6-4BEA4FA645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2576778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235062-3FC8-9C47-B166-B4946F3E5E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BA0610F-E514-9A42-8082-EBE8FC1A24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C359F-ED31-1B4C-B604-DB34DCE73318}" type="datetime1">
              <a:rPr lang="tr-TR" smtClean="0"/>
              <a:t>23.03.2021</a:t>
            </a:fld>
            <a:endParaRPr lang="en-T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AF4A4F6-7BA0-B54C-9307-75277D1CB0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A21079-E392-E14D-B02A-2CF5C76390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844040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BEA2472-0F5B-684D-B767-4FE4BEEF36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5363E-B3B7-2943-8D18-AE566FFC37D8}" type="datetime1">
              <a:rPr lang="tr-TR" smtClean="0"/>
              <a:t>23.03.2021</a:t>
            </a:fld>
            <a:endParaRPr lang="en-T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16AEACC-5A7F-B643-92A6-9BFE459E7C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55C162-1007-A845-8408-60FB882FF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267615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936B3E-EE90-9847-8BF0-1D7DE335D6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34041C-B666-6C4B-AD22-DC2192763D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E04C7E-9320-1C49-8E07-823EFE0A74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21394C-450A-CB44-9F3C-F108FB531F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1C151-F706-954C-BD06-2A1C5C227FF3}" type="datetime1">
              <a:rPr lang="tr-TR" smtClean="0"/>
              <a:t>23.03.2021</a:t>
            </a:fld>
            <a:endParaRPr lang="en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C5E836-7C6C-4F46-8B06-CC589026F8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9226B8-B929-A34C-8FE0-2EA4D7C1C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947145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2DE01D-6C57-D246-9430-A96908CD15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30F8F01-6ED3-8C4C-8CC9-98532950FC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T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7C2529-6F73-F440-8ED5-5D86424AE8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047AB5-BE1D-B44F-9939-81F6BCB7D6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6FE6C-EAB3-8F4D-B576-7378F5859D83}" type="datetime1">
              <a:rPr lang="tr-TR" smtClean="0"/>
              <a:t>23.03.2021</a:t>
            </a:fld>
            <a:endParaRPr lang="en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224C37-72CD-C247-B4BD-02E37DCEA6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CF0DF7-CD6A-994A-B514-CF82AD79C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1147386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DD78A60-6495-F54B-BA29-F45B97B06D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AD611E-A10B-3B4B-AA9F-16945BDA15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C72A5A-3D28-3F48-BA54-1A70F9FDFF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7B27CD-E577-3546-8A22-D6C6358882C6}" type="datetime1">
              <a:rPr lang="tr-TR" smtClean="0"/>
              <a:t>23.03.2021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692AF6-0D69-2541-B163-5077FA157B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Dr. </a:t>
            </a:r>
            <a:r>
              <a:rPr lang="en-US" dirty="0" err="1"/>
              <a:t>Öğr</a:t>
            </a:r>
            <a:r>
              <a:rPr lang="en-US"/>
              <a:t>. Üyesi Ergin Şafak Dikmen</a:t>
            </a:r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78B30F-7C00-EE4B-9750-C53A914140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158514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7895A40-19A4-42D6-9D30-DBC1E80026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2F429C4-ABC9-46FC-818A-B5429CDE4A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1270325" y="3369273"/>
            <a:ext cx="32004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CEF98E4-3709-4952-8F42-2305CCE34F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6374475" y="1040470"/>
            <a:ext cx="6858003" cy="477704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10BCCF5-D685-47FF-B675-647EAEB72C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7914" y="857786"/>
            <a:ext cx="11067024" cy="520893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82230C0-31F1-F749-9C8A-2741104BA9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7689" y="3071183"/>
            <a:ext cx="9910296" cy="2590027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r>
              <a:rPr lang="en-US" sz="67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Yeni </a:t>
            </a:r>
            <a:r>
              <a:rPr lang="en-US" sz="67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Medya</a:t>
            </a:r>
            <a:r>
              <a:rPr lang="en-US" sz="67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6700" dirty="0" err="1"/>
              <a:t>Uygulamaları</a:t>
            </a:r>
            <a:br>
              <a:rPr lang="en-US" sz="6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4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RTS- </a:t>
            </a:r>
            <a:r>
              <a:rPr lang="en-US" sz="4000" dirty="0"/>
              <a:t>İLT238 – 6. </a:t>
            </a:r>
            <a:r>
              <a:rPr lang="en-US" sz="4000" dirty="0" err="1"/>
              <a:t>Hafta</a:t>
            </a: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r>
              <a:rPr lang="en-US" sz="2800" dirty="0"/>
              <a:t>Dr. </a:t>
            </a:r>
            <a:r>
              <a:rPr lang="en-US" sz="2800" dirty="0" err="1"/>
              <a:t>Öğr</a:t>
            </a:r>
            <a:r>
              <a:rPr lang="en-US" sz="2800" dirty="0"/>
              <a:t>. </a:t>
            </a:r>
            <a:r>
              <a:rPr lang="en-US" sz="2800" dirty="0" err="1"/>
              <a:t>Üyesi</a:t>
            </a:r>
            <a:r>
              <a:rPr lang="en-US" sz="2800" dirty="0"/>
              <a:t> </a:t>
            </a:r>
            <a:r>
              <a:rPr lang="en-US" sz="2800" dirty="0" err="1"/>
              <a:t>Ergin</a:t>
            </a:r>
            <a:r>
              <a:rPr lang="en-US" sz="2800" dirty="0"/>
              <a:t> </a:t>
            </a:r>
            <a:r>
              <a:rPr lang="en-US" sz="2800" dirty="0" err="1"/>
              <a:t>Şafak</a:t>
            </a:r>
            <a:r>
              <a:rPr lang="en-US" sz="2800" dirty="0"/>
              <a:t> </a:t>
            </a:r>
            <a:r>
              <a:rPr lang="en-US" sz="2800" dirty="0" err="1"/>
              <a:t>Dikmen</a:t>
            </a:r>
            <a:br>
              <a:rPr lang="en-TR" sz="4000" dirty="0"/>
            </a:br>
            <a:endParaRPr lang="en-US" sz="40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0EE8A42-107A-4D4C-8D56-BBAE95C7FC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1524009" y="3366125"/>
            <a:ext cx="32004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99BF478-37A8-7942-A998-AE86E7DC84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9811495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0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B810061-958F-D94F-BBAE-C9B8543DC8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en-TR" sz="4000" b="1" dirty="0">
                <a:latin typeface="+mn-lt"/>
              </a:rPr>
              <a:t>Yazılımlar</a:t>
            </a:r>
          </a:p>
        </p:txBody>
      </p:sp>
      <p:sp>
        <p:nvSpPr>
          <p:cNvPr id="30" name="Rectangle 22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Isosceles Triangle 24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AB7B13-BF43-A14A-9102-DA45D3AC8D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7" y="1782981"/>
            <a:ext cx="10905066" cy="439398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TR" sz="3500" dirty="0"/>
              <a:t>Vektör tabanlı çalışmalar için yazılımlar:</a:t>
            </a:r>
          </a:p>
          <a:p>
            <a:pPr marL="0" indent="0">
              <a:buNone/>
            </a:pPr>
            <a:r>
              <a:rPr lang="en-TR" sz="3500" dirty="0"/>
              <a:t>Örnek: Adobe illustrator</a:t>
            </a:r>
          </a:p>
          <a:p>
            <a:pPr marL="0" indent="0">
              <a:buNone/>
            </a:pPr>
            <a:r>
              <a:rPr lang="en-TR" sz="3500" dirty="0"/>
              <a:t>	Adobe Indesign</a:t>
            </a:r>
          </a:p>
          <a:p>
            <a:pPr marL="0" indent="0">
              <a:buNone/>
            </a:pPr>
            <a:endParaRPr lang="en-TR" sz="3500" dirty="0"/>
          </a:p>
          <a:p>
            <a:pPr marL="0" indent="0">
              <a:buNone/>
            </a:pPr>
            <a:r>
              <a:rPr lang="en-TR" sz="3500" dirty="0"/>
              <a:t>Bitmap tabanlı çalışmalar için yazılımlar</a:t>
            </a:r>
          </a:p>
          <a:p>
            <a:pPr marL="0" indent="0">
              <a:buNone/>
            </a:pPr>
            <a:r>
              <a:rPr lang="en-TR" sz="3500" dirty="0"/>
              <a:t>Örnek: Adobe Photoshop</a:t>
            </a:r>
          </a:p>
          <a:p>
            <a:pPr marL="0" indent="0">
              <a:buNone/>
            </a:pPr>
            <a:endParaRPr lang="en-TR" sz="3500" dirty="0"/>
          </a:p>
          <a:p>
            <a:endParaRPr lang="en-TR" sz="3500" dirty="0"/>
          </a:p>
        </p:txBody>
      </p:sp>
      <p:sp>
        <p:nvSpPr>
          <p:cNvPr id="27" name="Isosceles Triangle 26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5BDBAC-D6C9-7F4F-A97D-EC9C4C385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708194-3F9B-A345-B620-5B898B265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2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34954877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2FB195B-919A-764F-A99A-A86503421F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87D8BDE-0A25-7141-B0A2-A2C54E2346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3</a:t>
            </a:fld>
            <a:endParaRPr lang="en-TR"/>
          </a:p>
        </p:txBody>
      </p:sp>
      <p:pic>
        <p:nvPicPr>
          <p:cNvPr id="8194" name="Picture 2" descr="Vector Shapes vs Pixel Shapes In Photoshop">
            <a:extLst>
              <a:ext uri="{FF2B5EF4-FFF2-40B4-BE49-F238E27FC236}">
                <a16:creationId xmlns:a16="http://schemas.microsoft.com/office/drawing/2014/main" id="{BC2B6438-1B56-AB4E-83F6-23CECC1098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2354403" y="557280"/>
            <a:ext cx="8353353" cy="3921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0C90179-0169-1340-9303-31A70B46F9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7" y="4999383"/>
            <a:ext cx="10905066" cy="117758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sz="3500" dirty="0"/>
              <a:t>V</a:t>
            </a:r>
            <a:r>
              <a:rPr lang="en-TR" sz="3500" dirty="0"/>
              <a:t>ektör tabanlı çalışmalarda görsel büyüdükçe bozulma olmaz.</a:t>
            </a:r>
          </a:p>
          <a:p>
            <a:pPr marL="0" indent="0">
              <a:buNone/>
            </a:pPr>
            <a:r>
              <a:rPr lang="en-TR" sz="3500" dirty="0"/>
              <a:t>Bitmap tabanlı çalışmalarda görsel büyüdükçe bozulma yaşanır.</a:t>
            </a:r>
          </a:p>
          <a:p>
            <a:pPr marL="0" indent="0">
              <a:buNone/>
            </a:pPr>
            <a:r>
              <a:rPr lang="en-TR" sz="3500" dirty="0"/>
              <a:t>Bu nedenle kullanılan yazılımlar, dosya uzantısının doğru belirlenmesi gerekir.</a:t>
            </a:r>
          </a:p>
        </p:txBody>
      </p:sp>
    </p:spTree>
    <p:extLst>
      <p:ext uri="{BB962C8B-B14F-4D97-AF65-F5344CB8AC3E}">
        <p14:creationId xmlns:p14="http://schemas.microsoft.com/office/powerpoint/2010/main" val="26808957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2FB195B-919A-764F-A99A-A86503421F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87D8BDE-0A25-7141-B0A2-A2C54E2346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4</a:t>
            </a:fld>
            <a:endParaRPr lang="en-TR"/>
          </a:p>
        </p:txBody>
      </p:sp>
      <p:pic>
        <p:nvPicPr>
          <p:cNvPr id="10242" name="Picture 2" descr="Vector and Bitmap Images – John Sadlouskos">
            <a:extLst>
              <a:ext uri="{FF2B5EF4-FFF2-40B4-BE49-F238E27FC236}">
                <a16:creationId xmlns:a16="http://schemas.microsoft.com/office/drawing/2014/main" id="{2D475B42-80B2-D848-8EAC-E5788E42420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7787"/>
          <a:stretch/>
        </p:blipFill>
        <p:spPr bwMode="auto">
          <a:xfrm>
            <a:off x="2822713" y="136525"/>
            <a:ext cx="6281530" cy="27342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Vector and Bitmap Images – John Sadlouskos">
            <a:extLst>
              <a:ext uri="{FF2B5EF4-FFF2-40B4-BE49-F238E27FC236}">
                <a16:creationId xmlns:a16="http://schemas.microsoft.com/office/drawing/2014/main" id="{D11073C0-B6B7-764F-99A6-AB04451932B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25" t="55345" r="59175" b="9362"/>
          <a:stretch/>
        </p:blipFill>
        <p:spPr bwMode="auto">
          <a:xfrm>
            <a:off x="258417" y="360657"/>
            <a:ext cx="2179675" cy="2286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Vector and Bitmap Images – John Sadlouskos">
            <a:extLst>
              <a:ext uri="{FF2B5EF4-FFF2-40B4-BE49-F238E27FC236}">
                <a16:creationId xmlns:a16="http://schemas.microsoft.com/office/drawing/2014/main" id="{9EEF4194-2DA4-CD48-818F-6B3D1F47FB1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319" t="55509" r="5981" b="9198"/>
          <a:stretch/>
        </p:blipFill>
        <p:spPr bwMode="auto">
          <a:xfrm>
            <a:off x="9488864" y="470221"/>
            <a:ext cx="2179675" cy="2286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A2BDB8F-41F4-A443-8385-47B5DDE4B9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7" y="3987210"/>
            <a:ext cx="10905066" cy="218975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3500" dirty="0"/>
              <a:t>Sol Görsel: Görsel çok büyütüldüğünde detaylar bozulur.</a:t>
            </a:r>
          </a:p>
          <a:p>
            <a:pPr marL="0" indent="0">
              <a:buNone/>
            </a:pPr>
            <a:r>
              <a:rPr lang="tr-TR" sz="3500" dirty="0"/>
              <a:t>Sağ görsel: Görsel çok büyütülse dahi detaylar bozulmaz.</a:t>
            </a:r>
            <a:endParaRPr lang="en-TR" sz="3500" dirty="0"/>
          </a:p>
        </p:txBody>
      </p:sp>
    </p:spTree>
    <p:extLst>
      <p:ext uri="{BB962C8B-B14F-4D97-AF65-F5344CB8AC3E}">
        <p14:creationId xmlns:p14="http://schemas.microsoft.com/office/powerpoint/2010/main" val="34629176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2FB195B-919A-764F-A99A-A86503421F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87D8BDE-0A25-7141-B0A2-A2C54E2346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5</a:t>
            </a:fld>
            <a:endParaRPr lang="en-TR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BE9AD65-511B-D94C-AA76-8E9B41491DC4}"/>
              </a:ext>
            </a:extLst>
          </p:cNvPr>
          <p:cNvSpPr txBox="1"/>
          <p:nvPr/>
        </p:nvSpPr>
        <p:spPr>
          <a:xfrm>
            <a:off x="2266122" y="5860534"/>
            <a:ext cx="71011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Kaynak CC: </a:t>
            </a:r>
            <a:r>
              <a:rPr lang="tr-TR" dirty="0" err="1"/>
              <a:t>https</a:t>
            </a:r>
            <a:r>
              <a:rPr lang="tr-TR" dirty="0"/>
              <a:t>://</a:t>
            </a:r>
            <a:r>
              <a:rPr lang="tr-TR" dirty="0" err="1"/>
              <a:t>commons.wikimedia.org</a:t>
            </a:r>
            <a:r>
              <a:rPr lang="tr-TR" dirty="0"/>
              <a:t>/</a:t>
            </a:r>
            <a:r>
              <a:rPr lang="tr-TR" dirty="0" err="1"/>
              <a:t>wiki</a:t>
            </a:r>
            <a:r>
              <a:rPr lang="tr-TR" dirty="0"/>
              <a:t>/</a:t>
            </a:r>
            <a:r>
              <a:rPr lang="tr-TR" dirty="0" err="1"/>
              <a:t>File:Bitmap_VS_SVG.svg</a:t>
            </a:r>
            <a:endParaRPr lang="tr-TR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D981F928-7A5F-0341-A68D-E4F37B9F21B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976"/>
          <a:stretch/>
        </p:blipFill>
        <p:spPr bwMode="auto">
          <a:xfrm>
            <a:off x="3578111" y="2544327"/>
            <a:ext cx="4829265" cy="27853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2E57B2B-9615-614C-9770-A116A78813F0}"/>
              </a:ext>
            </a:extLst>
          </p:cNvPr>
          <p:cNvSpPr txBox="1"/>
          <p:nvPr/>
        </p:nvSpPr>
        <p:spPr>
          <a:xfrm>
            <a:off x="1032155" y="1767006"/>
            <a:ext cx="4354854" cy="27853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500" dirty="0"/>
              <a:t>Farklı Dosya uzantıları:</a:t>
            </a:r>
          </a:p>
          <a:p>
            <a:r>
              <a:rPr lang="tr-TR" sz="3500" dirty="0"/>
              <a:t>.</a:t>
            </a:r>
            <a:r>
              <a:rPr lang="tr-TR" sz="3500" dirty="0" err="1"/>
              <a:t>jpeg</a:t>
            </a:r>
            <a:endParaRPr lang="tr-TR" sz="3500" dirty="0"/>
          </a:p>
          <a:p>
            <a:r>
              <a:rPr lang="tr-TR" sz="3500" dirty="0"/>
              <a:t>.</a:t>
            </a:r>
            <a:r>
              <a:rPr lang="tr-TR" sz="3500" dirty="0" err="1"/>
              <a:t>gif</a:t>
            </a:r>
            <a:endParaRPr lang="tr-TR" sz="3500" dirty="0"/>
          </a:p>
          <a:p>
            <a:r>
              <a:rPr lang="tr-TR" sz="3500" dirty="0"/>
              <a:t>.</a:t>
            </a:r>
            <a:r>
              <a:rPr lang="tr-TR" sz="3500" dirty="0" err="1"/>
              <a:t>png</a:t>
            </a:r>
            <a:endParaRPr lang="tr-TR" sz="3500" dirty="0"/>
          </a:p>
          <a:p>
            <a:r>
              <a:rPr lang="tr-TR" sz="3500" dirty="0"/>
              <a:t>.</a:t>
            </a:r>
            <a:r>
              <a:rPr lang="tr-TR" sz="3500" dirty="0" err="1"/>
              <a:t>psd</a:t>
            </a:r>
            <a:r>
              <a:rPr lang="tr-TR" sz="3500" dirty="0"/>
              <a:t>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77C5E1A-BD85-0A4C-A27E-2150ADA04030}"/>
              </a:ext>
            </a:extLst>
          </p:cNvPr>
          <p:cNvSpPr txBox="1"/>
          <p:nvPr/>
        </p:nvSpPr>
        <p:spPr>
          <a:xfrm>
            <a:off x="6598478" y="1774786"/>
            <a:ext cx="4561367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r-TR" sz="3500" dirty="0"/>
              <a:t>Farklı Dosya uzantıları:</a:t>
            </a:r>
          </a:p>
          <a:p>
            <a:pPr algn="r"/>
            <a:r>
              <a:rPr lang="tr-TR" sz="3500" dirty="0"/>
              <a:t>.</a:t>
            </a:r>
            <a:r>
              <a:rPr lang="tr-TR" sz="3500" dirty="0" err="1"/>
              <a:t>ai</a:t>
            </a:r>
            <a:endParaRPr lang="tr-TR" sz="3500" dirty="0"/>
          </a:p>
          <a:p>
            <a:pPr algn="r"/>
            <a:r>
              <a:rPr lang="tr-TR" sz="3500" dirty="0"/>
              <a:t>.</a:t>
            </a:r>
            <a:r>
              <a:rPr lang="tr-TR" sz="3500" dirty="0" err="1"/>
              <a:t>pdf</a:t>
            </a:r>
            <a:endParaRPr lang="tr-TR" sz="3500" dirty="0"/>
          </a:p>
          <a:p>
            <a:pPr algn="r"/>
            <a:r>
              <a:rPr lang="tr-TR" sz="3500" dirty="0"/>
              <a:t>.</a:t>
            </a:r>
            <a:r>
              <a:rPr lang="tr-TR" sz="3500" dirty="0" err="1"/>
              <a:t>svg</a:t>
            </a:r>
            <a:endParaRPr lang="tr-TR" sz="3500" dirty="0"/>
          </a:p>
        </p:txBody>
      </p:sp>
    </p:spTree>
    <p:extLst>
      <p:ext uri="{BB962C8B-B14F-4D97-AF65-F5344CB8AC3E}">
        <p14:creationId xmlns:p14="http://schemas.microsoft.com/office/powerpoint/2010/main" val="13441965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29B3CB-74A3-B243-AAFA-7717AC64E2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Dosya Uzantıları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1C4EFB-3DAB-0741-A3B1-4742F0BC59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Dosya uzantıları iyi bilinmesi gerekir.</a:t>
            </a:r>
          </a:p>
          <a:p>
            <a:r>
              <a:rPr lang="tr-TR" dirty="0"/>
              <a:t>Hangi uzantıyı hangi yazılımın açacağı ve </a:t>
            </a:r>
            <a:r>
              <a:rPr lang="tr-TR" b="1" dirty="0"/>
              <a:t>nasıl</a:t>
            </a:r>
            <a:r>
              <a:rPr lang="tr-TR" dirty="0"/>
              <a:t> açacağı görüntü kalitesi açısından önemlidir.</a:t>
            </a:r>
          </a:p>
          <a:p>
            <a:endParaRPr lang="tr-TR" dirty="0"/>
          </a:p>
          <a:p>
            <a:r>
              <a:rPr lang="tr-TR" dirty="0" err="1"/>
              <a:t>Vektor</a:t>
            </a:r>
            <a:r>
              <a:rPr lang="tr-TR" dirty="0"/>
              <a:t> tabanlı – yazılım </a:t>
            </a:r>
            <a:r>
              <a:rPr lang="tr-TR" dirty="0" err="1"/>
              <a:t>Adobe</a:t>
            </a:r>
            <a:r>
              <a:rPr lang="tr-TR" dirty="0"/>
              <a:t> </a:t>
            </a:r>
            <a:r>
              <a:rPr lang="tr-TR" dirty="0" err="1"/>
              <a:t>Illustrator</a:t>
            </a:r>
            <a:r>
              <a:rPr lang="tr-TR" dirty="0"/>
              <a:t> =&gt; .</a:t>
            </a:r>
            <a:r>
              <a:rPr lang="tr-TR" dirty="0" err="1"/>
              <a:t>ai</a:t>
            </a:r>
            <a:endParaRPr lang="tr-TR" dirty="0"/>
          </a:p>
          <a:p>
            <a:r>
              <a:rPr lang="tr-TR" dirty="0"/>
              <a:t>Bitmap tabanlı (farklı türde yazılımlar) =&gt; .</a:t>
            </a:r>
            <a:r>
              <a:rPr lang="tr-TR" dirty="0" err="1"/>
              <a:t>png</a:t>
            </a:r>
            <a:endParaRPr lang="tr-TR" dirty="0"/>
          </a:p>
          <a:p>
            <a:r>
              <a:rPr lang="tr-TR" dirty="0"/>
              <a:t>Bitmap tabanlı (farklı türde yazılımlar =&gt;.</a:t>
            </a:r>
            <a:r>
              <a:rPr lang="tr-TR" dirty="0" err="1"/>
              <a:t>jpeg</a:t>
            </a:r>
            <a:endParaRPr lang="tr-TR" dirty="0"/>
          </a:p>
          <a:p>
            <a:endParaRPr lang="tr-TR" dirty="0"/>
          </a:p>
          <a:p>
            <a:r>
              <a:rPr lang="tr-TR" dirty="0" err="1"/>
              <a:t>Photoshop</a:t>
            </a:r>
            <a:r>
              <a:rPr lang="tr-TR" dirty="0"/>
              <a:t> Bitmap tabanlı =&gt;  .</a:t>
            </a:r>
            <a:r>
              <a:rPr lang="tr-TR" dirty="0" err="1"/>
              <a:t>psd</a:t>
            </a:r>
            <a:endParaRPr lang="tr-TR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70963EA-93A4-4645-BD85-77F84328F8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5FBD4DE-9811-7049-8C03-AE395233E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6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6867603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2FB195B-919A-764F-A99A-A86503421F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87D8BDE-0A25-7141-B0A2-A2C54E2346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7</a:t>
            </a:fld>
            <a:endParaRPr lang="en-TR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E097891-5642-7245-A854-949094195234}"/>
              </a:ext>
            </a:extLst>
          </p:cNvPr>
          <p:cNvSpPr txBox="1"/>
          <p:nvPr/>
        </p:nvSpPr>
        <p:spPr>
          <a:xfrm>
            <a:off x="3674257" y="3244334"/>
            <a:ext cx="53312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Kaynak CC: </a:t>
            </a:r>
            <a:r>
              <a:rPr lang="tr-TR" dirty="0" err="1"/>
              <a:t>https</a:t>
            </a:r>
            <a:r>
              <a:rPr lang="tr-TR" dirty="0"/>
              <a:t>://</a:t>
            </a:r>
            <a:r>
              <a:rPr lang="tr-TR" dirty="0" err="1"/>
              <a:t>pixabay.com</a:t>
            </a:r>
            <a:r>
              <a:rPr lang="tr-TR" dirty="0"/>
              <a:t>/</a:t>
            </a:r>
            <a:r>
              <a:rPr lang="tr-TR" dirty="0" err="1"/>
              <a:t>vectors</a:t>
            </a:r>
            <a:r>
              <a:rPr lang="tr-TR" dirty="0"/>
              <a:t>/</a:t>
            </a:r>
            <a:r>
              <a:rPr lang="tr-TR" dirty="0" err="1"/>
              <a:t>search</a:t>
            </a:r>
            <a:r>
              <a:rPr lang="tr-TR" dirty="0"/>
              <a:t>/</a:t>
            </a:r>
            <a:r>
              <a:rPr lang="tr-TR" dirty="0" err="1"/>
              <a:t>raster</a:t>
            </a:r>
            <a:r>
              <a:rPr lang="tr-TR" dirty="0"/>
              <a:t>/</a:t>
            </a:r>
          </a:p>
        </p:txBody>
      </p:sp>
      <p:pic>
        <p:nvPicPr>
          <p:cNvPr id="2050" name="Picture 2" descr="9+ Free Raster &amp; Header Vectors - Pixabay">
            <a:extLst>
              <a:ext uri="{FF2B5EF4-FFF2-40B4-BE49-F238E27FC236}">
                <a16:creationId xmlns:a16="http://schemas.microsoft.com/office/drawing/2014/main" id="{763C0C9B-CEA8-4E4E-8ADE-CDFA27F1CF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1582" y="-41473"/>
            <a:ext cx="4236618" cy="30453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3A8D6C3-FFF1-9249-A56D-516DD3343C0C}"/>
              </a:ext>
            </a:extLst>
          </p:cNvPr>
          <p:cNvSpPr txBox="1"/>
          <p:nvPr/>
        </p:nvSpPr>
        <p:spPr>
          <a:xfrm>
            <a:off x="367748" y="3854124"/>
            <a:ext cx="1156914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000" b="1" dirty="0" err="1"/>
              <a:t>Raster</a:t>
            </a:r>
            <a:r>
              <a:rPr lang="tr-TR" sz="3000" b="1" dirty="0"/>
              <a:t>: </a:t>
            </a:r>
            <a:r>
              <a:rPr lang="tr-TR" sz="3000" dirty="0"/>
              <a:t>Bu özellik çizimlerde kullanılır. Çizgilerin şeklini belirlemenizi yardımcı olur.</a:t>
            </a:r>
          </a:p>
          <a:p>
            <a:endParaRPr lang="tr-TR" sz="3000" dirty="0"/>
          </a:p>
          <a:p>
            <a:r>
              <a:rPr lang="tr-TR" sz="3000" dirty="0"/>
              <a:t>Bu özelliğin kullanılması ilk başta zorluk yaşanabilir.</a:t>
            </a:r>
          </a:p>
          <a:p>
            <a:r>
              <a:rPr lang="tr-TR" sz="3000" dirty="0"/>
              <a:t>Çalışmanın grafik tasarım yazılımında büyütülerek çalışılması süreci kolaylaştırır. </a:t>
            </a:r>
          </a:p>
        </p:txBody>
      </p:sp>
    </p:spTree>
    <p:extLst>
      <p:ext uri="{BB962C8B-B14F-4D97-AF65-F5344CB8AC3E}">
        <p14:creationId xmlns:p14="http://schemas.microsoft.com/office/powerpoint/2010/main" val="3906822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0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B810061-958F-D94F-BBAE-C9B8543DC8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en-TR" sz="4000" b="1" dirty="0">
                <a:latin typeface="+mn-lt"/>
              </a:rPr>
              <a:t>Tasarım  İlkeleri</a:t>
            </a:r>
          </a:p>
        </p:txBody>
      </p:sp>
      <p:sp>
        <p:nvSpPr>
          <p:cNvPr id="30" name="Rectangle 22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Isosceles Triangle 24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AB7B13-BF43-A14A-9102-DA45D3AC8D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7" y="1782981"/>
            <a:ext cx="10905066" cy="439398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TR" sz="3500" dirty="0"/>
              <a:t>Tasarımlar aşağıdakilerden oluşur.</a:t>
            </a:r>
          </a:p>
          <a:p>
            <a:pPr marL="0" indent="0">
              <a:buNone/>
            </a:pPr>
            <a:r>
              <a:rPr lang="en-TR" sz="3500" dirty="0"/>
              <a:t>Bu unsurlar dikkate alınarak ve farklı şekillerde birleştirilerek iyi bir tasarım ortaya çıkar :</a:t>
            </a:r>
          </a:p>
          <a:p>
            <a:pPr lvl="1"/>
            <a:r>
              <a:rPr lang="en-TR" sz="2600" dirty="0"/>
              <a:t>Çizgi</a:t>
            </a:r>
          </a:p>
          <a:p>
            <a:pPr lvl="1"/>
            <a:r>
              <a:rPr lang="en-TR" sz="2600" dirty="0"/>
              <a:t>Ton</a:t>
            </a:r>
          </a:p>
          <a:p>
            <a:pPr lvl="1"/>
            <a:r>
              <a:rPr lang="en-TR" sz="2600" dirty="0"/>
              <a:t>Renk</a:t>
            </a:r>
          </a:p>
          <a:p>
            <a:pPr lvl="1"/>
            <a:r>
              <a:rPr lang="en-TR" sz="2600" dirty="0"/>
              <a:t>Doku</a:t>
            </a:r>
          </a:p>
          <a:p>
            <a:pPr lvl="1"/>
            <a:r>
              <a:rPr lang="en-TR" sz="2600" dirty="0"/>
              <a:t>Biçim</a:t>
            </a:r>
          </a:p>
          <a:p>
            <a:pPr lvl="1"/>
            <a:r>
              <a:rPr lang="en-TR" sz="2600" dirty="0"/>
              <a:t>Ölçü</a:t>
            </a:r>
          </a:p>
          <a:p>
            <a:pPr lvl="1"/>
            <a:r>
              <a:rPr lang="en-TR" sz="2600" dirty="0"/>
              <a:t>Yön</a:t>
            </a:r>
          </a:p>
          <a:p>
            <a:endParaRPr lang="en-TR" sz="3500" dirty="0"/>
          </a:p>
        </p:txBody>
      </p:sp>
      <p:sp>
        <p:nvSpPr>
          <p:cNvPr id="27" name="Isosceles Triangle 26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5BDBAC-D6C9-7F4F-A97D-EC9C4C385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708194-3F9B-A345-B620-5B898B265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8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16265091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1089</TotalTime>
  <Words>325</Words>
  <Application>Microsoft Macintosh PowerPoint</Application>
  <PresentationFormat>Widescreen</PresentationFormat>
  <Paragraphs>61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Yeni Medya Uygulamaları RTS- İLT238 – 6. Hafta   Dr. Öğr. Üyesi Ergin Şafak Dikmen </vt:lpstr>
      <vt:lpstr>Yazılımlar</vt:lpstr>
      <vt:lpstr>PowerPoint Presentation</vt:lpstr>
      <vt:lpstr>PowerPoint Presentation</vt:lpstr>
      <vt:lpstr>PowerPoint Presentation</vt:lpstr>
      <vt:lpstr>Dosya Uzantıları</vt:lpstr>
      <vt:lpstr>PowerPoint Presentation</vt:lpstr>
      <vt:lpstr>Tasarım  İlkeleri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Çevrim İçi Ortamda İletişim</dc:title>
  <dc:creator>Ergin Şafak Dikmen</dc:creator>
  <cp:lastModifiedBy>Safak.Dikmen</cp:lastModifiedBy>
  <cp:revision>62</cp:revision>
  <dcterms:created xsi:type="dcterms:W3CDTF">2020-10-07T12:25:49Z</dcterms:created>
  <dcterms:modified xsi:type="dcterms:W3CDTF">2021-03-23T09:56:39Z</dcterms:modified>
</cp:coreProperties>
</file>