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92" r:id="rId3"/>
    <p:sldId id="288" r:id="rId4"/>
    <p:sldId id="289" r:id="rId5"/>
    <p:sldId id="290" r:id="rId6"/>
    <p:sldId id="291" r:id="rId7"/>
    <p:sldId id="293" r:id="rId8"/>
    <p:sldId id="294" r:id="rId9"/>
    <p:sldId id="295" r:id="rId10"/>
    <p:sldId id="298" r:id="rId11"/>
    <p:sldId id="296" r:id="rId12"/>
    <p:sldId id="297" r:id="rId13"/>
    <p:sldId id="299" r:id="rId14"/>
    <p:sldId id="300" r:id="rId15"/>
    <p:sldId id="302" r:id="rId16"/>
    <p:sldId id="301" r:id="rId17"/>
    <p:sldId id="303" r:id="rId18"/>
    <p:sldId id="304" r:id="rId19"/>
    <p:sldId id="305" r:id="rId20"/>
    <p:sldId id="306" r:id="rId21"/>
    <p:sldId id="307" r:id="rId22"/>
    <p:sldId id="309" r:id="rId23"/>
    <p:sldId id="308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286" r:id="rId35"/>
    <p:sldId id="287" r:id="rId3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13.12.2020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13.12.2020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13.12.2020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13.12.2020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13.12.2020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13.12.2020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78A962-657E-8444-BA58-71E2194E7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İletişimin Özellikleri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069755-A762-E440-B69B-EF8FC7DAE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panecea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ne kadar engebeleri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yumuşatıp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giden yolu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düzleyebilse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her zaman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istediğimizi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sağlamayacaktır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hayal kırıcı olması muhtemeldir. Bu durum, bazı sorunların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tartışıldıkça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daha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kötüleştiğini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duygular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artabilir. Etkili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çözmeyecektir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Tarafların birbirlerini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mükemmel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anladıkları fakat yine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anlaşamadıkları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durumlar vardır.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etkinliğinizi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artırabilir. Ancak bu tam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5030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839588-203E-1A4D-9691-00607F37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İletişimin Özellikleri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F2C13C-3409-4448-9A55-B91460517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sıklıkla etik tehditler ortaya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bilgilerin her anlamda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hiçbir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aldatıcı olmamasını kapsar.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Manipülasyoncu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ayrımcı veya abartıcı bir ifade tarzından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kaçınılmalı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İyimser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tutumun arkasında olumsuz bilgileri saklamamalı yani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ikiyüzlu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olmamalıdır.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Fikirlerinizi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yansıtacak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etmeli ve verileri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dürüstçe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sergilemelisiniz.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Aksi takdirde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durumlar her an bir tehditle bozulabilir ve olumsuz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maruz kalınabilir.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0453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12069B-3DC8-CB41-897F-617495FEB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İletişimin Özellikleri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0FE73C-EE55-1C41-9532-38F201DA2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eyleminden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mesajı iletme veya alma olarak bahsetmek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kendisinin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incelenmelidir.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Alınan veya verilen her mesaj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olayının halkalarından biridir,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1130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74EAA5-6B5F-6A45-96E2-5BB533922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A59466-B987-1F4A-B6C4-AE0845532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Bir olayın </a:t>
            </a:r>
            <a:r>
              <a:rPr lang="tr-TR" dirty="0" err="1"/>
              <a:t>sürekli</a:t>
            </a:r>
            <a:r>
              <a:rPr lang="tr-TR" dirty="0"/>
              <a:t> ve birbirini izleyen </a:t>
            </a:r>
            <a:r>
              <a:rPr lang="tr-TR" dirty="0" err="1"/>
              <a:t>değişmelerle</a:t>
            </a:r>
            <a:r>
              <a:rPr lang="tr-TR" dirty="0"/>
              <a:t> </a:t>
            </a:r>
            <a:r>
              <a:rPr lang="tr-TR" dirty="0" err="1"/>
              <a:t>gelişmesi</a:t>
            </a:r>
            <a:r>
              <a:rPr lang="tr-TR" dirty="0"/>
              <a:t>, </a:t>
            </a:r>
            <a:r>
              <a:rPr lang="tr-TR" dirty="0" err="1"/>
              <a:t>başka</a:t>
            </a:r>
            <a:r>
              <a:rPr lang="tr-TR" dirty="0"/>
              <a:t> bir olaya </a:t>
            </a:r>
            <a:r>
              <a:rPr lang="tr-TR" dirty="0" err="1"/>
              <a:t>dönüşmesi</a:t>
            </a:r>
            <a:r>
              <a:rPr lang="tr-TR" dirty="0"/>
              <a:t> durumu </a:t>
            </a:r>
            <a:r>
              <a:rPr lang="tr-TR" dirty="0" err="1"/>
              <a:t>sürec</a:t>
            </a:r>
            <a:r>
              <a:rPr lang="tr-TR" dirty="0"/>
              <a:t>̧ olarak tanımlanır. I</a:t>
            </a:r>
          </a:p>
          <a:p>
            <a:r>
              <a:rPr lang="tr-TR" dirty="0"/>
              <a:t>̇</a:t>
            </a:r>
            <a:r>
              <a:rPr lang="tr-TR" dirty="0" err="1"/>
              <a:t>letişim</a:t>
            </a:r>
            <a:r>
              <a:rPr lang="tr-TR" dirty="0"/>
              <a:t> de </a:t>
            </a:r>
            <a:r>
              <a:rPr lang="tr-TR" dirty="0" err="1"/>
              <a:t>sürec</a:t>
            </a:r>
            <a:r>
              <a:rPr lang="tr-TR" dirty="0"/>
              <a:t>̧ </a:t>
            </a:r>
            <a:r>
              <a:rPr lang="tr-TR" dirty="0" err="1"/>
              <a:t>özelliği</a:t>
            </a:r>
            <a:r>
              <a:rPr lang="tr-TR" dirty="0"/>
              <a:t> </a:t>
            </a:r>
            <a:r>
              <a:rPr lang="tr-TR" dirty="0" err="1"/>
              <a:t>gösterir</a:t>
            </a:r>
            <a:r>
              <a:rPr lang="tr-TR" dirty="0"/>
              <a:t>. </a:t>
            </a:r>
            <a:r>
              <a:rPr lang="tr-TR" dirty="0" err="1"/>
              <a:t>İletişim</a:t>
            </a:r>
            <a:r>
              <a:rPr lang="tr-TR" dirty="0"/>
              <a:t>, bireyin gerek biyolojik </a:t>
            </a:r>
            <a:r>
              <a:rPr lang="tr-TR" dirty="0" err="1"/>
              <a:t>gelişimine</a:t>
            </a:r>
            <a:r>
              <a:rPr lang="tr-TR" dirty="0"/>
              <a:t> gerekse </a:t>
            </a:r>
            <a:r>
              <a:rPr lang="tr-TR" dirty="0" err="1"/>
              <a:t>sosyokültürel</a:t>
            </a:r>
            <a:r>
              <a:rPr lang="tr-TR" dirty="0"/>
              <a:t> </a:t>
            </a:r>
            <a:r>
              <a:rPr lang="tr-TR" dirty="0" err="1"/>
              <a:t>çevresiyle</a:t>
            </a:r>
            <a:r>
              <a:rPr lang="tr-TR" dirty="0"/>
              <a:t> </a:t>
            </a:r>
            <a:r>
              <a:rPr lang="tr-TR" dirty="0" err="1"/>
              <a:t>etkileşimine</a:t>
            </a:r>
            <a:r>
              <a:rPr lang="tr-TR" dirty="0"/>
              <a:t> </a:t>
            </a:r>
            <a:r>
              <a:rPr lang="tr-TR" dirty="0" err="1"/>
              <a:t>bağlı</a:t>
            </a:r>
            <a:r>
              <a:rPr lang="tr-TR" dirty="0"/>
              <a:t> olarak devingenlik </a:t>
            </a:r>
            <a:r>
              <a:rPr lang="tr-TR" dirty="0" err="1"/>
              <a:t>gösteren</a:t>
            </a:r>
            <a:r>
              <a:rPr lang="tr-TR" dirty="0"/>
              <a:t> ve bireyi de </a:t>
            </a:r>
            <a:r>
              <a:rPr lang="tr-TR" dirty="0" err="1"/>
              <a:t>dönüştüren</a:t>
            </a:r>
            <a:r>
              <a:rPr lang="tr-TR" dirty="0"/>
              <a:t> bir olgudur. </a:t>
            </a:r>
            <a:r>
              <a:rPr lang="tr-TR" i="1" dirty="0"/>
              <a:t>I</a:t>
            </a:r>
          </a:p>
          <a:p>
            <a:r>
              <a:rPr lang="tr-TR" i="1" dirty="0"/>
              <a:t>̇</a:t>
            </a:r>
            <a:r>
              <a:rPr lang="tr-TR" i="1" dirty="0" err="1"/>
              <a:t>letişimin</a:t>
            </a:r>
            <a:r>
              <a:rPr lang="tr-TR" i="1" dirty="0"/>
              <a:t> </a:t>
            </a:r>
            <a:r>
              <a:rPr lang="tr-TR" i="1" dirty="0" err="1"/>
              <a:t>sürec</a:t>
            </a:r>
            <a:r>
              <a:rPr lang="tr-TR" i="1" dirty="0"/>
              <a:t>̧ </a:t>
            </a:r>
            <a:r>
              <a:rPr lang="tr-TR" i="1" dirty="0" err="1"/>
              <a:t>özelliği</a:t>
            </a:r>
            <a:r>
              <a:rPr lang="tr-TR" i="1" dirty="0"/>
              <a:t> iki yolla </a:t>
            </a:r>
            <a:r>
              <a:rPr lang="tr-TR" i="1" dirty="0" err="1"/>
              <a:t>karşımıza</a:t>
            </a:r>
            <a:r>
              <a:rPr lang="tr-TR" i="1" dirty="0"/>
              <a:t> </a:t>
            </a:r>
            <a:r>
              <a:rPr lang="tr-TR" i="1" dirty="0" err="1"/>
              <a:t>çıkmaktadır</a:t>
            </a:r>
            <a:r>
              <a:rPr lang="tr-TR" i="1" dirty="0"/>
              <a:t>. Bunlardan birincisi bireysel boyuttur. </a:t>
            </a:r>
            <a:r>
              <a:rPr lang="tr-TR" dirty="0"/>
              <a:t>Birey olarak </a:t>
            </a:r>
            <a:r>
              <a:rPr lang="tr-TR" dirty="0" err="1"/>
              <a:t>iletişim</a:t>
            </a:r>
            <a:r>
              <a:rPr lang="tr-TR" dirty="0"/>
              <a:t> gereksinimimiz </a:t>
            </a:r>
            <a:r>
              <a:rPr lang="tr-TR" dirty="0" err="1"/>
              <a:t>değişken</a:t>
            </a:r>
            <a:r>
              <a:rPr lang="tr-TR" dirty="0"/>
              <a:t> ve sınırsızdır. </a:t>
            </a:r>
            <a:r>
              <a:rPr lang="tr-TR" dirty="0" err="1"/>
              <a:t>Sürekli</a:t>
            </a:r>
            <a:r>
              <a:rPr lang="tr-TR" dirty="0"/>
              <a:t> </a:t>
            </a:r>
            <a:r>
              <a:rPr lang="tr-TR" dirty="0" err="1"/>
              <a:t>çevremize</a:t>
            </a:r>
            <a:r>
              <a:rPr lang="tr-TR" dirty="0"/>
              <a:t> kendimizi anlatmaya </a:t>
            </a:r>
            <a:r>
              <a:rPr lang="tr-TR" dirty="0" err="1"/>
              <a:t>çalışır</a:t>
            </a:r>
            <a:r>
              <a:rPr lang="tr-TR" dirty="0"/>
              <a:t>, </a:t>
            </a:r>
            <a:r>
              <a:rPr lang="tr-TR" dirty="0" err="1"/>
              <a:t>başkalarının</a:t>
            </a:r>
            <a:r>
              <a:rPr lang="tr-TR" dirty="0"/>
              <a:t> duygu ve </a:t>
            </a:r>
            <a:r>
              <a:rPr lang="tr-TR" dirty="0" err="1"/>
              <a:t>düşüncelerini</a:t>
            </a:r>
            <a:r>
              <a:rPr lang="tr-TR" dirty="0"/>
              <a:t> anlamaya gayret ederiz. </a:t>
            </a:r>
          </a:p>
          <a:p>
            <a:r>
              <a:rPr lang="tr-TR" dirty="0" err="1"/>
              <a:t>İletişim</a:t>
            </a:r>
            <a:r>
              <a:rPr lang="tr-TR" dirty="0"/>
              <a:t> kurmaya </a:t>
            </a:r>
            <a:r>
              <a:rPr lang="tr-TR" dirty="0" err="1"/>
              <a:t>çalışırken</a:t>
            </a:r>
            <a:r>
              <a:rPr lang="tr-TR" dirty="0"/>
              <a:t> duyup </a:t>
            </a:r>
            <a:r>
              <a:rPr lang="tr-TR" dirty="0" err="1"/>
              <a:t>öğrendiklerimizle</a:t>
            </a:r>
            <a:r>
              <a:rPr lang="tr-TR" dirty="0"/>
              <a:t> bir </a:t>
            </a:r>
            <a:r>
              <a:rPr lang="tr-TR" dirty="0" err="1"/>
              <a:t>biçimde</a:t>
            </a:r>
            <a:r>
              <a:rPr lang="tr-TR" dirty="0"/>
              <a:t> etkilenir </a:t>
            </a:r>
            <a:r>
              <a:rPr lang="tr-TR" dirty="0" err="1"/>
              <a:t>değişiriz</a:t>
            </a:r>
            <a:r>
              <a:rPr lang="tr-TR" dirty="0"/>
              <a:t>. Aynı </a:t>
            </a:r>
            <a:r>
              <a:rPr lang="tr-TR" dirty="0" err="1"/>
              <a:t>biçimde</a:t>
            </a:r>
            <a:r>
              <a:rPr lang="tr-TR" dirty="0"/>
              <a:t> </a:t>
            </a:r>
            <a:r>
              <a:rPr lang="tr-TR" dirty="0" err="1"/>
              <a:t>karşımızdaki</a:t>
            </a:r>
            <a:r>
              <a:rPr lang="tr-TR" dirty="0"/>
              <a:t> </a:t>
            </a:r>
            <a:r>
              <a:rPr lang="tr-TR" dirty="0" err="1"/>
              <a:t>kişiler</a:t>
            </a:r>
            <a:r>
              <a:rPr lang="tr-TR" dirty="0"/>
              <a:t> de bizimle girdikleri </a:t>
            </a:r>
            <a:r>
              <a:rPr lang="tr-TR" dirty="0" err="1"/>
              <a:t>iletişimden</a:t>
            </a:r>
            <a:r>
              <a:rPr lang="tr-TR" dirty="0"/>
              <a:t> etkilenirler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2015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E7F61E-896E-9847-85E2-F4FB8898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Süreci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B9C6CF-C295-F64E-82C6-EFFA687C9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ilgili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boyutu ise toplumsal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kültüreldir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oldukları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gelecek nesillere aktarılarak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Atalarımızın edindikleri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tecrübeleri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sayesinde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öğreniriz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hayatımıza uygulama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buluruz. Bizden sonraki nesiller de bizden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şansını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yakalayabileceklerdir.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7389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7267E8-56F0-6442-ACEB-B022082E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ve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79B435-ED61-3042-A19C-EC0409F74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olan dil,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sistemdir.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yoludur.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durumlar hakkında kanaat sahibi olmamıza yarayan bir kanaldır.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Duygu,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istekler, alıcıya dil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toplumu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ortak unsurların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olan dil, canlı bir varlıktır. Zamanla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dinamik bir yapıya sahiptir.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3736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7CC494-35EE-0C46-8362-F135205F5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ve 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874723-54E7-F54A-9BD0-45AC87806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Dil, kullanımlarına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farklı boyutta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zenginleşir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durumsal, sosyal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Dilin durumsal boyutu,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mekân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göstermesidir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kullanımının sosyal boyutu,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anlatım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Toplumda var olan farklı katmanlar, sınıflar, gruplar farklı ifade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kullanırlar.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grupların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etkileyen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grup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yansır. Bireyin ait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meslek,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belirler.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7821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0EAFF5-C994-9A44-AB48-A20334501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ve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EFCF15-0AB9-3D44-B1EB-BC5032505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kullanımını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zenginleştiren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boyuttur. Dilin hem yapısı hem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Kelimelerin sosyal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anlamları, 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işleyişi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hakkında bilgi verir.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sistemi, kendi gereksinimleri ve temel varsayımları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tarihsel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yaratılan ve aktarılan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etkiler.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0689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0DA402-F6A5-3A4B-A671-DC785ADF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ve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ABE5BC-25E7-4143-B9EC-895870B38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Toplum, yapısı itibarıyla homojen bir olgu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Sınıfsal, ırksal, dinsel, etnik ayrımlar toplum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 yaratır. Bu farklılıklar ise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çeşitliliğe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sınıfsal vb. ayrımlar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 olgusunda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aynı dili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insanların ulusal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dili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topluluk,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yorumlanması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gerekli kuralları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topluluktur.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3202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C00449-83D2-8846-B284-6ED4D64F3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ve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B33718-0DD3-864C-83F4-8E44212D2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sıralanabilir: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Canlı bir varlıktır.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bir kurumdur.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taşıyıcısıdır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uzlaşmayı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544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FA0BE2-ACE2-CD4C-A589-01B7E39BB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İLETİŞİM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646FFA-96FA-9945-BDF6-98B9B3D66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esas olarak simgeler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gruptan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bilginin, fikirlerin, tutumların veya duyguların iletimidir (1969).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mesajlar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(1972).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katılanların bilgi yaratıp,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anlamaya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 bu bilgiyi birbirleriyle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paylaştıkları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(1981).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“bir mesajın bir kaynaktan belli bir kanal yoluyla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gürültu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unsurunun da katılımıyla bir alıcıya iletimi eylemi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(1986).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yalnızca haber ve ileti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alışverişi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olgular ve verilerin iletimi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paylaşımını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bireysel ve ortak etkinliktir (1988).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ortak, hem de farklı zaman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mekân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boyutlarında; bilgi,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duyguların anlamlarında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uzlaşılmıs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simgeler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biriktirilip aktarılması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alışverişidir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(1990).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iletiler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kurulan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(1996).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5162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234904-BB3E-B140-8844-CD67AB3BC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 ve Konuşma Dili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559447-675D-CD46-B145-B5B0420F9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 dili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dili arasındaki farklar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dili olabilir ancak yazı dili tektir.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dildir, yazı dili ise yapaydır.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 dili noktalama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işaretleri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cümle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 gibi belli kurallara tabidir.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dilindeki ifade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standart ve kurallı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dilin yanı sıra jest, mimik, tonlama, vurgu gibi unsurlar devreye girer. Yazı dilinde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yoktur.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 dili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nedenle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alanda kullanılır.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dilinin kullanım alanı ise dardır.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gruplara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takibi zordur. Yazı dili ise bir kurallar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yazılı metinlerin orijinalliklerinin bozulmadan nesilden nesle aktarılabilmesi nedeniyle yazılı dilin tarihi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Dolayısıyla yazı dili aynı zamanda medeniyet dilidir.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345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4BF6E4-41E9-9144-A642-250BAFDA0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FDBA97-3027-EC4C-8940-F0B9E987D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Mesajı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mesajı alan arasında her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şeyden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birlikteliği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bulunmalıdır.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ortak bir kodlama sistemini gerektirir.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İletinin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 yapısı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kusurlu olması, kavramsal eksiklikler, terminolojik yetersizlikler gibi engellerin yanı sıra kelimelerin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anlamlar kazanması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aksamasında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etkendir.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ifade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kullanıldığı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 kazanır.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Çünku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dil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beşeri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faaliyettir.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Dilbilim perspektifinden yapılan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dildeki yapıyı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yapısalcı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yaklaşımlar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dilsel yapıyı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söylemi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ele alan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postyapısalcı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yaklaşımlar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etrafında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şekillenmiştir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8495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285E18-B963-814F-8ADF-1BC54A505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A3A988-0C7E-7146-8CAD-3157DC23A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Yapısalcı dilbilim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dildeki yapısal sistemler ve bu sistemler arasındaki yapısal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ilgilenir.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Ferdinand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koyduğu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 Dilbilim Dersleri adlı eseri, dildeki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merkeze alan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yapısalcılığın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dilin toplumsal yanını,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parole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yanını ifade eder. Buna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kişiseldir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 anlamını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dâhil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kazanır. Yani anlamın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kaynağı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yapıdır.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6276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AFDEFB-9B55-BE44-B81E-F43C5091C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043ACD-4FA0-9548-AC18-1BB46CF27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Postyapısalcılıkla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yeniden ele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metnin yapısal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çözümlemesi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Barthes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Jacgues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Derrida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Foucault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teorisyenlerin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koyduğu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analizine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sabit ve mutlak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Yani sabit bir anlamlandırma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yoktur.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Metin sadece bu ikisi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dayanan dilsel kodlardan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Sistemsel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dilin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kodu yani metnin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metin yazara, okura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örtük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kodlar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örtük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kodlar metnin yan anlamıdır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Yani anlam dilin yapısı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bağlamında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Bireyin zihinsel yapısını etkileyen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yanı sıra onun psikolojik, fiziksel, sosyal vb.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bilişsel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durumuna ve dolayısıyla kodlama-anlama-anlamlandırma gibi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becerilerine etki eder.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535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277450-B5D2-1347-B753-224412DC6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F23AA0-1C0B-7A4A-A846-00A064558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Düz</a:t>
            </a:r>
            <a:r>
              <a:rPr lang="tr-TR" dirty="0"/>
              <a:t> anlam bir </a:t>
            </a:r>
            <a:r>
              <a:rPr lang="tr-TR" dirty="0" err="1"/>
              <a:t>gösterenin</a:t>
            </a:r>
            <a:r>
              <a:rPr lang="tr-TR" dirty="0"/>
              <a:t> zihinde </a:t>
            </a:r>
            <a:r>
              <a:rPr lang="tr-TR" dirty="0" err="1"/>
              <a:t>uyandırdığı</a:t>
            </a:r>
            <a:r>
              <a:rPr lang="tr-TR" dirty="0"/>
              <a:t> ilk anlamdır. Kelimenin ilk anlamının </a:t>
            </a:r>
            <a:r>
              <a:rPr lang="tr-TR" dirty="0" err="1"/>
              <a:t>dışında</a:t>
            </a:r>
            <a:r>
              <a:rPr lang="tr-TR" dirty="0"/>
              <a:t> zamanla </a:t>
            </a:r>
            <a:r>
              <a:rPr lang="tr-TR" dirty="0" err="1"/>
              <a:t>kazandığı</a:t>
            </a:r>
            <a:r>
              <a:rPr lang="tr-TR" dirty="0"/>
              <a:t> ikincil anlamlar ise onun yan anlamıdır. Yan anlam </a:t>
            </a:r>
            <a:r>
              <a:rPr lang="tr-TR" dirty="0" err="1"/>
              <a:t>bağlamdan</a:t>
            </a:r>
            <a:r>
              <a:rPr lang="tr-TR" dirty="0"/>
              <a:t> </a:t>
            </a:r>
            <a:r>
              <a:rPr lang="tr-TR" dirty="0" err="1"/>
              <a:t>bağlama</a:t>
            </a:r>
            <a:r>
              <a:rPr lang="tr-TR" dirty="0"/>
              <a:t> farklılık </a:t>
            </a:r>
            <a:r>
              <a:rPr lang="tr-TR" dirty="0" err="1"/>
              <a:t>gösterir</a:t>
            </a:r>
            <a:r>
              <a:rPr lang="tr-TR" dirty="0"/>
              <a:t>, </a:t>
            </a:r>
            <a:r>
              <a:rPr lang="tr-TR" dirty="0" err="1"/>
              <a:t>düz</a:t>
            </a:r>
            <a:r>
              <a:rPr lang="tr-TR" dirty="0"/>
              <a:t> anlamı </a:t>
            </a:r>
            <a:r>
              <a:rPr lang="tr-TR" dirty="0" err="1"/>
              <a:t>genişleterek</a:t>
            </a:r>
            <a:r>
              <a:rPr lang="tr-TR" dirty="0"/>
              <a:t> </a:t>
            </a:r>
            <a:r>
              <a:rPr lang="tr-TR" dirty="0" err="1"/>
              <a:t>söylemi</a:t>
            </a:r>
            <a:r>
              <a:rPr lang="tr-TR" dirty="0"/>
              <a:t> </a:t>
            </a:r>
            <a:r>
              <a:rPr lang="tr-TR" dirty="0" err="1"/>
              <a:t>oluşturur</a:t>
            </a:r>
            <a:r>
              <a:rPr lang="tr-TR" dirty="0"/>
              <a:t>. </a:t>
            </a:r>
          </a:p>
          <a:p>
            <a:r>
              <a:rPr lang="tr-TR" dirty="0" err="1"/>
              <a:t>Barthes</a:t>
            </a:r>
            <a:r>
              <a:rPr lang="tr-TR" dirty="0"/>
              <a:t>, metinde verili </a:t>
            </a:r>
            <a:r>
              <a:rPr lang="tr-TR" dirty="0" err="1"/>
              <a:t>olduğunu</a:t>
            </a:r>
            <a:r>
              <a:rPr lang="tr-TR" dirty="0"/>
              <a:t> kabul </a:t>
            </a:r>
            <a:r>
              <a:rPr lang="tr-TR" dirty="0" err="1"/>
              <a:t>ettiği</a:t>
            </a:r>
            <a:r>
              <a:rPr lang="tr-TR" dirty="0"/>
              <a:t> </a:t>
            </a:r>
            <a:r>
              <a:rPr lang="tr-TR" dirty="0" err="1"/>
              <a:t>düz</a:t>
            </a:r>
            <a:r>
              <a:rPr lang="tr-TR" dirty="0"/>
              <a:t> anlam ile metinde anlam </a:t>
            </a:r>
            <a:r>
              <a:rPr lang="tr-TR" dirty="0" err="1"/>
              <a:t>farklılığı</a:t>
            </a:r>
            <a:r>
              <a:rPr lang="tr-TR" dirty="0"/>
              <a:t> yaratan bu yan anlamları da dikkate alarak </a:t>
            </a:r>
            <a:r>
              <a:rPr lang="tr-TR" dirty="0" err="1"/>
              <a:t>Saussure’den</a:t>
            </a:r>
            <a:r>
              <a:rPr lang="tr-TR" dirty="0"/>
              <a:t> farklı bir </a:t>
            </a:r>
            <a:r>
              <a:rPr lang="tr-TR" dirty="0" err="1"/>
              <a:t>çözümleme</a:t>
            </a:r>
            <a:r>
              <a:rPr lang="tr-TR" dirty="0"/>
              <a:t> ortaya koyar. </a:t>
            </a:r>
          </a:p>
          <a:p>
            <a:r>
              <a:rPr lang="tr-TR" dirty="0" err="1"/>
              <a:t>Barthes’a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yan anlam dolaylı ve </a:t>
            </a:r>
            <a:r>
              <a:rPr lang="tr-TR" dirty="0" err="1"/>
              <a:t>çağrışımsaldır</a:t>
            </a:r>
            <a:r>
              <a:rPr lang="tr-TR" dirty="0"/>
              <a:t>. Dolayısıyla okura (iletiyi alan </a:t>
            </a:r>
            <a:r>
              <a:rPr lang="tr-TR" dirty="0" err="1"/>
              <a:t>kişiye</a:t>
            </a:r>
            <a:r>
              <a:rPr lang="tr-TR" dirty="0"/>
              <a:t>) </a:t>
            </a:r>
            <a:r>
              <a:rPr lang="tr-TR" dirty="0" err="1"/>
              <a:t>göre</a:t>
            </a:r>
            <a:r>
              <a:rPr lang="tr-TR" dirty="0"/>
              <a:t> farklı boyutlar kazanır. </a:t>
            </a:r>
          </a:p>
          <a:p>
            <a:r>
              <a:rPr lang="tr-TR" dirty="0" err="1"/>
              <a:t>Yazılırlı</a:t>
            </a:r>
            <a:r>
              <a:rPr lang="tr-TR" dirty="0"/>
              <a:t> metin </a:t>
            </a:r>
            <a:r>
              <a:rPr lang="tr-TR" dirty="0" err="1"/>
              <a:t>dediği</a:t>
            </a:r>
            <a:r>
              <a:rPr lang="tr-TR" dirty="0"/>
              <a:t> bu metinler, okur tarafından </a:t>
            </a:r>
            <a:r>
              <a:rPr lang="tr-TR" dirty="0" err="1"/>
              <a:t>başka</a:t>
            </a:r>
            <a:r>
              <a:rPr lang="tr-TR" dirty="0"/>
              <a:t> anlamsal </a:t>
            </a:r>
            <a:r>
              <a:rPr lang="tr-TR" dirty="0" err="1"/>
              <a:t>yüklemelerle</a:t>
            </a:r>
            <a:r>
              <a:rPr lang="tr-TR" dirty="0"/>
              <a:t> yeniden yazılabilir, okurun kendi anlam ve hayal </a:t>
            </a:r>
            <a:r>
              <a:rPr lang="tr-TR" dirty="0" err="1"/>
              <a:t>dünyasında</a:t>
            </a:r>
            <a:r>
              <a:rPr lang="tr-TR" dirty="0"/>
              <a:t> eklemlenebilir. </a:t>
            </a:r>
            <a:r>
              <a:rPr lang="tr-TR" dirty="0" err="1"/>
              <a:t>Okunurlu</a:t>
            </a:r>
            <a:r>
              <a:rPr lang="tr-TR" dirty="0"/>
              <a:t> metinlerde ise </a:t>
            </a:r>
            <a:r>
              <a:rPr lang="tr-TR" dirty="0" err="1"/>
              <a:t>düz</a:t>
            </a:r>
            <a:r>
              <a:rPr lang="tr-TR" dirty="0"/>
              <a:t> anlam baskındır, anlamın </a:t>
            </a:r>
            <a:r>
              <a:rPr lang="tr-TR" dirty="0" err="1"/>
              <a:t>bağlama</a:t>
            </a:r>
            <a:r>
              <a:rPr lang="tr-TR" dirty="0"/>
              <a:t> veya okura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değişmesi</a:t>
            </a:r>
            <a:r>
              <a:rPr lang="tr-TR" dirty="0"/>
              <a:t> zordur. </a:t>
            </a:r>
          </a:p>
          <a:p>
            <a:r>
              <a:rPr lang="tr-TR" dirty="0" err="1"/>
              <a:t>İletişimde</a:t>
            </a:r>
            <a:r>
              <a:rPr lang="tr-TR" dirty="0"/>
              <a:t> anlam metnin birincil veya ikincil anlamlarına </a:t>
            </a:r>
            <a:r>
              <a:rPr lang="tr-TR" dirty="0" err="1"/>
              <a:t>ilişkin</a:t>
            </a:r>
            <a:r>
              <a:rPr lang="tr-TR" dirty="0"/>
              <a:t> olabilir. Etkili bir </a:t>
            </a:r>
            <a:r>
              <a:rPr lang="tr-TR" dirty="0" err="1"/>
              <a:t>iletişim</a:t>
            </a:r>
            <a:r>
              <a:rPr lang="tr-TR" dirty="0"/>
              <a:t>, dilin sistemsel kurallarının yanı sıra metnin </a:t>
            </a:r>
            <a:r>
              <a:rPr lang="tr-TR" dirty="0" err="1"/>
              <a:t>bağlamının</a:t>
            </a:r>
            <a:r>
              <a:rPr lang="tr-TR" dirty="0"/>
              <a:t> da </a:t>
            </a:r>
            <a:r>
              <a:rPr lang="tr-TR" dirty="0" err="1"/>
              <a:t>göz</a:t>
            </a:r>
            <a:r>
              <a:rPr lang="tr-TR" dirty="0"/>
              <a:t> </a:t>
            </a:r>
            <a:r>
              <a:rPr lang="tr-TR" dirty="0" err="1"/>
              <a:t>önüne</a:t>
            </a:r>
            <a:r>
              <a:rPr lang="tr-TR" dirty="0"/>
              <a:t> alınması ile </a:t>
            </a:r>
            <a:r>
              <a:rPr lang="tr-TR" dirty="0" err="1"/>
              <a:t>mümkündür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44654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4F6955-92CD-834E-9CDD-5EFAF6412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 ve 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105F1B-81E3-0843-AB76-5F80999BF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toplumun tarihsel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yaratmıs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maddi ve manevi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bilgi,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sanat, ahlak, hukuk,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adetlerden ve insanın toplumun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yeteneklerinden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karmaşık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ifade eder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yalnız bir milletin din, ahlak, hukuk, akıl, estetik, dil, ekonomi ve fen hayatlarının uyumlu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doğuştan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kalıtsal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toplumun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örüntüleri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sosyalleşme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öğretim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kazanılır veya kazandırılır.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olgudur. Teknolojik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göçler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içten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gelen ya da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kültürlerarası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etkileşimler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savaşlar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dıştan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gelen etkenlere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0115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B653ED-A927-D642-B252-D3F7B5849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 ve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9E4A30-DE33-FB41-88A7-219BBDEDE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özetlersek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şöyle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sıralayabiliriz: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ve tarihsel bir olgudur,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doğuştan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kalıtsal bir olgu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Devingendir,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41877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095655-9126-D845-B360-D56B046B7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Kültürün İşlevleri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F94D63-4E83-4A48-AC93-0E2CA8761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ve bireysel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anlamını ve amacını ortaya koyar. Toplumsal deneyim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ortaya koyulur.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dayanışmaya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Her birey bir aileye,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gruba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dâhil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olmak, kendisini bir yere ait hissetmek ister. Aidiyet duygusu,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dolayısıyla toplumun ortak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davranmayı gerektirir.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toplumun sosyolojik resmidir.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desenini ortaya koyarak bir 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toplumlardan ayırt edilmesini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kalıbının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hangi topluma ait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toplumu yansıtan kimlik tipolojisinin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kuşaklar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 aktarılmasına ve 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devamlılığına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26676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53425F-D087-F443-A682-492E7E5D7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Kültürel Değişme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3A63A1-FCC9-ED41-872F-C8D13A2B6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zenginleşmesi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toplumlar ve sosyal gruplar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hızı toplumdan topluma, gruptan gruba farklılık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toplumun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zaten var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toplumdan etkilenmesi yoluyla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Kültürlerarası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fazla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toplumlarda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etkisine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fazladır. Ancak ne kadar geleneksel ve tutucu olursa olsun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değişebilirlik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özelliklerinden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biridir.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56368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5686FF-6FB1-394A-A7C3-1E21B07A7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Kültürel Değişme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9BC033-45AE-194D-926A-13C9F2D37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Demografik etmenler: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Nüfustaki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azalmaya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nedeniyle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hâsıl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kamusal hizmetler alanında yapılan planlamalar toplumda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gerektirir. 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 dinî gerek ahlaki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hayatın geleneksel kurumlarında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olur.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etmenler: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durum aynı zamanda toplumdaki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belirler.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gelişmişlikle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alakalıdır. Ekonomi, bilim, teknik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etkisine sahiptir.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397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3AEBE5-6315-4943-9D06-D42491B66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İLETİŞİM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5A3D4B-6563-D44D-A295-46156DA14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tanımlarından yola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noktada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temel ortak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canlılar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paylaşılmasını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sembollerle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8956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9193BA-E759-0640-8FC8-8306805C2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Kültürel Değişme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A1008D-7526-8B4A-9BAD-642D28B56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Teknolojik etmenler: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Endüstri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uğratabilir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 yaratan teknolojinin temelinde ise bilgi vardır. Dolayısıyla bilgi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basamağıdır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etmeni: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Sosyalizasyon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eğitim-öğretim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aktörüdür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ideal bireyler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yetiştirmek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tavrın amacıdır. 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İdeolojik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etmenler: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İdeoloji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İdeolojiler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toplumların mevcut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tutumlarını belirler. Tutucu ideolojiler toplumun mevcut durumunun muhafazasından yanayken, ilerlemeci ideolojiler mevcutla yetinmeyen, yenilik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taraftarlığına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ideolojilerdir.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86117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70555E-5549-CC40-A8F1-14AC09432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Kültürlerarası 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A2EAED-7B84-784C-88F2-56BD58608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birimine ait bireylerin, kendileri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grupların veya toplumların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üyeleriyle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kurdukları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araya gelmesi, aralarında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grupların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Toplumların benimsedikleri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doğru-yanlıs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yargıları ve bu yargılara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kalıpları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pratiklerine,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yapıp-etmeler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normları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toplumdan topluma farklılık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96139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22DAD5-7A59-FD4E-B4CB-68B6D632D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Kültürlerarası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440B9C-2F8B-234A-820A-0EE249FCF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insanla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neşet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eden ve insanı etkileyen iki kavramdır.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birbiriyle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olgulardır.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insanın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sınırlarını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toplumların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kodlarıyla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insanlarla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tanımlanabilir.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Bireylerin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kodlarıyla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becerileri,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yansır.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sonucu olarak toplumların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benzerlik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yerel unsurlar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koruyacaktır.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Yerellik sadece dil bilimsel farklılıklar demek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Anlama, anlamlandırma ve yorumlama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 eden unsurların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değerlendirilmesini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75178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4310E8-55B0-1E42-BDBC-D412746AA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Kültürlerarası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DA6572-8628-DA46-9512-B8867D039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yanı sıra insanın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bilişsel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şekillendiren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kabuller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şartlanmalar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etkileyen unsurlardır.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algılamamıza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veren ve otomatik olarak harekete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geçmemizi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kalıpları,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şartlanmalar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deneyimler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aktarımla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tavır, bireyi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önyargılı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olmaya, insanları belirli kalıplarda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itiyorsa,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çatışmalar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anlamalar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kaçınılmaz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verme anlamına gelen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önyargı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bazen olumlu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genelde olumsuz tutumları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teşkil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etmen, etnik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merkezciliğin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boyutudur.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yargılamak anlamına gelen etnik merkezcilik, bu yargılamanın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dayanması nedeniyle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aksaklıklara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67685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10.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50013"/>
            <a:ext cx="10039597" cy="4102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İspir, N.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İletişime Giriş içinde Dil, Kültür ve İletişim.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Doğan, A.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İletişime Giriş içinde </a:t>
            </a:r>
            <a:r>
              <a:rPr lang="tr-TR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Kavramı ve Süreci.</a:t>
            </a:r>
            <a:r>
              <a:rPr 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FAA359-8B71-FD4C-9941-027743B7A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İLETİŞİM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83AFEF-3104-8544-943C-60E07E193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Canlılar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 oynayan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anlayabilmek, onu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etkili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kullanabilmek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birbirleriyle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anlamak gerekir.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gerçekleşebilmesi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kullanılan sembollerin, ifadelerin, terimlerin,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görünümlerin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anlamları ve tanımları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ortak bir anlam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bulunmalıdır.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Canlıların birbirlerine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kullandıkları dile ait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sözcükler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rakamlar ve yaptıkları beden hareketleri, fikirlerin kendileri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sembollerdir. Medeni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fakat bunları farklı sembollerle ifade ederler. Bunlar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dillere ait yazı, seslendirme ve beden hareketleriyle ilgili sembolleri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2420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FDF05B-AF6D-4F40-9E2F-D86B5C79F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İLETİŞİM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F98493-C8FE-1B4A-8AEA-4BAAF4ECD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vazgeçilmez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unsur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tarihi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olumlu ya da olumsuz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insanoğlu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istek ve beklentileri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doğdukları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da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bilinçli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bilinçsiz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kurmaktadırlar.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susarak,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bağırarak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beden hareketleriyle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çevrelerindekilere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birtakım anlamlar iletmek suretiyle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sağlamaktadırlar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Kurulan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anlamda zorunludur.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0866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5436F2-604D-A043-AFFF-BA7228B3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İLETİŞİM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F53232-A128-3047-A0EB-C8409A8CB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arada olabilmek, onları anlayabilmek, kendilerini anlatabilmek ve etkileyebilmek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ifade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toplumsallaşabilmek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kurmaktadırlar.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yerde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yerde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insanın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%70’ini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izleyerek, dinleyerek ve yazarak yani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alınırsa insanın duygu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çevresindekilerle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deyişle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insan sevincini, acısını, isteklerini,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isterken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kurmak zorundadır.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6060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4945F1-29F3-D240-857C-C72DF052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İletişimin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BF56B7-7EC4-D04B-B6C8-2A28355F5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/>
              <a:t>İletişim</a:t>
            </a:r>
            <a:r>
              <a:rPr lang="tr-TR" i="1" dirty="0"/>
              <a:t> </a:t>
            </a:r>
            <a:r>
              <a:rPr lang="tr-TR" i="1" dirty="0" err="1"/>
              <a:t>kaçınılmazdır</a:t>
            </a:r>
            <a:r>
              <a:rPr lang="tr-TR" i="1" dirty="0"/>
              <a:t>: </a:t>
            </a:r>
            <a:r>
              <a:rPr lang="tr-TR" dirty="0" err="1"/>
              <a:t>İletişimin</a:t>
            </a:r>
            <a:r>
              <a:rPr lang="tr-TR" dirty="0"/>
              <a:t> temel bir </a:t>
            </a:r>
            <a:r>
              <a:rPr lang="tr-TR" dirty="0" err="1"/>
              <a:t>gerçeği</a:t>
            </a:r>
            <a:r>
              <a:rPr lang="tr-TR" dirty="0"/>
              <a:t> “</a:t>
            </a:r>
            <a:r>
              <a:rPr lang="tr-TR" dirty="0" err="1"/>
              <a:t>iletişimsiz</a:t>
            </a:r>
            <a:r>
              <a:rPr lang="tr-TR" dirty="0"/>
              <a:t> </a:t>
            </a:r>
            <a:r>
              <a:rPr lang="tr-TR" dirty="0" err="1"/>
              <a:t>olunamayacağı”dır</a:t>
            </a:r>
            <a:r>
              <a:rPr lang="tr-TR" dirty="0"/>
              <a:t>. Sessiz </a:t>
            </a:r>
            <a:r>
              <a:rPr lang="tr-TR" dirty="0" err="1"/>
              <a:t>olduğumuz</a:t>
            </a:r>
            <a:r>
              <a:rPr lang="tr-TR" dirty="0"/>
              <a:t> bir anda bile </a:t>
            </a:r>
            <a:r>
              <a:rPr lang="tr-TR" dirty="0" err="1"/>
              <a:t>çok</a:t>
            </a:r>
            <a:r>
              <a:rPr lang="tr-TR" dirty="0"/>
              <a:t> zengin </a:t>
            </a:r>
            <a:r>
              <a:rPr lang="tr-TR" dirty="0" err="1"/>
              <a:t>sözsüz</a:t>
            </a:r>
            <a:r>
              <a:rPr lang="tr-TR" dirty="0"/>
              <a:t> mesajlar iletebiliriz. </a:t>
            </a:r>
          </a:p>
          <a:p>
            <a:r>
              <a:rPr lang="tr-TR" dirty="0" err="1"/>
              <a:t>Yüz</a:t>
            </a:r>
            <a:r>
              <a:rPr lang="tr-TR" dirty="0"/>
              <a:t> ifadesi, </a:t>
            </a:r>
            <a:r>
              <a:rPr lang="tr-TR" dirty="0" err="1"/>
              <a:t>durus</a:t>
            </a:r>
            <a:r>
              <a:rPr lang="tr-TR" dirty="0"/>
              <a:t>̧, el kol hareketleri, giyim ve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birçok</a:t>
            </a:r>
            <a:r>
              <a:rPr lang="tr-TR" dirty="0"/>
              <a:t> </a:t>
            </a:r>
            <a:r>
              <a:rPr lang="tr-TR" dirty="0" err="1"/>
              <a:t>davranıs</a:t>
            </a:r>
            <a:r>
              <a:rPr lang="tr-TR" dirty="0"/>
              <a:t>̧, tutumlarımızla ilgili sinyaller </a:t>
            </a:r>
            <a:r>
              <a:rPr lang="tr-TR" dirty="0" err="1"/>
              <a:t>içerir</a:t>
            </a:r>
            <a:r>
              <a:rPr lang="tr-TR" dirty="0"/>
              <a:t>.</a:t>
            </a:r>
          </a:p>
          <a:p>
            <a:r>
              <a:rPr lang="tr-TR" dirty="0"/>
              <a:t> </a:t>
            </a:r>
            <a:r>
              <a:rPr lang="tr-TR" dirty="0" err="1"/>
              <a:t>İletişim</a:t>
            </a:r>
            <a:r>
              <a:rPr lang="tr-TR" dirty="0"/>
              <a:t> kuramamanın </a:t>
            </a:r>
            <a:r>
              <a:rPr lang="tr-TR" dirty="0" err="1"/>
              <a:t>olanaksızlığı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yokluğumuzda</a:t>
            </a:r>
            <a:r>
              <a:rPr lang="tr-TR" dirty="0"/>
              <a:t> bile mesajlar </a:t>
            </a:r>
            <a:r>
              <a:rPr lang="tr-TR" dirty="0" err="1"/>
              <a:t>gönderdiğimiz</a:t>
            </a:r>
            <a:r>
              <a:rPr lang="tr-TR" dirty="0"/>
              <a:t> anlamına gelir. </a:t>
            </a:r>
          </a:p>
          <a:p>
            <a:r>
              <a:rPr lang="tr-TR" dirty="0"/>
              <a:t>Bir olayda ortada </a:t>
            </a:r>
            <a:r>
              <a:rPr lang="tr-TR" dirty="0" err="1"/>
              <a:t>görünmemek</a:t>
            </a:r>
            <a:r>
              <a:rPr lang="tr-TR" dirty="0"/>
              <a:t> veya odayı terk etmek </a:t>
            </a:r>
            <a:r>
              <a:rPr lang="tr-TR" dirty="0" err="1"/>
              <a:t>başkaları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anlam </a:t>
            </a:r>
            <a:r>
              <a:rPr lang="tr-TR" dirty="0" err="1"/>
              <a:t>taşır</a:t>
            </a:r>
            <a:r>
              <a:rPr lang="tr-TR" dirty="0"/>
              <a:t>. </a:t>
            </a:r>
            <a:r>
              <a:rPr lang="tr-TR" dirty="0" err="1"/>
              <a:t>İletişim</a:t>
            </a:r>
            <a:r>
              <a:rPr lang="tr-TR" dirty="0"/>
              <a:t> </a:t>
            </a:r>
            <a:r>
              <a:rPr lang="tr-TR" dirty="0" err="1"/>
              <a:t>kaçınılmaz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gönderilen</a:t>
            </a:r>
            <a:r>
              <a:rPr lang="tr-TR" dirty="0"/>
              <a:t> istem </a:t>
            </a:r>
            <a:r>
              <a:rPr lang="tr-TR" dirty="0" err="1"/>
              <a:t>dışı</a:t>
            </a:r>
            <a:r>
              <a:rPr lang="tr-TR" dirty="0"/>
              <a:t> mesajları da </a:t>
            </a:r>
            <a:r>
              <a:rPr lang="tr-TR" dirty="0" err="1"/>
              <a:t>göz</a:t>
            </a:r>
            <a:r>
              <a:rPr lang="tr-TR" dirty="0"/>
              <a:t> </a:t>
            </a:r>
            <a:r>
              <a:rPr lang="tr-TR" dirty="0" err="1"/>
              <a:t>önüne</a:t>
            </a:r>
            <a:r>
              <a:rPr lang="tr-TR" dirty="0"/>
              <a:t> almak </a:t>
            </a:r>
            <a:r>
              <a:rPr lang="tr-TR" dirty="0" err="1"/>
              <a:t>önemlidir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2562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66394D-F22B-9F4D-AFB1-89C6BA1C1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İletişimin Özellikleri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DB9FF4-B871-AF4B-91DD-368AA524F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düzlemde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geçekleşir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daha fazla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zaman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alışverişi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 ve ilgili mesajlar.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İçerik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tartışılmakta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konu hakkındaki bilgilerdir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İlgili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birbirleri hakkında nasıl hissettiklerini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sinyallerdir.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mesajlar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Bunlardan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yakınlıktır. Yani bir tarafın genel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insanı sevme derecesi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gönderilmekte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mesajdır.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kontrolle yani o durumdaki etki miktarı ile ilgilidir.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Üçüncu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tip ilgili mesaj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tarafa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insanlara saygı derecesidir.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sözsüz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ifade edilirler.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473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B47718-2871-FE4A-8810-209A4212D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İletişimin Özellikleri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178AB5-A128-E34B-8427-21B4BFF08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dönüşümsüzdür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zaman hepimiz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söylediğimize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pişmanlık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duyduğumuz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geri alabilmeyi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arzulamışızdır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Maalesef bu olanaksızdır.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Sözlerimiz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eylemlerimiz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hafızalarına kaydedilir ve biz onları silemeyiz.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özdeyişte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gibi,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bağışlayabilir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fakat unutmazlar”. Bu,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sözlerinizi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dikkatlice tartmanız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sıcak noktasında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ifade daha sonra kopmaz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parçanız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8579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4030</TotalTime>
  <Words>5530</Words>
  <Application>Microsoft Macintosh PowerPoint</Application>
  <PresentationFormat>Geniş ekran</PresentationFormat>
  <Paragraphs>179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</vt:lpstr>
      <vt:lpstr>İLETİŞİM</vt:lpstr>
      <vt:lpstr>İLETİŞİM</vt:lpstr>
      <vt:lpstr>İLETİŞİM</vt:lpstr>
      <vt:lpstr>İLETİŞİM</vt:lpstr>
      <vt:lpstr>İLETİŞİM</vt:lpstr>
      <vt:lpstr>İletişimin Özellikleri</vt:lpstr>
      <vt:lpstr>İletişimin Özellikleri</vt:lpstr>
      <vt:lpstr>İletişimin Özellikleri</vt:lpstr>
      <vt:lpstr>İletişimin Özellikleri</vt:lpstr>
      <vt:lpstr>İletişimin Özellikleri</vt:lpstr>
      <vt:lpstr>İletişimin Özellikleri</vt:lpstr>
      <vt:lpstr>İletişim Süreci</vt:lpstr>
      <vt:lpstr>İletişim Süreci</vt:lpstr>
      <vt:lpstr>Dil ve İletişim</vt:lpstr>
      <vt:lpstr>Dil ve İletişim</vt:lpstr>
      <vt:lpstr>Dil ve İletişim</vt:lpstr>
      <vt:lpstr>Dil ve İletişim</vt:lpstr>
      <vt:lpstr>Dil ve İletişim</vt:lpstr>
      <vt:lpstr>Yazı ve Konuşma Dili</vt:lpstr>
      <vt:lpstr>Dilbilim</vt:lpstr>
      <vt:lpstr>Dilbilim</vt:lpstr>
      <vt:lpstr>Dilbilim</vt:lpstr>
      <vt:lpstr>Dilbilim</vt:lpstr>
      <vt:lpstr>Kültür ve İletişim</vt:lpstr>
      <vt:lpstr>Kültür ve İletişim</vt:lpstr>
      <vt:lpstr>Kültürün İşlevleri</vt:lpstr>
      <vt:lpstr>Kültürel Değişme</vt:lpstr>
      <vt:lpstr>Kültürel Değişme</vt:lpstr>
      <vt:lpstr>Kültürel Değişme</vt:lpstr>
      <vt:lpstr>Kültürlerarası İletişim</vt:lpstr>
      <vt:lpstr>Kültürlerarası İletişim</vt:lpstr>
      <vt:lpstr>Kültürlerarası İletişim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98</cp:revision>
  <dcterms:created xsi:type="dcterms:W3CDTF">2020-10-04T15:36:28Z</dcterms:created>
  <dcterms:modified xsi:type="dcterms:W3CDTF">2020-12-13T14:31:03Z</dcterms:modified>
</cp:coreProperties>
</file>