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3898E-D878-4B25-83CD-5FF23827090D}" type="datetimeFigureOut">
              <a:rPr lang="tr-TR" smtClean="0"/>
              <a:t>28.01.2021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4CEC6C-03FF-4671-8971-98079CDD0401}" type="slidenum">
              <a:rPr lang="tr-TR" smtClean="0"/>
              <a:t>‹#›</a:t>
            </a:fld>
            <a:endParaRPr lang="tr-TR"/>
          </a:p>
        </p:txBody>
      </p:sp>
    </p:spTree>
    <p:extLst>
      <p:ext uri="{BB962C8B-B14F-4D97-AF65-F5344CB8AC3E}">
        <p14:creationId xmlns:p14="http://schemas.microsoft.com/office/powerpoint/2010/main" val="2044356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Örnekler </a:t>
            </a:r>
            <a:r>
              <a:rPr lang="tr-TR" dirty="0" err="1" smtClean="0"/>
              <a:t>ilhami</a:t>
            </a:r>
            <a:r>
              <a:rPr lang="tr-TR" dirty="0" smtClean="0"/>
              <a:t> Güneş, Uygulamada Fikir ve Sanat</a:t>
            </a:r>
            <a:r>
              <a:rPr lang="tr-TR" baseline="0" dirty="0" smtClean="0"/>
              <a:t> Eserleri Hukuku, Ankara 2015’ten </a:t>
            </a:r>
            <a:r>
              <a:rPr lang="tr-TR" baseline="0" dirty="0" err="1" smtClean="0"/>
              <a:t>alımıştır</a:t>
            </a:r>
            <a:r>
              <a:rPr lang="tr-TR" baseline="0" dirty="0" smtClean="0"/>
              <a:t>. </a:t>
            </a:r>
            <a:endParaRPr lang="tr-TR" dirty="0"/>
          </a:p>
        </p:txBody>
      </p:sp>
      <p:sp>
        <p:nvSpPr>
          <p:cNvPr id="4" name="Slayt Numarası Yer Tutucusu 3"/>
          <p:cNvSpPr>
            <a:spLocks noGrp="1"/>
          </p:cNvSpPr>
          <p:nvPr>
            <p:ph type="sldNum" sz="quarter" idx="10"/>
          </p:nvPr>
        </p:nvSpPr>
        <p:spPr/>
        <p:txBody>
          <a:bodyPr/>
          <a:lstStyle/>
          <a:p>
            <a:fld id="{9936AA71-5054-4E03-A3FB-BB8B4ECCBC96}" type="slidenum">
              <a:rPr lang="tr-TR" smtClean="0"/>
              <a:t>4</a:t>
            </a:fld>
            <a:endParaRPr lang="tr-TR"/>
          </a:p>
        </p:txBody>
      </p:sp>
    </p:spTree>
    <p:extLst>
      <p:ext uri="{BB962C8B-B14F-4D97-AF65-F5344CB8AC3E}">
        <p14:creationId xmlns:p14="http://schemas.microsoft.com/office/powerpoint/2010/main" val="4025832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Bkz. Fırat Öztan, Fikir ve Sanat </a:t>
            </a:r>
            <a:r>
              <a:rPr lang="tr-TR" smtClean="0"/>
              <a:t>Eserleri Hukuku, s.363-364.</a:t>
            </a:r>
            <a:endParaRPr lang="tr-TR"/>
          </a:p>
        </p:txBody>
      </p:sp>
      <p:sp>
        <p:nvSpPr>
          <p:cNvPr id="4" name="Slayt Numarası Yer Tutucusu 3"/>
          <p:cNvSpPr>
            <a:spLocks noGrp="1"/>
          </p:cNvSpPr>
          <p:nvPr>
            <p:ph type="sldNum" sz="quarter" idx="10"/>
          </p:nvPr>
        </p:nvSpPr>
        <p:spPr/>
        <p:txBody>
          <a:bodyPr/>
          <a:lstStyle/>
          <a:p>
            <a:fld id="{9936AA71-5054-4E03-A3FB-BB8B4ECCBC96}" type="slidenum">
              <a:rPr lang="tr-TR" smtClean="0"/>
              <a:t>9</a:t>
            </a:fld>
            <a:endParaRPr lang="tr-TR"/>
          </a:p>
        </p:txBody>
      </p:sp>
    </p:spTree>
    <p:extLst>
      <p:ext uri="{BB962C8B-B14F-4D97-AF65-F5344CB8AC3E}">
        <p14:creationId xmlns:p14="http://schemas.microsoft.com/office/powerpoint/2010/main" val="216523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E6593C5A-887E-40D9-9B05-572480BCE30B}" type="datetimeFigureOut">
              <a:rPr lang="tr-TR" smtClean="0"/>
              <a:t>28.01.2021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CE8F1056-B8A2-46EF-AACC-52B54FAB71FE}"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6593C5A-887E-40D9-9B05-572480BCE30B}" type="datetimeFigureOut">
              <a:rPr lang="tr-TR" smtClean="0"/>
              <a:t>28.01.2021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F1056-B8A2-46EF-AACC-52B54FAB71F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6593C5A-887E-40D9-9B05-572480BCE30B}" type="datetimeFigureOut">
              <a:rPr lang="tr-TR" smtClean="0"/>
              <a:t>28.01.2021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F1056-B8A2-46EF-AACC-52B54FAB71F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E6593C5A-887E-40D9-9B05-572480BCE30B}" type="datetimeFigureOut">
              <a:rPr lang="tr-TR" smtClean="0"/>
              <a:t>28.01.2021</a:t>
            </a:fld>
            <a:endParaRPr lang="tr-TR"/>
          </a:p>
        </p:txBody>
      </p:sp>
      <p:sp>
        <p:nvSpPr>
          <p:cNvPr id="9" name="Slayt Numarası Yer Tutucusu 8"/>
          <p:cNvSpPr>
            <a:spLocks noGrp="1"/>
          </p:cNvSpPr>
          <p:nvPr>
            <p:ph type="sldNum" sz="quarter" idx="15"/>
          </p:nvPr>
        </p:nvSpPr>
        <p:spPr/>
        <p:txBody>
          <a:bodyPr rtlCol="0"/>
          <a:lstStyle/>
          <a:p>
            <a:fld id="{CE8F1056-B8A2-46EF-AACC-52B54FAB71FE}"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E6593C5A-887E-40D9-9B05-572480BCE30B}" type="datetimeFigureOut">
              <a:rPr lang="tr-TR" smtClean="0"/>
              <a:t>28.01.2021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CE8F1056-B8A2-46EF-AACC-52B54FAB71F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E6593C5A-887E-40D9-9B05-572480BCE30B}" type="datetimeFigureOut">
              <a:rPr lang="tr-TR" smtClean="0"/>
              <a:t>28.01.2021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8F1056-B8A2-46EF-AACC-52B54FAB71FE}"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E6593C5A-887E-40D9-9B05-572480BCE30B}" type="datetimeFigureOut">
              <a:rPr lang="tr-TR" smtClean="0"/>
              <a:t>28.01.2021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8F1056-B8A2-46EF-AACC-52B54FAB71FE}"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E6593C5A-887E-40D9-9B05-572480BCE30B}" type="datetimeFigureOut">
              <a:rPr lang="tr-TR" smtClean="0"/>
              <a:t>28.01.2021</a:t>
            </a:fld>
            <a:endParaRPr lang="tr-TR"/>
          </a:p>
        </p:txBody>
      </p:sp>
      <p:sp>
        <p:nvSpPr>
          <p:cNvPr id="7" name="Slayt Numarası Yer Tutucusu 6"/>
          <p:cNvSpPr>
            <a:spLocks noGrp="1"/>
          </p:cNvSpPr>
          <p:nvPr>
            <p:ph type="sldNum" sz="quarter" idx="11"/>
          </p:nvPr>
        </p:nvSpPr>
        <p:spPr/>
        <p:txBody>
          <a:bodyPr rtlCol="0"/>
          <a:lstStyle/>
          <a:p>
            <a:fld id="{CE8F1056-B8A2-46EF-AACC-52B54FAB71FE}"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6593C5A-887E-40D9-9B05-572480BCE30B}" type="datetimeFigureOut">
              <a:rPr lang="tr-TR" smtClean="0"/>
              <a:t>28.01.2021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8F1056-B8A2-46EF-AACC-52B54FAB71F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E6593C5A-887E-40D9-9B05-572480BCE30B}" type="datetimeFigureOut">
              <a:rPr lang="tr-TR" smtClean="0"/>
              <a:t>28.01.2021</a:t>
            </a:fld>
            <a:endParaRPr lang="tr-TR"/>
          </a:p>
        </p:txBody>
      </p:sp>
      <p:sp>
        <p:nvSpPr>
          <p:cNvPr id="22" name="Slayt Numarası Yer Tutucusu 21"/>
          <p:cNvSpPr>
            <a:spLocks noGrp="1"/>
          </p:cNvSpPr>
          <p:nvPr>
            <p:ph type="sldNum" sz="quarter" idx="15"/>
          </p:nvPr>
        </p:nvSpPr>
        <p:spPr/>
        <p:txBody>
          <a:bodyPr rtlCol="0"/>
          <a:lstStyle/>
          <a:p>
            <a:fld id="{CE8F1056-B8A2-46EF-AACC-52B54FAB71FE}"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E6593C5A-887E-40D9-9B05-572480BCE30B}" type="datetimeFigureOut">
              <a:rPr lang="tr-TR" smtClean="0"/>
              <a:t>28.01.2021</a:t>
            </a:fld>
            <a:endParaRPr lang="tr-TR"/>
          </a:p>
        </p:txBody>
      </p:sp>
      <p:sp>
        <p:nvSpPr>
          <p:cNvPr id="18" name="Slayt Numarası Yer Tutucusu 17"/>
          <p:cNvSpPr>
            <a:spLocks noGrp="1"/>
          </p:cNvSpPr>
          <p:nvPr>
            <p:ph type="sldNum" sz="quarter" idx="11"/>
          </p:nvPr>
        </p:nvSpPr>
        <p:spPr/>
        <p:txBody>
          <a:bodyPr rtlCol="0"/>
          <a:lstStyle/>
          <a:p>
            <a:fld id="{CE8F1056-B8A2-46EF-AACC-52B54FAB71FE}"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6593C5A-887E-40D9-9B05-572480BCE30B}" type="datetimeFigureOut">
              <a:rPr lang="tr-TR" smtClean="0"/>
              <a:t>28.01.2021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E8F1056-B8A2-46EF-AACC-52B54FAB71F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Mali Haklar</a:t>
            </a:r>
            <a:endParaRPr lang="en-US" dirty="0"/>
          </a:p>
        </p:txBody>
      </p:sp>
      <p:sp>
        <p:nvSpPr>
          <p:cNvPr id="3" name="Alt Başlık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82589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Yayma Hakkı md.23</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Kitap satıldıktan sonra yeniden satışı yayma hakkı ihlali midir?</a:t>
            </a:r>
          </a:p>
          <a:p>
            <a:pPr>
              <a:buClr>
                <a:srgbClr val="FF0000"/>
              </a:buClr>
            </a:pPr>
            <a:r>
              <a:rPr lang="tr-TR" dirty="0" smtClean="0">
                <a:solidFill>
                  <a:srgbClr val="002060"/>
                </a:solidFill>
              </a:rPr>
              <a:t>Kitap satıldıktan sonra kiralanması yayma hakkı ihlali midir?</a:t>
            </a:r>
          </a:p>
          <a:p>
            <a:pPr>
              <a:buClr>
                <a:srgbClr val="FF0000"/>
              </a:buClr>
            </a:pPr>
            <a:r>
              <a:rPr lang="tr-TR" dirty="0" smtClean="0">
                <a:solidFill>
                  <a:srgbClr val="002060"/>
                </a:solidFill>
              </a:rPr>
              <a:t>Kitap satıldıktan sonra kütüphanelerde ödünç verilmesi yayma hakkı ihlali midir?</a:t>
            </a:r>
            <a:endParaRPr lang="tr-TR" dirty="0">
              <a:solidFill>
                <a:srgbClr val="002060"/>
              </a:solidFill>
            </a:endParaRPr>
          </a:p>
        </p:txBody>
      </p:sp>
    </p:spTree>
    <p:extLst>
      <p:ext uri="{BB962C8B-B14F-4D97-AF65-F5344CB8AC3E}">
        <p14:creationId xmlns:p14="http://schemas.microsoft.com/office/powerpoint/2010/main" val="2445841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Yayma Hakkı md.23</a:t>
            </a:r>
            <a:endParaRPr lang="tr-TR" dirty="0"/>
          </a:p>
        </p:txBody>
      </p:sp>
      <p:sp>
        <p:nvSpPr>
          <p:cNvPr id="3" name="İçerik Yer Tutucusu 2"/>
          <p:cNvSpPr>
            <a:spLocks noGrp="1"/>
          </p:cNvSpPr>
          <p:nvPr>
            <p:ph sz="quarter" idx="1"/>
          </p:nvPr>
        </p:nvSpPr>
        <p:spPr/>
        <p:txBody>
          <a:bodyPr>
            <a:normAutofit fontScale="92500"/>
          </a:bodyPr>
          <a:lstStyle/>
          <a:p>
            <a:pPr>
              <a:buClr>
                <a:srgbClr val="FF0000"/>
              </a:buClr>
            </a:pPr>
            <a:r>
              <a:rPr lang="tr-TR" b="1" dirty="0">
                <a:solidFill>
                  <a:srgbClr val="002060"/>
                </a:solidFill>
              </a:rPr>
              <a:t>Kiralama ve kamuya ödünç verme yetkisi eser sahibinde kalmak kaydıyla, </a:t>
            </a:r>
            <a:r>
              <a:rPr lang="tr-TR" dirty="0">
                <a:solidFill>
                  <a:srgbClr val="002060"/>
                </a:solidFill>
              </a:rPr>
              <a:t>belirli nüshaların hak sahibinin yayma hakkını kullanması sonucu </a:t>
            </a:r>
            <a:r>
              <a:rPr lang="tr-TR" b="1" dirty="0">
                <a:solidFill>
                  <a:srgbClr val="002060"/>
                </a:solidFill>
              </a:rPr>
              <a:t>mülkiyeti devredilerek </a:t>
            </a:r>
            <a:r>
              <a:rPr lang="tr-TR" u="sng" dirty="0">
                <a:solidFill>
                  <a:srgbClr val="002060"/>
                </a:solidFill>
              </a:rPr>
              <a:t>ülke sınırları </a:t>
            </a:r>
            <a:r>
              <a:rPr lang="tr-TR" dirty="0">
                <a:solidFill>
                  <a:srgbClr val="002060"/>
                </a:solidFill>
              </a:rPr>
              <a:t>içinde ilk satışı veya dağıtımı yapıldıktan sonra bunların yeniden satışı eser sahibine tanınan yayma hakkını ihlal etmez</a:t>
            </a:r>
            <a:r>
              <a:rPr lang="tr-TR" dirty="0" smtClean="0">
                <a:solidFill>
                  <a:srgbClr val="002060"/>
                </a:solidFill>
              </a:rPr>
              <a:t>.-</a:t>
            </a:r>
            <a:r>
              <a:rPr lang="tr-TR" b="1" dirty="0" smtClean="0">
                <a:solidFill>
                  <a:srgbClr val="002060"/>
                </a:solidFill>
              </a:rPr>
              <a:t> tükenme ilkesi</a:t>
            </a:r>
            <a:endParaRPr lang="tr-TR" b="1" dirty="0">
              <a:solidFill>
                <a:srgbClr val="002060"/>
              </a:solidFill>
            </a:endParaRPr>
          </a:p>
          <a:p>
            <a:pPr>
              <a:buClr>
                <a:srgbClr val="FF0000"/>
              </a:buClr>
            </a:pPr>
            <a:r>
              <a:rPr lang="tr-TR" dirty="0">
                <a:solidFill>
                  <a:srgbClr val="002060"/>
                </a:solidFill>
              </a:rPr>
              <a:t>Bir eserin veya çoğaltılmış nüshalarının kiralanması veya ödünç verilmesi şeklinde yayımı, eser sahibinin çoğaltma hakkına zarar verecek şekilde, eserin yaygın kopyalanmasına yol açamaz. Bu maddenin uygulanmasına ilişkin usul ve esaslar Kültür Bakanlığınca hazırlanacak bir yönetmelikle düzenlenir</a:t>
            </a:r>
          </a:p>
        </p:txBody>
      </p:sp>
    </p:spTree>
    <p:extLst>
      <p:ext uri="{BB962C8B-B14F-4D97-AF65-F5344CB8AC3E}">
        <p14:creationId xmlns:p14="http://schemas.microsoft.com/office/powerpoint/2010/main" val="4293860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Yayma Hakkı md.23</a:t>
            </a:r>
            <a:endParaRPr lang="en-US" dirty="0"/>
          </a:p>
        </p:txBody>
      </p:sp>
      <p:sp>
        <p:nvSpPr>
          <p:cNvPr id="3" name="İçerik Yer Tutucusu 2"/>
          <p:cNvSpPr>
            <a:spLocks noGrp="1"/>
          </p:cNvSpPr>
          <p:nvPr>
            <p:ph sz="quarter" idx="1"/>
          </p:nvPr>
        </p:nvSpPr>
        <p:spPr/>
        <p:txBody>
          <a:bodyPr>
            <a:normAutofit/>
          </a:bodyPr>
          <a:lstStyle/>
          <a:p>
            <a:pPr marL="0" indent="0">
              <a:buClr>
                <a:srgbClr val="FF0000"/>
              </a:buClr>
              <a:buNone/>
            </a:pPr>
            <a:r>
              <a:rPr lang="tr-TR" b="1" dirty="0" smtClean="0">
                <a:solidFill>
                  <a:srgbClr val="002060"/>
                </a:solidFill>
              </a:rPr>
              <a:t>FSEK m.23/II</a:t>
            </a:r>
          </a:p>
          <a:p>
            <a:pPr>
              <a:buClr>
                <a:srgbClr val="FF0000"/>
              </a:buClr>
            </a:pPr>
            <a:r>
              <a:rPr lang="en-US" dirty="0" err="1" smtClean="0">
                <a:solidFill>
                  <a:srgbClr val="002060"/>
                </a:solidFill>
              </a:rPr>
              <a:t>Eser</a:t>
            </a:r>
            <a:r>
              <a:rPr lang="en-US" dirty="0" smtClean="0">
                <a:solidFill>
                  <a:srgbClr val="002060"/>
                </a:solidFill>
              </a:rPr>
              <a:t> </a:t>
            </a:r>
            <a:r>
              <a:rPr lang="en-US" dirty="0" err="1">
                <a:solidFill>
                  <a:srgbClr val="002060"/>
                </a:solidFill>
              </a:rPr>
              <a:t>sahibinin</a:t>
            </a:r>
            <a:r>
              <a:rPr lang="en-US" dirty="0">
                <a:solidFill>
                  <a:srgbClr val="002060"/>
                </a:solidFill>
              </a:rPr>
              <a:t> </a:t>
            </a:r>
            <a:r>
              <a:rPr lang="en-US" dirty="0" err="1">
                <a:solidFill>
                  <a:srgbClr val="002060"/>
                </a:solidFill>
              </a:rPr>
              <a:t>izniyle</a:t>
            </a:r>
            <a:r>
              <a:rPr lang="en-US" dirty="0">
                <a:solidFill>
                  <a:srgbClr val="002060"/>
                </a:solidFill>
              </a:rPr>
              <a:t> yurt </a:t>
            </a:r>
            <a:r>
              <a:rPr lang="en-US" dirty="0" err="1">
                <a:solidFill>
                  <a:srgbClr val="002060"/>
                </a:solidFill>
              </a:rPr>
              <a:t>dışında</a:t>
            </a:r>
            <a:r>
              <a:rPr lang="en-US" dirty="0">
                <a:solidFill>
                  <a:srgbClr val="002060"/>
                </a:solidFill>
              </a:rPr>
              <a:t> </a:t>
            </a:r>
            <a:r>
              <a:rPr lang="en-US" dirty="0" err="1">
                <a:solidFill>
                  <a:srgbClr val="002060"/>
                </a:solidFill>
              </a:rPr>
              <a:t>çoğaltılmış</a:t>
            </a:r>
            <a:r>
              <a:rPr lang="en-US" dirty="0">
                <a:solidFill>
                  <a:srgbClr val="002060"/>
                </a:solidFill>
              </a:rPr>
              <a:t> </a:t>
            </a:r>
            <a:r>
              <a:rPr lang="en-US" dirty="0" err="1">
                <a:solidFill>
                  <a:srgbClr val="002060"/>
                </a:solidFill>
              </a:rPr>
              <a:t>nüshaların</a:t>
            </a:r>
            <a:r>
              <a:rPr lang="en-US" dirty="0">
                <a:solidFill>
                  <a:srgbClr val="002060"/>
                </a:solidFill>
              </a:rPr>
              <a:t> yurt </a:t>
            </a:r>
            <a:r>
              <a:rPr lang="en-US" dirty="0" err="1">
                <a:solidFill>
                  <a:srgbClr val="002060"/>
                </a:solidFill>
              </a:rPr>
              <a:t>içine</a:t>
            </a:r>
            <a:r>
              <a:rPr lang="en-US" dirty="0">
                <a:solidFill>
                  <a:srgbClr val="002060"/>
                </a:solidFill>
              </a:rPr>
              <a:t> </a:t>
            </a:r>
            <a:r>
              <a:rPr lang="en-US" dirty="0" err="1">
                <a:solidFill>
                  <a:srgbClr val="002060"/>
                </a:solidFill>
              </a:rPr>
              <a:t>getirilmesi</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bunlardan</a:t>
            </a:r>
            <a:r>
              <a:rPr lang="en-US" dirty="0">
                <a:solidFill>
                  <a:srgbClr val="002060"/>
                </a:solidFill>
              </a:rPr>
              <a:t> </a:t>
            </a:r>
            <a:r>
              <a:rPr lang="en-US" dirty="0" err="1">
                <a:solidFill>
                  <a:srgbClr val="002060"/>
                </a:solidFill>
              </a:rPr>
              <a:t>yayma</a:t>
            </a:r>
            <a:r>
              <a:rPr lang="en-US" dirty="0">
                <a:solidFill>
                  <a:srgbClr val="002060"/>
                </a:solidFill>
              </a:rPr>
              <a:t> </a:t>
            </a:r>
            <a:r>
              <a:rPr lang="en-US" dirty="0" err="1">
                <a:solidFill>
                  <a:srgbClr val="002060"/>
                </a:solidFill>
              </a:rPr>
              <a:t>yoluyla</a:t>
            </a:r>
            <a:r>
              <a:rPr lang="en-US" dirty="0">
                <a:solidFill>
                  <a:srgbClr val="002060"/>
                </a:solidFill>
              </a:rPr>
              <a:t> </a:t>
            </a:r>
            <a:r>
              <a:rPr lang="en-US" dirty="0" err="1">
                <a:solidFill>
                  <a:srgbClr val="002060"/>
                </a:solidFill>
              </a:rPr>
              <a:t>faydalanma</a:t>
            </a:r>
            <a:r>
              <a:rPr lang="en-US" dirty="0">
                <a:solidFill>
                  <a:srgbClr val="002060"/>
                </a:solidFill>
              </a:rPr>
              <a:t> </a:t>
            </a:r>
            <a:r>
              <a:rPr lang="en-US" dirty="0" err="1">
                <a:solidFill>
                  <a:srgbClr val="002060"/>
                </a:solidFill>
              </a:rPr>
              <a:t>hakkı</a:t>
            </a:r>
            <a:r>
              <a:rPr lang="en-US" dirty="0">
                <a:solidFill>
                  <a:srgbClr val="002060"/>
                </a:solidFill>
              </a:rPr>
              <a:t> </a:t>
            </a:r>
            <a:r>
              <a:rPr lang="en-US" dirty="0" err="1">
                <a:solidFill>
                  <a:srgbClr val="002060"/>
                </a:solidFill>
              </a:rPr>
              <a:t>münhasıran</a:t>
            </a:r>
            <a:r>
              <a:rPr lang="en-US" dirty="0">
                <a:solidFill>
                  <a:srgbClr val="002060"/>
                </a:solidFill>
              </a:rPr>
              <a:t> </a:t>
            </a:r>
            <a:r>
              <a:rPr lang="en-US" dirty="0" err="1">
                <a:solidFill>
                  <a:srgbClr val="002060"/>
                </a:solidFill>
              </a:rPr>
              <a:t>eser</a:t>
            </a:r>
            <a:r>
              <a:rPr lang="en-US" dirty="0">
                <a:solidFill>
                  <a:srgbClr val="002060"/>
                </a:solidFill>
              </a:rPr>
              <a:t> </a:t>
            </a:r>
            <a:r>
              <a:rPr lang="en-US" dirty="0" err="1">
                <a:solidFill>
                  <a:srgbClr val="002060"/>
                </a:solidFill>
              </a:rPr>
              <a:t>sahibine</a:t>
            </a:r>
            <a:r>
              <a:rPr lang="en-US" dirty="0">
                <a:solidFill>
                  <a:srgbClr val="002060"/>
                </a:solidFill>
              </a:rPr>
              <a:t> </a:t>
            </a:r>
            <a:r>
              <a:rPr lang="en-US" dirty="0" err="1">
                <a:solidFill>
                  <a:srgbClr val="002060"/>
                </a:solidFill>
              </a:rPr>
              <a:t>aittir</a:t>
            </a:r>
            <a:r>
              <a:rPr lang="en-US" dirty="0">
                <a:solidFill>
                  <a:srgbClr val="002060"/>
                </a:solidFill>
              </a:rPr>
              <a:t>. </a:t>
            </a:r>
            <a:endParaRPr lang="tr-TR" dirty="0" smtClean="0">
              <a:solidFill>
                <a:srgbClr val="002060"/>
              </a:solidFill>
            </a:endParaRPr>
          </a:p>
          <a:p>
            <a:pPr>
              <a:buClr>
                <a:srgbClr val="FF0000"/>
              </a:buClr>
            </a:pPr>
            <a:r>
              <a:rPr lang="en-US" dirty="0" smtClean="0">
                <a:solidFill>
                  <a:srgbClr val="002060"/>
                </a:solidFill>
              </a:rPr>
              <a:t>Yurt </a:t>
            </a:r>
            <a:r>
              <a:rPr lang="en-US" dirty="0" err="1">
                <a:solidFill>
                  <a:srgbClr val="002060"/>
                </a:solidFill>
              </a:rPr>
              <a:t>dışında</a:t>
            </a:r>
            <a:r>
              <a:rPr lang="en-US" dirty="0">
                <a:solidFill>
                  <a:srgbClr val="002060"/>
                </a:solidFill>
              </a:rPr>
              <a:t> </a:t>
            </a:r>
            <a:r>
              <a:rPr lang="en-US" dirty="0" err="1">
                <a:solidFill>
                  <a:srgbClr val="002060"/>
                </a:solidFill>
              </a:rPr>
              <a:t>çoğaltılmış</a:t>
            </a:r>
            <a:r>
              <a:rPr lang="en-US" dirty="0">
                <a:solidFill>
                  <a:srgbClr val="002060"/>
                </a:solidFill>
              </a:rPr>
              <a:t> </a:t>
            </a:r>
            <a:r>
              <a:rPr lang="en-US" dirty="0" err="1">
                <a:solidFill>
                  <a:srgbClr val="002060"/>
                </a:solidFill>
              </a:rPr>
              <a:t>nüshalar</a:t>
            </a:r>
            <a:r>
              <a:rPr lang="en-US" dirty="0">
                <a:solidFill>
                  <a:srgbClr val="002060"/>
                </a:solidFill>
              </a:rPr>
              <a:t> her ne </a:t>
            </a:r>
            <a:r>
              <a:rPr lang="en-US" dirty="0" err="1">
                <a:solidFill>
                  <a:srgbClr val="002060"/>
                </a:solidFill>
              </a:rPr>
              <a:t>surette</a:t>
            </a:r>
            <a:r>
              <a:rPr lang="en-US" dirty="0">
                <a:solidFill>
                  <a:srgbClr val="002060"/>
                </a:solidFill>
              </a:rPr>
              <a:t> </a:t>
            </a:r>
            <a:r>
              <a:rPr lang="en-US" dirty="0" err="1">
                <a:solidFill>
                  <a:srgbClr val="002060"/>
                </a:solidFill>
              </a:rPr>
              <a:t>olursa</a:t>
            </a:r>
            <a:r>
              <a:rPr lang="en-US" dirty="0">
                <a:solidFill>
                  <a:srgbClr val="002060"/>
                </a:solidFill>
              </a:rPr>
              <a:t> </a:t>
            </a:r>
            <a:r>
              <a:rPr lang="en-US" dirty="0" err="1">
                <a:solidFill>
                  <a:srgbClr val="002060"/>
                </a:solidFill>
              </a:rPr>
              <a:t>olsun</a:t>
            </a:r>
            <a:r>
              <a:rPr lang="en-US" dirty="0">
                <a:solidFill>
                  <a:srgbClr val="002060"/>
                </a:solidFill>
              </a:rPr>
              <a:t> </a:t>
            </a:r>
            <a:r>
              <a:rPr lang="en-US" dirty="0" err="1">
                <a:solidFill>
                  <a:srgbClr val="002060"/>
                </a:solidFill>
              </a:rPr>
              <a:t>eser</a:t>
            </a:r>
            <a:r>
              <a:rPr lang="en-US" dirty="0">
                <a:solidFill>
                  <a:srgbClr val="002060"/>
                </a:solidFill>
              </a:rPr>
              <a:t> </a:t>
            </a:r>
            <a:r>
              <a:rPr lang="en-US" dirty="0" err="1">
                <a:solidFill>
                  <a:srgbClr val="002060"/>
                </a:solidFill>
              </a:rPr>
              <a:t>sahibinin</a:t>
            </a:r>
            <a:r>
              <a:rPr lang="en-US" dirty="0">
                <a:solidFill>
                  <a:srgbClr val="002060"/>
                </a:solidFill>
              </a:rPr>
              <a:t> </a:t>
            </a:r>
            <a:r>
              <a:rPr lang="en-US" dirty="0" err="1">
                <a:solidFill>
                  <a:srgbClr val="002060"/>
                </a:solidFill>
              </a:rPr>
              <a:t>ve</a:t>
            </a:r>
            <a:r>
              <a:rPr lang="en-US" dirty="0">
                <a:solidFill>
                  <a:srgbClr val="002060"/>
                </a:solidFill>
              </a:rPr>
              <a:t>/</a:t>
            </a:r>
            <a:r>
              <a:rPr lang="en-US" dirty="0" err="1">
                <a:solidFill>
                  <a:srgbClr val="002060"/>
                </a:solidFill>
              </a:rPr>
              <a:t>veya</a:t>
            </a:r>
            <a:r>
              <a:rPr lang="en-US" dirty="0">
                <a:solidFill>
                  <a:srgbClr val="002060"/>
                </a:solidFill>
              </a:rPr>
              <a:t> </a:t>
            </a:r>
            <a:r>
              <a:rPr lang="en-US" dirty="0" err="1">
                <a:solidFill>
                  <a:srgbClr val="002060"/>
                </a:solidFill>
              </a:rPr>
              <a:t>eser</a:t>
            </a:r>
            <a:r>
              <a:rPr lang="en-US" dirty="0">
                <a:solidFill>
                  <a:srgbClr val="002060"/>
                </a:solidFill>
              </a:rPr>
              <a:t> </a:t>
            </a:r>
            <a:r>
              <a:rPr lang="en-US" dirty="0" err="1">
                <a:solidFill>
                  <a:srgbClr val="002060"/>
                </a:solidFill>
              </a:rPr>
              <a:t>sahibinin</a:t>
            </a:r>
            <a:r>
              <a:rPr lang="en-US" dirty="0">
                <a:solidFill>
                  <a:srgbClr val="002060"/>
                </a:solidFill>
              </a:rPr>
              <a:t> </a:t>
            </a:r>
            <a:r>
              <a:rPr lang="en-US" dirty="0" err="1">
                <a:solidFill>
                  <a:srgbClr val="002060"/>
                </a:solidFill>
              </a:rPr>
              <a:t>iznini</a:t>
            </a:r>
            <a:r>
              <a:rPr lang="en-US" dirty="0">
                <a:solidFill>
                  <a:srgbClr val="002060"/>
                </a:solidFill>
              </a:rPr>
              <a:t> </a:t>
            </a:r>
            <a:r>
              <a:rPr lang="en-US" dirty="0" err="1">
                <a:solidFill>
                  <a:srgbClr val="002060"/>
                </a:solidFill>
              </a:rPr>
              <a:t>haiz</a:t>
            </a:r>
            <a:r>
              <a:rPr lang="en-US" dirty="0">
                <a:solidFill>
                  <a:srgbClr val="002060"/>
                </a:solidFill>
              </a:rPr>
              <a:t> </a:t>
            </a:r>
            <a:r>
              <a:rPr lang="en-US" dirty="0" err="1">
                <a:solidFill>
                  <a:srgbClr val="002060"/>
                </a:solidFill>
              </a:rPr>
              <a:t>yayma</a:t>
            </a:r>
            <a:r>
              <a:rPr lang="en-US" dirty="0">
                <a:solidFill>
                  <a:srgbClr val="002060"/>
                </a:solidFill>
              </a:rPr>
              <a:t> </a:t>
            </a:r>
            <a:r>
              <a:rPr lang="en-US" dirty="0" err="1">
                <a:solidFill>
                  <a:srgbClr val="002060"/>
                </a:solidFill>
              </a:rPr>
              <a:t>hakkı</a:t>
            </a:r>
            <a:r>
              <a:rPr lang="en-US" dirty="0">
                <a:solidFill>
                  <a:srgbClr val="002060"/>
                </a:solidFill>
              </a:rPr>
              <a:t> </a:t>
            </a:r>
            <a:r>
              <a:rPr lang="en-US" dirty="0" err="1">
                <a:solidFill>
                  <a:srgbClr val="002060"/>
                </a:solidFill>
              </a:rPr>
              <a:t>sahibinin</a:t>
            </a:r>
            <a:r>
              <a:rPr lang="en-US" dirty="0">
                <a:solidFill>
                  <a:srgbClr val="002060"/>
                </a:solidFill>
              </a:rPr>
              <a:t> </a:t>
            </a:r>
            <a:r>
              <a:rPr lang="en-US" dirty="0" err="1">
                <a:solidFill>
                  <a:srgbClr val="002060"/>
                </a:solidFill>
              </a:rPr>
              <a:t>izni</a:t>
            </a:r>
            <a:r>
              <a:rPr lang="en-US" dirty="0">
                <a:solidFill>
                  <a:srgbClr val="002060"/>
                </a:solidFill>
              </a:rPr>
              <a:t> </a:t>
            </a:r>
            <a:r>
              <a:rPr lang="en-US" dirty="0" err="1">
                <a:solidFill>
                  <a:srgbClr val="002060"/>
                </a:solidFill>
              </a:rPr>
              <a:t>olmaksızın</a:t>
            </a:r>
            <a:r>
              <a:rPr lang="en-US" dirty="0">
                <a:solidFill>
                  <a:srgbClr val="002060"/>
                </a:solidFill>
              </a:rPr>
              <a:t> </a:t>
            </a:r>
            <a:r>
              <a:rPr lang="en-US" dirty="0" err="1">
                <a:solidFill>
                  <a:srgbClr val="002060"/>
                </a:solidFill>
              </a:rPr>
              <a:t>ithal</a:t>
            </a:r>
            <a:r>
              <a:rPr lang="en-US" dirty="0">
                <a:solidFill>
                  <a:srgbClr val="002060"/>
                </a:solidFill>
              </a:rPr>
              <a:t> </a:t>
            </a:r>
            <a:r>
              <a:rPr lang="en-US" dirty="0" err="1">
                <a:solidFill>
                  <a:srgbClr val="002060"/>
                </a:solidFill>
              </a:rPr>
              <a:t>edilemez</a:t>
            </a:r>
            <a:r>
              <a:rPr lang="en-US" dirty="0" smtClean="0">
                <a:solidFill>
                  <a:srgbClr val="002060"/>
                </a:solidFill>
              </a:rPr>
              <a:t>.</a:t>
            </a:r>
            <a:endParaRPr lang="tr-TR" dirty="0" smtClean="0">
              <a:solidFill>
                <a:srgbClr val="002060"/>
              </a:solidFill>
            </a:endParaRPr>
          </a:p>
        </p:txBody>
      </p:sp>
    </p:spTree>
    <p:extLst>
      <p:ext uri="{BB962C8B-B14F-4D97-AF65-F5344CB8AC3E}">
        <p14:creationId xmlns:p14="http://schemas.microsoft.com/office/powerpoint/2010/main" val="18170305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Dijital Tükenme</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marL="0" indent="0">
              <a:buClr>
                <a:srgbClr val="FF0000"/>
              </a:buClr>
              <a:buNone/>
            </a:pPr>
            <a:r>
              <a:rPr lang="tr-TR" b="1" dirty="0" err="1">
                <a:solidFill>
                  <a:srgbClr val="002060"/>
                </a:solidFill>
              </a:rPr>
              <a:t>Usedsoft</a:t>
            </a:r>
            <a:r>
              <a:rPr lang="tr-TR" dirty="0">
                <a:solidFill>
                  <a:srgbClr val="002060"/>
                </a:solidFill>
              </a:rPr>
              <a:t> </a:t>
            </a:r>
            <a:r>
              <a:rPr lang="tr-TR" dirty="0" smtClean="0">
                <a:solidFill>
                  <a:srgbClr val="002060"/>
                </a:solidFill>
              </a:rPr>
              <a:t>yazılımlar bakımından dijital tükenme kabul edilmiştir: </a:t>
            </a:r>
            <a:endParaRPr lang="tr-TR" dirty="0">
              <a:solidFill>
                <a:srgbClr val="002060"/>
              </a:solidFill>
            </a:endParaRPr>
          </a:p>
          <a:p>
            <a:pPr>
              <a:buClr>
                <a:srgbClr val="FF0000"/>
              </a:buClr>
            </a:pPr>
            <a:r>
              <a:rPr lang="tr-TR" dirty="0">
                <a:solidFill>
                  <a:srgbClr val="002060"/>
                </a:solidFill>
              </a:rPr>
              <a:t>Lisans hakkı-süresiz</a:t>
            </a:r>
          </a:p>
          <a:p>
            <a:pPr>
              <a:buClr>
                <a:srgbClr val="FF0000"/>
              </a:buClr>
            </a:pPr>
            <a:r>
              <a:rPr lang="tr-TR" dirty="0">
                <a:solidFill>
                  <a:srgbClr val="002060"/>
                </a:solidFill>
              </a:rPr>
              <a:t>Kendisine ait kopyayı kullanamaz hale gelmekte</a:t>
            </a:r>
          </a:p>
          <a:p>
            <a:pPr marL="0" indent="0">
              <a:buClr>
                <a:srgbClr val="FF0000"/>
              </a:buClr>
              <a:buNone/>
            </a:pPr>
            <a:r>
              <a:rPr lang="tr-TR" b="1" dirty="0" smtClean="0">
                <a:solidFill>
                  <a:srgbClr val="002060"/>
                </a:solidFill>
              </a:rPr>
              <a:t>Dijital Ürünler</a:t>
            </a:r>
          </a:p>
          <a:p>
            <a:pPr>
              <a:buClr>
                <a:srgbClr val="FF0000"/>
              </a:buClr>
            </a:pPr>
            <a:r>
              <a:rPr lang="tr-TR" dirty="0" smtClean="0">
                <a:solidFill>
                  <a:srgbClr val="002060"/>
                </a:solidFill>
              </a:rPr>
              <a:t>Elektronik kitaplar veya dijital müzik parçaları kısaca dijital ürünler  için geçerli değil</a:t>
            </a:r>
          </a:p>
          <a:p>
            <a:pPr>
              <a:buClr>
                <a:srgbClr val="FF0000"/>
              </a:buClr>
            </a:pPr>
            <a:r>
              <a:rPr lang="tr-TR" dirty="0" smtClean="0">
                <a:solidFill>
                  <a:srgbClr val="002060"/>
                </a:solidFill>
              </a:rPr>
              <a:t>İkinci el dijital bir piyasa söz konusu değil</a:t>
            </a:r>
          </a:p>
          <a:p>
            <a:pPr>
              <a:buClr>
                <a:srgbClr val="FF0000"/>
              </a:buClr>
            </a:pPr>
            <a:r>
              <a:rPr lang="tr-TR" dirty="0" smtClean="0">
                <a:solidFill>
                  <a:srgbClr val="002060"/>
                </a:solidFill>
              </a:rPr>
              <a:t>ABAD </a:t>
            </a:r>
            <a:r>
              <a:rPr lang="tr-TR" dirty="0" err="1" smtClean="0">
                <a:solidFill>
                  <a:srgbClr val="002060"/>
                </a:solidFill>
              </a:rPr>
              <a:t>Nintendo</a:t>
            </a:r>
            <a:r>
              <a:rPr lang="tr-TR" dirty="0" smtClean="0">
                <a:solidFill>
                  <a:srgbClr val="002060"/>
                </a:solidFill>
              </a:rPr>
              <a:t> kararı-video oyunları</a:t>
            </a:r>
          </a:p>
          <a:p>
            <a:pPr>
              <a:buClr>
                <a:srgbClr val="FF0000"/>
              </a:buClr>
            </a:pPr>
            <a:r>
              <a:rPr lang="tr-TR" dirty="0" smtClean="0">
                <a:solidFill>
                  <a:srgbClr val="002060"/>
                </a:solidFill>
              </a:rPr>
              <a:t>Almanya sesli-kitaplar</a:t>
            </a:r>
          </a:p>
          <a:p>
            <a:pPr>
              <a:buClr>
                <a:srgbClr val="FF0000"/>
              </a:buClr>
            </a:pPr>
            <a:r>
              <a:rPr lang="tr-TR" dirty="0" smtClean="0">
                <a:solidFill>
                  <a:srgbClr val="002060"/>
                </a:solidFill>
              </a:rPr>
              <a:t>ABAD </a:t>
            </a:r>
            <a:r>
              <a:rPr lang="tr-TR" dirty="0" err="1" smtClean="0">
                <a:solidFill>
                  <a:srgbClr val="002060"/>
                </a:solidFill>
              </a:rPr>
              <a:t>Tom</a:t>
            </a:r>
            <a:r>
              <a:rPr lang="tr-TR" dirty="0" smtClean="0">
                <a:solidFill>
                  <a:srgbClr val="002060"/>
                </a:solidFill>
              </a:rPr>
              <a:t> </a:t>
            </a:r>
            <a:r>
              <a:rPr lang="tr-TR" dirty="0" err="1" smtClean="0">
                <a:solidFill>
                  <a:srgbClr val="002060"/>
                </a:solidFill>
              </a:rPr>
              <a:t>Kabinet</a:t>
            </a:r>
            <a:r>
              <a:rPr lang="tr-TR" dirty="0" smtClean="0">
                <a:solidFill>
                  <a:srgbClr val="002060"/>
                </a:solidFill>
              </a:rPr>
              <a:t> kararı</a:t>
            </a:r>
          </a:p>
        </p:txBody>
      </p:sp>
    </p:spTree>
    <p:extLst>
      <p:ext uri="{BB962C8B-B14F-4D97-AF65-F5344CB8AC3E}">
        <p14:creationId xmlns:p14="http://schemas.microsoft.com/office/powerpoint/2010/main" val="410142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Temsil Hakkı </a:t>
            </a:r>
            <a:r>
              <a:rPr lang="tr-TR" dirty="0" smtClean="0">
                <a:solidFill>
                  <a:srgbClr val="FF0000"/>
                </a:solidFill>
              </a:rPr>
              <a:t>md.24/umumi mahal</a:t>
            </a:r>
            <a:endParaRPr lang="tr-TR" dirty="0"/>
          </a:p>
        </p:txBody>
      </p:sp>
      <p:sp>
        <p:nvSpPr>
          <p:cNvPr id="3" name="İçerik Yer Tutucusu 2"/>
          <p:cNvSpPr>
            <a:spLocks noGrp="1"/>
          </p:cNvSpPr>
          <p:nvPr>
            <p:ph sz="quarter" idx="1"/>
          </p:nvPr>
        </p:nvSpPr>
        <p:spPr/>
        <p:txBody>
          <a:bodyPr>
            <a:normAutofit fontScale="85000" lnSpcReduction="20000"/>
          </a:bodyPr>
          <a:lstStyle/>
          <a:p>
            <a:pPr>
              <a:buClr>
                <a:srgbClr val="FF0000"/>
              </a:buClr>
            </a:pPr>
            <a:r>
              <a:rPr lang="tr-TR" b="1" dirty="0" smtClean="0">
                <a:solidFill>
                  <a:srgbClr val="002060"/>
                </a:solidFill>
              </a:rPr>
              <a:t>Umumi</a:t>
            </a:r>
            <a:r>
              <a:rPr lang="tr-TR" dirty="0" smtClean="0">
                <a:solidFill>
                  <a:srgbClr val="002060"/>
                </a:solidFill>
              </a:rPr>
              <a:t> mahallerde okumak, çalmak, göstermek….</a:t>
            </a:r>
          </a:p>
          <a:p>
            <a:pPr marL="0" indent="0">
              <a:buClr>
                <a:srgbClr val="FF0000"/>
              </a:buClr>
              <a:buNone/>
            </a:pPr>
            <a:r>
              <a:rPr lang="tr-TR" b="1" dirty="0" smtClean="0">
                <a:solidFill>
                  <a:srgbClr val="002060"/>
                </a:solidFill>
              </a:rPr>
              <a:t>Tanım: </a:t>
            </a:r>
          </a:p>
          <a:p>
            <a:pPr marL="0" indent="0">
              <a:buClr>
                <a:srgbClr val="FF0000"/>
              </a:buClr>
              <a:buNone/>
            </a:pPr>
            <a:r>
              <a:rPr lang="tr-TR" dirty="0" smtClean="0">
                <a:solidFill>
                  <a:srgbClr val="002060"/>
                </a:solidFill>
              </a:rPr>
              <a:t>Alman Telif Hakları Kanunu 15/3</a:t>
            </a:r>
            <a:r>
              <a:rPr lang="tr-TR" dirty="0">
                <a:solidFill>
                  <a:srgbClr val="002060"/>
                </a:solidFill>
              </a:rPr>
              <a:t>: bir eseri kullanan ve bu eseri algılayabilen ya da erişebilen kişi veya kişilerle </a:t>
            </a:r>
            <a:r>
              <a:rPr lang="tr-TR" b="1" dirty="0">
                <a:solidFill>
                  <a:srgbClr val="002060"/>
                </a:solidFill>
              </a:rPr>
              <a:t>şahsi bir ilişkisi </a:t>
            </a:r>
            <a:r>
              <a:rPr lang="tr-TR" dirty="0">
                <a:solidFill>
                  <a:srgbClr val="002060"/>
                </a:solidFill>
              </a:rPr>
              <a:t>veya </a:t>
            </a:r>
            <a:r>
              <a:rPr lang="tr-TR" b="1" dirty="0">
                <a:solidFill>
                  <a:srgbClr val="002060"/>
                </a:solidFill>
              </a:rPr>
              <a:t>bağlantısı bulunmayan kişiler </a:t>
            </a:r>
            <a:endParaRPr lang="tr-TR" b="1" dirty="0" smtClean="0">
              <a:solidFill>
                <a:srgbClr val="002060"/>
              </a:solidFill>
            </a:endParaRPr>
          </a:p>
          <a:p>
            <a:pPr>
              <a:buClr>
                <a:srgbClr val="FF0000"/>
              </a:buClr>
            </a:pPr>
            <a:r>
              <a:rPr lang="tr-TR" dirty="0" smtClean="0">
                <a:solidFill>
                  <a:srgbClr val="002060"/>
                </a:solidFill>
              </a:rPr>
              <a:t>Bilinçli bir kişisel bağlantı bulunması yeterli (Nal/Suluk, s.97)</a:t>
            </a:r>
          </a:p>
          <a:p>
            <a:pPr>
              <a:buClr>
                <a:srgbClr val="FF0000"/>
              </a:buClr>
            </a:pPr>
            <a:r>
              <a:rPr lang="tr-TR" dirty="0" smtClean="0">
                <a:solidFill>
                  <a:srgbClr val="002060"/>
                </a:solidFill>
              </a:rPr>
              <a:t>Aile veya arkadaş ilişkisi zorunlu değil ama </a:t>
            </a:r>
            <a:r>
              <a:rPr lang="tr-TR" u="sng" dirty="0" smtClean="0">
                <a:solidFill>
                  <a:srgbClr val="002060"/>
                </a:solidFill>
              </a:rPr>
              <a:t>sınırlandırılmış </a:t>
            </a:r>
            <a:r>
              <a:rPr lang="tr-TR" dirty="0" smtClean="0">
                <a:solidFill>
                  <a:srgbClr val="002060"/>
                </a:solidFill>
              </a:rPr>
              <a:t>bir çevre olmalı</a:t>
            </a:r>
          </a:p>
          <a:p>
            <a:pPr marL="0" indent="0">
              <a:buClr>
                <a:srgbClr val="FF0000"/>
              </a:buClr>
              <a:buNone/>
            </a:pPr>
            <a:r>
              <a:rPr lang="tr-TR" b="1" dirty="0" smtClean="0">
                <a:solidFill>
                  <a:srgbClr val="002060"/>
                </a:solidFill>
              </a:rPr>
              <a:t>Örnek: </a:t>
            </a:r>
            <a:r>
              <a:rPr lang="tr-TR" dirty="0" smtClean="0">
                <a:solidFill>
                  <a:srgbClr val="002060"/>
                </a:solidFill>
              </a:rPr>
              <a:t>dans kursu katılımcıları arasındaki ilişki şahsidir</a:t>
            </a:r>
          </a:p>
          <a:p>
            <a:pPr>
              <a:buClr>
                <a:srgbClr val="FF0000"/>
              </a:buClr>
            </a:pPr>
            <a:r>
              <a:rPr lang="tr-TR" dirty="0" smtClean="0">
                <a:solidFill>
                  <a:srgbClr val="002060"/>
                </a:solidFill>
              </a:rPr>
              <a:t>Dinleyici</a:t>
            </a:r>
            <a:r>
              <a:rPr lang="tr-TR" dirty="0">
                <a:solidFill>
                  <a:srgbClr val="002060"/>
                </a:solidFill>
              </a:rPr>
              <a:t>, seyirci olarak gelenler önceden </a:t>
            </a:r>
            <a:r>
              <a:rPr lang="tr-TR" u="sng" dirty="0">
                <a:solidFill>
                  <a:srgbClr val="002060"/>
                </a:solidFill>
              </a:rPr>
              <a:t>belirli </a:t>
            </a:r>
            <a:r>
              <a:rPr lang="tr-TR" dirty="0">
                <a:solidFill>
                  <a:srgbClr val="002060"/>
                </a:solidFill>
              </a:rPr>
              <a:t>ise, bu kişiler arasında önceden belirli ilişkiler mevcutsa, </a:t>
            </a:r>
            <a:r>
              <a:rPr lang="tr-TR" u="sng" dirty="0">
                <a:solidFill>
                  <a:srgbClr val="002060"/>
                </a:solidFill>
              </a:rPr>
              <a:t>toplantıyı düzenleyen kişi dolayısıyla birbirleriyle ilişki içindelerse </a:t>
            </a:r>
            <a:r>
              <a:rPr lang="tr-TR" dirty="0">
                <a:solidFill>
                  <a:srgbClr val="002060"/>
                </a:solidFill>
              </a:rPr>
              <a:t>temsil  gerçekleşmez (Öztan, s.379</a:t>
            </a:r>
            <a:r>
              <a:rPr lang="tr-TR" dirty="0" smtClean="0">
                <a:solidFill>
                  <a:srgbClr val="002060"/>
                </a:solidFill>
              </a:rPr>
              <a:t>)</a:t>
            </a:r>
          </a:p>
          <a:p>
            <a:pPr marL="0" indent="0">
              <a:buClr>
                <a:srgbClr val="FF0000"/>
              </a:buClr>
              <a:buNone/>
            </a:pPr>
            <a:r>
              <a:rPr lang="tr-TR" b="1" dirty="0" smtClean="0">
                <a:solidFill>
                  <a:srgbClr val="002060"/>
                </a:solidFill>
              </a:rPr>
              <a:t>Örnek</a:t>
            </a:r>
            <a:r>
              <a:rPr lang="tr-TR" dirty="0" smtClean="0">
                <a:solidFill>
                  <a:srgbClr val="002060"/>
                </a:solidFill>
              </a:rPr>
              <a:t>: düğün, parti, etkinlik</a:t>
            </a:r>
          </a:p>
          <a:p>
            <a:pPr>
              <a:buClr>
                <a:srgbClr val="FF0000"/>
              </a:buClr>
            </a:pPr>
            <a:r>
              <a:rPr lang="tr-TR" dirty="0" smtClean="0">
                <a:solidFill>
                  <a:srgbClr val="002060"/>
                </a:solidFill>
              </a:rPr>
              <a:t>Etkinliğin gerçekleştirildiği yer de etkinliğin kapalı olup olmaması da kriter</a:t>
            </a:r>
          </a:p>
          <a:p>
            <a:pPr marL="0" indent="0">
              <a:buClr>
                <a:srgbClr val="FF0000"/>
              </a:buClr>
              <a:buNone/>
            </a:pPr>
            <a:endParaRPr lang="tr-TR" dirty="0" smtClean="0">
              <a:solidFill>
                <a:srgbClr val="002060"/>
              </a:solidFill>
            </a:endParaRPr>
          </a:p>
        </p:txBody>
      </p:sp>
    </p:spTree>
    <p:extLst>
      <p:ext uri="{BB962C8B-B14F-4D97-AF65-F5344CB8AC3E}">
        <p14:creationId xmlns:p14="http://schemas.microsoft.com/office/powerpoint/2010/main" val="7558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Temsil Hakkı md.24</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Umuma arz niyeti de önemlidir: örneğin </a:t>
            </a:r>
            <a:r>
              <a:rPr lang="tr-TR" dirty="0">
                <a:solidFill>
                  <a:srgbClr val="002060"/>
                </a:solidFill>
              </a:rPr>
              <a:t>bir kişi şiirini kimsenin olmadığı boş bir umumi </a:t>
            </a:r>
            <a:r>
              <a:rPr lang="tr-TR" dirty="0" smtClean="0">
                <a:solidFill>
                  <a:srgbClr val="002060"/>
                </a:solidFill>
              </a:rPr>
              <a:t>mahalde (sokakta) </a:t>
            </a:r>
            <a:r>
              <a:rPr lang="tr-TR" dirty="0">
                <a:solidFill>
                  <a:srgbClr val="002060"/>
                </a:solidFill>
              </a:rPr>
              <a:t>okursa, temsil hakkı kapsamına girmeyecektir. (bkz. Fırat Öztan, s.378)</a:t>
            </a:r>
          </a:p>
          <a:p>
            <a:pPr>
              <a:buClr>
                <a:srgbClr val="FF0000"/>
              </a:buClr>
            </a:pPr>
            <a:r>
              <a:rPr lang="tr-TR" dirty="0" smtClean="0">
                <a:solidFill>
                  <a:srgbClr val="002060"/>
                </a:solidFill>
              </a:rPr>
              <a:t>Umumi mahal koşulunun sağlanması için en az kaç kişi gereklidir?</a:t>
            </a:r>
          </a:p>
          <a:p>
            <a:pPr>
              <a:buClr>
                <a:srgbClr val="FF0000"/>
              </a:buClr>
            </a:pPr>
            <a:r>
              <a:rPr lang="tr-TR" dirty="0" smtClean="0">
                <a:solidFill>
                  <a:srgbClr val="002060"/>
                </a:solidFill>
              </a:rPr>
              <a:t>En azından bir kişinin önünde yapılması, bu fiilin umuma arz amacıyla yapıldığına dair karinedir</a:t>
            </a:r>
          </a:p>
          <a:p>
            <a:pPr>
              <a:buClr>
                <a:srgbClr val="FF0000"/>
              </a:buClr>
            </a:pPr>
            <a:r>
              <a:rPr lang="tr-TR" dirty="0" smtClean="0">
                <a:solidFill>
                  <a:srgbClr val="002060"/>
                </a:solidFill>
              </a:rPr>
              <a:t>Örneğin: seyircisiz bir sahnede temsil edilen tiyatro oyunu (bilet satılamamış)</a:t>
            </a:r>
          </a:p>
          <a:p>
            <a:pPr>
              <a:buClr>
                <a:srgbClr val="FF0000"/>
              </a:buClr>
            </a:pPr>
            <a:endParaRPr lang="tr-TR" dirty="0" smtClean="0">
              <a:solidFill>
                <a:srgbClr val="002060"/>
              </a:solidFill>
            </a:endParaRPr>
          </a:p>
        </p:txBody>
      </p:sp>
    </p:spTree>
    <p:extLst>
      <p:ext uri="{BB962C8B-B14F-4D97-AF65-F5344CB8AC3E}">
        <p14:creationId xmlns:p14="http://schemas.microsoft.com/office/powerpoint/2010/main" val="19151042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Temsil Hakkı md.24</a:t>
            </a:r>
            <a:endParaRPr lang="tr-TR" dirty="0"/>
          </a:p>
        </p:txBody>
      </p:sp>
      <p:sp>
        <p:nvSpPr>
          <p:cNvPr id="3" name="İçerik Yer Tutucusu 2"/>
          <p:cNvSpPr>
            <a:spLocks noGrp="1"/>
          </p:cNvSpPr>
          <p:nvPr>
            <p:ph sz="quarter" idx="2"/>
          </p:nvPr>
        </p:nvSpPr>
        <p:spPr/>
        <p:txBody>
          <a:bodyPr>
            <a:normAutofit fontScale="92500" lnSpcReduction="10000"/>
          </a:bodyPr>
          <a:lstStyle/>
          <a:p>
            <a:pPr>
              <a:buClr>
                <a:srgbClr val="FF0000"/>
              </a:buClr>
            </a:pPr>
            <a:r>
              <a:rPr lang="tr-TR" dirty="0" smtClean="0">
                <a:solidFill>
                  <a:srgbClr val="002060"/>
                </a:solidFill>
              </a:rPr>
              <a:t>İcra ile seyirci arasında herhangi bir araç bulunmamaktadır</a:t>
            </a:r>
          </a:p>
          <a:p>
            <a:pPr>
              <a:buClr>
                <a:srgbClr val="FF0000"/>
              </a:buClr>
            </a:pPr>
            <a:r>
              <a:rPr lang="tr-TR" dirty="0" smtClean="0">
                <a:solidFill>
                  <a:srgbClr val="002060"/>
                </a:solidFill>
              </a:rPr>
              <a:t>Konserde müzik eserinin icra edilmesi, bir şiirin okunması doğrudan temsil</a:t>
            </a:r>
          </a:p>
          <a:p>
            <a:pPr>
              <a:buClr>
                <a:srgbClr val="FF0000"/>
              </a:buClr>
            </a:pPr>
            <a:r>
              <a:rPr lang="tr-TR" dirty="0" smtClean="0">
                <a:solidFill>
                  <a:srgbClr val="002060"/>
                </a:solidFill>
              </a:rPr>
              <a:t>Sözleşmede </a:t>
            </a:r>
            <a:r>
              <a:rPr lang="tr-TR" dirty="0">
                <a:solidFill>
                  <a:srgbClr val="002060"/>
                </a:solidFill>
              </a:rPr>
              <a:t>açık bir hüküm yoksa temsil hakkının devri sadece doğrudan temsili içerir.</a:t>
            </a:r>
          </a:p>
          <a:p>
            <a:pPr>
              <a:buClr>
                <a:srgbClr val="FF0000"/>
              </a:buClr>
            </a:pPr>
            <a:endParaRPr lang="tr-TR" dirty="0" smtClean="0">
              <a:solidFill>
                <a:srgbClr val="002060"/>
              </a:solidFill>
            </a:endParaRPr>
          </a:p>
          <a:p>
            <a:pPr marL="0" indent="0">
              <a:buClr>
                <a:srgbClr val="FF0000"/>
              </a:buClr>
              <a:buNone/>
            </a:pPr>
            <a:endParaRPr lang="tr-TR" dirty="0">
              <a:solidFill>
                <a:srgbClr val="002060"/>
              </a:solidFill>
            </a:endParaRPr>
          </a:p>
        </p:txBody>
      </p:sp>
      <p:sp>
        <p:nvSpPr>
          <p:cNvPr id="6" name="İçerik Yer Tutucusu 5"/>
          <p:cNvSpPr>
            <a:spLocks noGrp="1"/>
          </p:cNvSpPr>
          <p:nvPr>
            <p:ph sz="quarter" idx="4"/>
          </p:nvPr>
        </p:nvSpPr>
        <p:spPr/>
        <p:txBody>
          <a:bodyPr>
            <a:normAutofit fontScale="70000" lnSpcReduction="20000"/>
          </a:bodyPr>
          <a:lstStyle/>
          <a:p>
            <a:pPr marL="0" indent="0">
              <a:buClr>
                <a:srgbClr val="FF0000"/>
              </a:buClr>
              <a:buNone/>
            </a:pPr>
            <a:r>
              <a:rPr lang="tr-TR" b="1" dirty="0" smtClean="0">
                <a:solidFill>
                  <a:srgbClr val="002060"/>
                </a:solidFill>
              </a:rPr>
              <a:t>İki şekilde gerçekleşebilir: </a:t>
            </a:r>
          </a:p>
          <a:p>
            <a:pPr>
              <a:buClr>
                <a:srgbClr val="FF0000"/>
              </a:buClr>
            </a:pPr>
            <a:r>
              <a:rPr lang="tr-TR" dirty="0" smtClean="0">
                <a:solidFill>
                  <a:srgbClr val="002060"/>
                </a:solidFill>
              </a:rPr>
              <a:t>Eserin işaret, ses ve görüntü nakline yarayan araçlarla (tespit, tekrar veya nakile yarayan araçlarla) sunumu/gösterimi</a:t>
            </a:r>
          </a:p>
          <a:p>
            <a:pPr marL="0" indent="0">
              <a:buClr>
                <a:srgbClr val="FF0000"/>
              </a:buClr>
              <a:buNone/>
            </a:pPr>
            <a:r>
              <a:rPr lang="tr-TR" dirty="0" smtClean="0">
                <a:solidFill>
                  <a:srgbClr val="002060"/>
                </a:solidFill>
              </a:rPr>
              <a:t>Ör: sinema filmi gösterimi, bir otelde CD’den çalınan müzik veya müzik </a:t>
            </a:r>
            <a:r>
              <a:rPr lang="tr-TR" dirty="0" err="1" smtClean="0">
                <a:solidFill>
                  <a:srgbClr val="002060"/>
                </a:solidFill>
              </a:rPr>
              <a:t>box</a:t>
            </a:r>
            <a:endParaRPr lang="tr-TR" dirty="0" smtClean="0">
              <a:solidFill>
                <a:srgbClr val="002060"/>
              </a:solidFill>
            </a:endParaRPr>
          </a:p>
          <a:p>
            <a:pPr marL="0" indent="0">
              <a:buClr>
                <a:srgbClr val="FF0000"/>
              </a:buClr>
              <a:buNone/>
            </a:pPr>
            <a:r>
              <a:rPr lang="tr-TR" dirty="0" smtClean="0">
                <a:solidFill>
                  <a:srgbClr val="002060"/>
                </a:solidFill>
              </a:rPr>
              <a:t>icra</a:t>
            </a:r>
            <a:r>
              <a:rPr lang="tr-TR" dirty="0">
                <a:solidFill>
                  <a:srgbClr val="002060"/>
                </a:solidFill>
              </a:rPr>
              <a:t>, bir takım teknik araçlarla izleyiciye </a:t>
            </a:r>
            <a:r>
              <a:rPr lang="tr-TR" dirty="0" smtClean="0">
                <a:solidFill>
                  <a:srgbClr val="002060"/>
                </a:solidFill>
              </a:rPr>
              <a:t>iletilmektedir</a:t>
            </a:r>
          </a:p>
          <a:p>
            <a:pPr>
              <a:buClr>
                <a:srgbClr val="FF0000"/>
              </a:buClr>
            </a:pPr>
            <a:r>
              <a:rPr lang="tr-TR" dirty="0" smtClean="0">
                <a:solidFill>
                  <a:srgbClr val="002060"/>
                </a:solidFill>
              </a:rPr>
              <a:t>Temsilin gerçekleştiği yerden başka bir yere nakli </a:t>
            </a:r>
          </a:p>
          <a:p>
            <a:pPr marL="0" indent="0">
              <a:buClr>
                <a:srgbClr val="FF0000"/>
              </a:buClr>
              <a:buNone/>
            </a:pPr>
            <a:r>
              <a:rPr lang="tr-TR" dirty="0" smtClean="0">
                <a:solidFill>
                  <a:srgbClr val="002060"/>
                </a:solidFill>
              </a:rPr>
              <a:t>Ör: konser alanının dışına konulan ekran, hoparlör</a:t>
            </a:r>
          </a:p>
        </p:txBody>
      </p:sp>
      <p:sp>
        <p:nvSpPr>
          <p:cNvPr id="4" name="Metin Yer Tutucusu 3"/>
          <p:cNvSpPr>
            <a:spLocks noGrp="1"/>
          </p:cNvSpPr>
          <p:nvPr>
            <p:ph type="body" sz="quarter" idx="1"/>
          </p:nvPr>
        </p:nvSpPr>
        <p:spPr/>
        <p:txBody>
          <a:bodyPr/>
          <a:lstStyle/>
          <a:p>
            <a:r>
              <a:rPr lang="tr-TR" dirty="0" smtClean="0"/>
              <a:t>Doğrudan Temsil</a:t>
            </a:r>
            <a:endParaRPr lang="en-US" dirty="0"/>
          </a:p>
        </p:txBody>
      </p:sp>
      <p:sp>
        <p:nvSpPr>
          <p:cNvPr id="5" name="Metin Yer Tutucusu 4"/>
          <p:cNvSpPr>
            <a:spLocks noGrp="1"/>
          </p:cNvSpPr>
          <p:nvPr>
            <p:ph type="body" sz="quarter" idx="3"/>
          </p:nvPr>
        </p:nvSpPr>
        <p:spPr/>
        <p:txBody>
          <a:bodyPr/>
          <a:lstStyle/>
          <a:p>
            <a:r>
              <a:rPr lang="tr-TR" dirty="0" smtClean="0">
                <a:solidFill>
                  <a:schemeClr val="bg1"/>
                </a:solidFill>
              </a:rPr>
              <a:t>Dolaylı Temsil </a:t>
            </a:r>
            <a:endParaRPr lang="en-US" dirty="0">
              <a:solidFill>
                <a:schemeClr val="bg1"/>
              </a:solidFill>
            </a:endParaRPr>
          </a:p>
        </p:txBody>
      </p:sp>
    </p:spTree>
    <p:extLst>
      <p:ext uri="{BB962C8B-B14F-4D97-AF65-F5344CB8AC3E}">
        <p14:creationId xmlns:p14="http://schemas.microsoft.com/office/powerpoint/2010/main" val="3347481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ctrTitle"/>
          </p:nvPr>
        </p:nvSpPr>
        <p:spPr/>
        <p:txBody>
          <a:bodyPr/>
          <a:lstStyle/>
          <a:p>
            <a:r>
              <a:rPr lang="tr-TR" dirty="0" smtClean="0"/>
              <a:t>Sabrınız için teşekkürler</a:t>
            </a:r>
            <a:r>
              <a:rPr lang="tr-TR" dirty="0" smtClean="0">
                <a:sym typeface="Wingdings" panose="05000000000000000000" pitchFamily="2" charset="2"/>
              </a:rPr>
              <a:t></a:t>
            </a:r>
            <a:endParaRPr lang="tr-TR" dirty="0"/>
          </a:p>
        </p:txBody>
      </p:sp>
      <p:sp>
        <p:nvSpPr>
          <p:cNvPr id="8" name="Alt Başlık 7"/>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42891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Mali haklar</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Bir eserden, onu işlemek suretiyle faydalanma hakkı </a:t>
            </a:r>
            <a:r>
              <a:rPr lang="tr-TR" dirty="0" err="1">
                <a:solidFill>
                  <a:srgbClr val="002060"/>
                </a:solidFill>
              </a:rPr>
              <a:t>munhasıran</a:t>
            </a:r>
            <a:r>
              <a:rPr lang="tr-TR" dirty="0">
                <a:solidFill>
                  <a:srgbClr val="002060"/>
                </a:solidFill>
              </a:rPr>
              <a:t> eser sahibine </a:t>
            </a:r>
            <a:r>
              <a:rPr lang="tr-TR" dirty="0" smtClean="0">
                <a:solidFill>
                  <a:srgbClr val="002060"/>
                </a:solidFill>
              </a:rPr>
              <a:t>aittir</a:t>
            </a:r>
          </a:p>
          <a:p>
            <a:pPr>
              <a:buClr>
                <a:srgbClr val="FF0000"/>
              </a:buClr>
            </a:pPr>
            <a:r>
              <a:rPr lang="tr-TR" dirty="0" smtClean="0">
                <a:solidFill>
                  <a:srgbClr val="002060"/>
                </a:solidFill>
              </a:rPr>
              <a:t>İşleme </a:t>
            </a:r>
            <a:r>
              <a:rPr lang="tr-TR" dirty="0">
                <a:solidFill>
                  <a:srgbClr val="002060"/>
                </a:solidFill>
              </a:rPr>
              <a:t>hakkı (FSEK </a:t>
            </a:r>
            <a:r>
              <a:rPr lang="tr-TR" dirty="0" smtClean="0">
                <a:solidFill>
                  <a:srgbClr val="002060"/>
                </a:solidFill>
              </a:rPr>
              <a:t>m.21)</a:t>
            </a:r>
          </a:p>
          <a:p>
            <a:pPr>
              <a:buClr>
                <a:srgbClr val="FF0000"/>
              </a:buClr>
            </a:pPr>
            <a:r>
              <a:rPr lang="tr-TR" dirty="0" smtClean="0">
                <a:solidFill>
                  <a:srgbClr val="002060"/>
                </a:solidFill>
              </a:rPr>
              <a:t>Çoğaltma </a:t>
            </a:r>
            <a:r>
              <a:rPr lang="tr-TR" dirty="0">
                <a:solidFill>
                  <a:srgbClr val="002060"/>
                </a:solidFill>
              </a:rPr>
              <a:t>hakkı (FSEK </a:t>
            </a:r>
            <a:r>
              <a:rPr lang="tr-TR" dirty="0" smtClean="0">
                <a:solidFill>
                  <a:srgbClr val="002060"/>
                </a:solidFill>
              </a:rPr>
              <a:t>m.22)</a:t>
            </a:r>
          </a:p>
          <a:p>
            <a:pPr>
              <a:buClr>
                <a:srgbClr val="FF0000"/>
              </a:buClr>
            </a:pPr>
            <a:r>
              <a:rPr lang="tr-TR" dirty="0" smtClean="0">
                <a:solidFill>
                  <a:srgbClr val="002060"/>
                </a:solidFill>
              </a:rPr>
              <a:t>Yayma </a:t>
            </a:r>
            <a:r>
              <a:rPr lang="tr-TR" dirty="0">
                <a:solidFill>
                  <a:srgbClr val="002060"/>
                </a:solidFill>
              </a:rPr>
              <a:t>hakkı (FSEK </a:t>
            </a:r>
            <a:r>
              <a:rPr lang="tr-TR" dirty="0" smtClean="0">
                <a:solidFill>
                  <a:srgbClr val="002060"/>
                </a:solidFill>
              </a:rPr>
              <a:t>m.23)</a:t>
            </a:r>
          </a:p>
          <a:p>
            <a:pPr>
              <a:buClr>
                <a:srgbClr val="FF0000"/>
              </a:buClr>
            </a:pPr>
            <a:r>
              <a:rPr lang="tr-TR" dirty="0" smtClean="0">
                <a:solidFill>
                  <a:srgbClr val="002060"/>
                </a:solidFill>
              </a:rPr>
              <a:t>Temsil </a:t>
            </a:r>
            <a:r>
              <a:rPr lang="tr-TR" dirty="0">
                <a:solidFill>
                  <a:srgbClr val="002060"/>
                </a:solidFill>
              </a:rPr>
              <a:t>hakkı (FSEK </a:t>
            </a:r>
            <a:r>
              <a:rPr lang="tr-TR" dirty="0" smtClean="0">
                <a:solidFill>
                  <a:srgbClr val="002060"/>
                </a:solidFill>
              </a:rPr>
              <a:t>m.24)</a:t>
            </a:r>
          </a:p>
          <a:p>
            <a:pPr>
              <a:buClr>
                <a:srgbClr val="FF0000"/>
              </a:buClr>
            </a:pPr>
            <a:r>
              <a:rPr lang="tr-TR" dirty="0" smtClean="0">
                <a:solidFill>
                  <a:srgbClr val="002060"/>
                </a:solidFill>
              </a:rPr>
              <a:t>İşaret</a:t>
            </a:r>
            <a:r>
              <a:rPr lang="tr-TR" dirty="0">
                <a:solidFill>
                  <a:srgbClr val="002060"/>
                </a:solidFill>
              </a:rPr>
              <a:t>, ses ve görüntü nakline yarayan araçlarla umuma iletim hakkı (FSEK </a:t>
            </a:r>
            <a:r>
              <a:rPr lang="tr-TR" dirty="0" smtClean="0">
                <a:solidFill>
                  <a:srgbClr val="002060"/>
                </a:solidFill>
              </a:rPr>
              <a:t>m.25)</a:t>
            </a:r>
          </a:p>
          <a:p>
            <a:pPr>
              <a:buClr>
                <a:srgbClr val="FF0000"/>
              </a:buClr>
            </a:pPr>
            <a:r>
              <a:rPr lang="tr-TR" dirty="0" smtClean="0">
                <a:solidFill>
                  <a:srgbClr val="002060"/>
                </a:solidFill>
              </a:rPr>
              <a:t>Pay </a:t>
            </a:r>
            <a:r>
              <a:rPr lang="tr-TR" dirty="0">
                <a:solidFill>
                  <a:srgbClr val="002060"/>
                </a:solidFill>
              </a:rPr>
              <a:t>ve takip hakkı (FSEK m.45)</a:t>
            </a:r>
            <a:endParaRPr lang="en-US" dirty="0">
              <a:solidFill>
                <a:srgbClr val="002060"/>
              </a:solidFill>
            </a:endParaRPr>
          </a:p>
          <a:p>
            <a:endParaRPr lang="en-US" dirty="0"/>
          </a:p>
        </p:txBody>
      </p:sp>
    </p:spTree>
    <p:extLst>
      <p:ext uri="{BB962C8B-B14F-4D97-AF65-F5344CB8AC3E}">
        <p14:creationId xmlns:p14="http://schemas.microsoft.com/office/powerpoint/2010/main" val="2452284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Mali haklar</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Bir eserden, onu işlemek suretiyle faydalanma hakkı </a:t>
            </a:r>
            <a:r>
              <a:rPr lang="tr-TR" dirty="0" err="1">
                <a:solidFill>
                  <a:srgbClr val="002060"/>
                </a:solidFill>
              </a:rPr>
              <a:t>munhasıran</a:t>
            </a:r>
            <a:r>
              <a:rPr lang="tr-TR" dirty="0">
                <a:solidFill>
                  <a:srgbClr val="002060"/>
                </a:solidFill>
              </a:rPr>
              <a:t> eser sahibine </a:t>
            </a:r>
            <a:r>
              <a:rPr lang="tr-TR" dirty="0" smtClean="0">
                <a:solidFill>
                  <a:srgbClr val="002060"/>
                </a:solidFill>
              </a:rPr>
              <a:t>aittir</a:t>
            </a:r>
          </a:p>
          <a:p>
            <a:pPr>
              <a:buClr>
                <a:srgbClr val="FF0000"/>
              </a:buClr>
            </a:pPr>
            <a:r>
              <a:rPr lang="tr-TR" dirty="0" smtClean="0">
                <a:solidFill>
                  <a:srgbClr val="002060"/>
                </a:solidFill>
              </a:rPr>
              <a:t>İşleme </a:t>
            </a:r>
            <a:r>
              <a:rPr lang="tr-TR" dirty="0">
                <a:solidFill>
                  <a:srgbClr val="002060"/>
                </a:solidFill>
              </a:rPr>
              <a:t>hakkı (FSEK </a:t>
            </a:r>
            <a:r>
              <a:rPr lang="tr-TR" dirty="0" smtClean="0">
                <a:solidFill>
                  <a:srgbClr val="002060"/>
                </a:solidFill>
              </a:rPr>
              <a:t>m.21)</a:t>
            </a:r>
          </a:p>
          <a:p>
            <a:pPr>
              <a:buClr>
                <a:srgbClr val="FF0000"/>
              </a:buClr>
            </a:pPr>
            <a:r>
              <a:rPr lang="tr-TR" dirty="0" smtClean="0">
                <a:solidFill>
                  <a:srgbClr val="002060"/>
                </a:solidFill>
              </a:rPr>
              <a:t>Çoğaltma </a:t>
            </a:r>
            <a:r>
              <a:rPr lang="tr-TR" dirty="0">
                <a:solidFill>
                  <a:srgbClr val="002060"/>
                </a:solidFill>
              </a:rPr>
              <a:t>hakkı (FSEK </a:t>
            </a:r>
            <a:r>
              <a:rPr lang="tr-TR" dirty="0" smtClean="0">
                <a:solidFill>
                  <a:srgbClr val="002060"/>
                </a:solidFill>
              </a:rPr>
              <a:t>m.22)</a:t>
            </a:r>
          </a:p>
          <a:p>
            <a:pPr>
              <a:buClr>
                <a:srgbClr val="FF0000"/>
              </a:buClr>
            </a:pPr>
            <a:r>
              <a:rPr lang="tr-TR" dirty="0" smtClean="0">
                <a:solidFill>
                  <a:srgbClr val="002060"/>
                </a:solidFill>
              </a:rPr>
              <a:t>Yayma </a:t>
            </a:r>
            <a:r>
              <a:rPr lang="tr-TR" dirty="0">
                <a:solidFill>
                  <a:srgbClr val="002060"/>
                </a:solidFill>
              </a:rPr>
              <a:t>hakkı (FSEK </a:t>
            </a:r>
            <a:r>
              <a:rPr lang="tr-TR" dirty="0" smtClean="0">
                <a:solidFill>
                  <a:srgbClr val="002060"/>
                </a:solidFill>
              </a:rPr>
              <a:t>m.23)</a:t>
            </a:r>
          </a:p>
          <a:p>
            <a:pPr>
              <a:buClr>
                <a:srgbClr val="FF0000"/>
              </a:buClr>
            </a:pPr>
            <a:r>
              <a:rPr lang="tr-TR" dirty="0" smtClean="0">
                <a:solidFill>
                  <a:srgbClr val="002060"/>
                </a:solidFill>
              </a:rPr>
              <a:t>Temsil </a:t>
            </a:r>
            <a:r>
              <a:rPr lang="tr-TR" dirty="0">
                <a:solidFill>
                  <a:srgbClr val="002060"/>
                </a:solidFill>
              </a:rPr>
              <a:t>hakkı (FSEK </a:t>
            </a:r>
            <a:r>
              <a:rPr lang="tr-TR" dirty="0" smtClean="0">
                <a:solidFill>
                  <a:srgbClr val="002060"/>
                </a:solidFill>
              </a:rPr>
              <a:t>m.24)</a:t>
            </a:r>
          </a:p>
          <a:p>
            <a:pPr>
              <a:buClr>
                <a:srgbClr val="FF0000"/>
              </a:buClr>
            </a:pPr>
            <a:r>
              <a:rPr lang="tr-TR" dirty="0" smtClean="0">
                <a:solidFill>
                  <a:srgbClr val="002060"/>
                </a:solidFill>
              </a:rPr>
              <a:t>İşaret</a:t>
            </a:r>
            <a:r>
              <a:rPr lang="tr-TR" dirty="0">
                <a:solidFill>
                  <a:srgbClr val="002060"/>
                </a:solidFill>
              </a:rPr>
              <a:t>, ses ve görüntü nakline yarayan araçlarla umuma iletim hakkı (FSEK </a:t>
            </a:r>
            <a:r>
              <a:rPr lang="tr-TR" dirty="0" smtClean="0">
                <a:solidFill>
                  <a:srgbClr val="002060"/>
                </a:solidFill>
              </a:rPr>
              <a:t>m.25)</a:t>
            </a:r>
          </a:p>
          <a:p>
            <a:pPr>
              <a:buClr>
                <a:srgbClr val="FF0000"/>
              </a:buClr>
            </a:pPr>
            <a:r>
              <a:rPr lang="tr-TR" dirty="0" smtClean="0">
                <a:solidFill>
                  <a:srgbClr val="002060"/>
                </a:solidFill>
              </a:rPr>
              <a:t>Pay </a:t>
            </a:r>
            <a:r>
              <a:rPr lang="tr-TR" dirty="0">
                <a:solidFill>
                  <a:srgbClr val="002060"/>
                </a:solidFill>
              </a:rPr>
              <a:t>ve takip hakkı (FSEK m.45)</a:t>
            </a:r>
            <a:endParaRPr lang="en-US" dirty="0">
              <a:solidFill>
                <a:srgbClr val="002060"/>
              </a:solidFill>
            </a:endParaRPr>
          </a:p>
          <a:p>
            <a:endParaRPr lang="en-US" dirty="0"/>
          </a:p>
        </p:txBody>
      </p:sp>
    </p:spTree>
    <p:extLst>
      <p:ext uri="{BB962C8B-B14F-4D97-AF65-F5344CB8AC3E}">
        <p14:creationId xmlns:p14="http://schemas.microsoft.com/office/powerpoint/2010/main" val="10789862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İşleme Hakkı md.21</a:t>
            </a:r>
            <a:endParaRPr lang="tr-TR"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a:buClr>
                <a:srgbClr val="FF0000"/>
              </a:buClr>
            </a:pPr>
            <a:r>
              <a:rPr lang="tr-TR" dirty="0" smtClean="0">
                <a:solidFill>
                  <a:srgbClr val="002060"/>
                </a:solidFill>
              </a:rPr>
              <a:t>FSEK m.6 işleme ve derleme eserler</a:t>
            </a:r>
          </a:p>
          <a:p>
            <a:pPr>
              <a:buClr>
                <a:srgbClr val="FF0000"/>
              </a:buClr>
            </a:pPr>
            <a:r>
              <a:rPr lang="tr-TR" dirty="0" smtClean="0">
                <a:solidFill>
                  <a:srgbClr val="002060"/>
                </a:solidFill>
              </a:rPr>
              <a:t>«</a:t>
            </a:r>
            <a:r>
              <a:rPr lang="tr-TR" i="1" dirty="0" smtClean="0">
                <a:solidFill>
                  <a:srgbClr val="002060"/>
                </a:solidFill>
              </a:rPr>
              <a:t>Bir </a:t>
            </a:r>
            <a:r>
              <a:rPr lang="tr-TR" i="1" dirty="0">
                <a:solidFill>
                  <a:srgbClr val="002060"/>
                </a:solidFill>
              </a:rPr>
              <a:t>eserden, onu işlemek suretiyle faydalanma hakkı </a:t>
            </a:r>
            <a:r>
              <a:rPr lang="tr-TR" i="1" dirty="0" err="1" smtClean="0">
                <a:solidFill>
                  <a:srgbClr val="002060"/>
                </a:solidFill>
              </a:rPr>
              <a:t>munhasıran</a:t>
            </a:r>
            <a:r>
              <a:rPr lang="tr-TR" i="1" dirty="0" smtClean="0">
                <a:solidFill>
                  <a:srgbClr val="002060"/>
                </a:solidFill>
              </a:rPr>
              <a:t> </a:t>
            </a:r>
            <a:r>
              <a:rPr lang="tr-TR" i="1" dirty="0">
                <a:solidFill>
                  <a:srgbClr val="002060"/>
                </a:solidFill>
              </a:rPr>
              <a:t>eser sahibine </a:t>
            </a:r>
            <a:r>
              <a:rPr lang="tr-TR" i="1" dirty="0" smtClean="0">
                <a:solidFill>
                  <a:srgbClr val="002060"/>
                </a:solidFill>
              </a:rPr>
              <a:t>aittir</a:t>
            </a:r>
            <a:r>
              <a:rPr lang="tr-TR" dirty="0" smtClean="0">
                <a:solidFill>
                  <a:srgbClr val="002060"/>
                </a:solidFill>
              </a:rPr>
              <a:t>»</a:t>
            </a:r>
          </a:p>
          <a:p>
            <a:pPr marL="0" indent="0">
              <a:buClr>
                <a:srgbClr val="FF0000"/>
              </a:buClr>
              <a:buNone/>
            </a:pPr>
            <a:r>
              <a:rPr lang="tr-TR" b="1" dirty="0" smtClean="0">
                <a:solidFill>
                  <a:srgbClr val="002060"/>
                </a:solidFill>
              </a:rPr>
              <a:t>Sorular:</a:t>
            </a:r>
          </a:p>
          <a:p>
            <a:pPr>
              <a:buClr>
                <a:srgbClr val="FF0000"/>
              </a:buClr>
            </a:pPr>
            <a:r>
              <a:rPr lang="tr-TR" dirty="0" smtClean="0">
                <a:solidFill>
                  <a:srgbClr val="002060"/>
                </a:solidFill>
              </a:rPr>
              <a:t>Bir edebiyat eseri sahibi, eserinin sinema filmine dönüştürülmesine izin verdiğinde sinema eseri sahibi olur mu?</a:t>
            </a:r>
          </a:p>
          <a:p>
            <a:pPr>
              <a:buClr>
                <a:srgbClr val="FF0000"/>
              </a:buClr>
            </a:pPr>
            <a:r>
              <a:rPr lang="tr-TR" dirty="0" smtClean="0">
                <a:solidFill>
                  <a:srgbClr val="002060"/>
                </a:solidFill>
              </a:rPr>
              <a:t>Aynı film yapımcısı aynı romanı ayrıca tiyatro oyununa da uyarlayabilir mi?</a:t>
            </a:r>
          </a:p>
          <a:p>
            <a:pPr marL="0" indent="0">
              <a:buClr>
                <a:srgbClr val="FF0000"/>
              </a:buClr>
              <a:buNone/>
            </a:pPr>
            <a:r>
              <a:rPr lang="tr-TR" dirty="0" smtClean="0">
                <a:solidFill>
                  <a:srgbClr val="002060"/>
                </a:solidFill>
              </a:rPr>
              <a:t>Ancak izin alındığı ölçüde kullanılabilir</a:t>
            </a:r>
          </a:p>
          <a:p>
            <a:pPr>
              <a:buClr>
                <a:srgbClr val="FF0000"/>
              </a:buClr>
            </a:pPr>
            <a:r>
              <a:rPr lang="tr-TR" dirty="0" err="1" smtClean="0">
                <a:solidFill>
                  <a:srgbClr val="002060"/>
                </a:solidFill>
              </a:rPr>
              <a:t>İngilizce’den</a:t>
            </a:r>
            <a:r>
              <a:rPr lang="tr-TR" dirty="0" smtClean="0">
                <a:solidFill>
                  <a:srgbClr val="002060"/>
                </a:solidFill>
              </a:rPr>
              <a:t> </a:t>
            </a:r>
            <a:r>
              <a:rPr lang="tr-TR" dirty="0" err="1" smtClean="0">
                <a:solidFill>
                  <a:srgbClr val="002060"/>
                </a:solidFill>
              </a:rPr>
              <a:t>Almanca’ya</a:t>
            </a:r>
            <a:r>
              <a:rPr lang="tr-TR" dirty="0" smtClean="0">
                <a:solidFill>
                  <a:srgbClr val="002060"/>
                </a:solidFill>
              </a:rPr>
              <a:t>- </a:t>
            </a:r>
            <a:r>
              <a:rPr lang="tr-TR" dirty="0" err="1" smtClean="0">
                <a:solidFill>
                  <a:srgbClr val="002060"/>
                </a:solidFill>
              </a:rPr>
              <a:t>Almanca’dan</a:t>
            </a:r>
            <a:r>
              <a:rPr lang="tr-TR" dirty="0" smtClean="0">
                <a:solidFill>
                  <a:srgbClr val="002060"/>
                </a:solidFill>
              </a:rPr>
              <a:t> </a:t>
            </a:r>
            <a:r>
              <a:rPr lang="tr-TR" dirty="0" err="1" smtClean="0">
                <a:solidFill>
                  <a:srgbClr val="002060"/>
                </a:solidFill>
              </a:rPr>
              <a:t>Fransızca’ya</a:t>
            </a:r>
            <a:r>
              <a:rPr lang="tr-TR" dirty="0" smtClean="0">
                <a:solidFill>
                  <a:srgbClr val="002060"/>
                </a:solidFill>
              </a:rPr>
              <a:t> çeviri. Kim kimden izin alacak? </a:t>
            </a:r>
            <a:endParaRPr lang="tr-TR" dirty="0">
              <a:solidFill>
                <a:srgbClr val="002060"/>
              </a:solidFill>
            </a:endParaRPr>
          </a:p>
        </p:txBody>
      </p:sp>
    </p:spTree>
    <p:extLst>
      <p:ext uri="{BB962C8B-B14F-4D97-AF65-F5344CB8AC3E}">
        <p14:creationId xmlns:p14="http://schemas.microsoft.com/office/powerpoint/2010/main" val="18118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Çoğaltma Hakkı md.22</a:t>
            </a:r>
            <a:endParaRPr lang="tr-TR" dirty="0">
              <a:solidFill>
                <a:srgbClr val="FF0000"/>
              </a:solidFill>
            </a:endParaRPr>
          </a:p>
        </p:txBody>
      </p:sp>
      <p:sp>
        <p:nvSpPr>
          <p:cNvPr id="3" name="İçerik Yer Tutucusu 2"/>
          <p:cNvSpPr>
            <a:spLocks noGrp="1"/>
          </p:cNvSpPr>
          <p:nvPr>
            <p:ph sz="quarter" idx="1"/>
          </p:nvPr>
        </p:nvSpPr>
        <p:spPr/>
        <p:txBody>
          <a:bodyPr>
            <a:normAutofit fontScale="85000" lnSpcReduction="20000"/>
          </a:bodyPr>
          <a:lstStyle/>
          <a:p>
            <a:pPr>
              <a:buClr>
                <a:srgbClr val="FF0000"/>
              </a:buClr>
            </a:pPr>
            <a:r>
              <a:rPr lang="tr-TR" b="1" dirty="0" smtClean="0">
                <a:solidFill>
                  <a:srgbClr val="002060"/>
                </a:solidFill>
              </a:rPr>
              <a:t>herhangi </a:t>
            </a:r>
            <a:r>
              <a:rPr lang="tr-TR" b="1" dirty="0">
                <a:solidFill>
                  <a:srgbClr val="002060"/>
                </a:solidFill>
              </a:rPr>
              <a:t>bir şekil veya </a:t>
            </a:r>
            <a:r>
              <a:rPr lang="tr-TR" b="1" dirty="0" smtClean="0">
                <a:solidFill>
                  <a:srgbClr val="002060"/>
                </a:solidFill>
              </a:rPr>
              <a:t>yöntemle</a:t>
            </a:r>
          </a:p>
          <a:p>
            <a:pPr marL="0" indent="0">
              <a:buClr>
                <a:srgbClr val="FF0000"/>
              </a:buClr>
              <a:buNone/>
            </a:pPr>
            <a:r>
              <a:rPr lang="tr-TR" dirty="0" smtClean="0">
                <a:solidFill>
                  <a:srgbClr val="002060"/>
                </a:solidFill>
              </a:rPr>
              <a:t>elle, fotokopi makinası, fotoğrafını çekmekle</a:t>
            </a:r>
          </a:p>
          <a:p>
            <a:pPr>
              <a:buClr>
                <a:srgbClr val="FF0000"/>
              </a:buClr>
            </a:pPr>
            <a:r>
              <a:rPr lang="tr-TR" b="1" dirty="0" smtClean="0">
                <a:solidFill>
                  <a:srgbClr val="002060"/>
                </a:solidFill>
              </a:rPr>
              <a:t>tamamen </a:t>
            </a:r>
            <a:r>
              <a:rPr lang="tr-TR" b="1" dirty="0">
                <a:solidFill>
                  <a:srgbClr val="002060"/>
                </a:solidFill>
              </a:rPr>
              <a:t>veya </a:t>
            </a:r>
            <a:r>
              <a:rPr lang="tr-TR" b="1" dirty="0" smtClean="0">
                <a:solidFill>
                  <a:srgbClr val="002060"/>
                </a:solidFill>
              </a:rPr>
              <a:t>kısmen</a:t>
            </a:r>
          </a:p>
          <a:p>
            <a:pPr marL="0" indent="0">
              <a:buClr>
                <a:srgbClr val="FF0000"/>
              </a:buClr>
              <a:buNone/>
            </a:pPr>
            <a:r>
              <a:rPr lang="tr-TR" dirty="0" smtClean="0">
                <a:solidFill>
                  <a:srgbClr val="002060"/>
                </a:solidFill>
              </a:rPr>
              <a:t>beş sayfası da- resmin/fotoğrafın bir kısmı/filmin 10 dakikası</a:t>
            </a:r>
          </a:p>
          <a:p>
            <a:pPr>
              <a:buClr>
                <a:srgbClr val="FF0000"/>
              </a:buClr>
            </a:pPr>
            <a:r>
              <a:rPr lang="tr-TR" b="1" dirty="0" smtClean="0">
                <a:solidFill>
                  <a:srgbClr val="002060"/>
                </a:solidFill>
              </a:rPr>
              <a:t>doğrudan </a:t>
            </a:r>
            <a:r>
              <a:rPr lang="tr-TR" b="1" dirty="0">
                <a:solidFill>
                  <a:srgbClr val="002060"/>
                </a:solidFill>
              </a:rPr>
              <a:t>veya </a:t>
            </a:r>
            <a:r>
              <a:rPr lang="tr-TR" b="1" dirty="0" smtClean="0">
                <a:solidFill>
                  <a:srgbClr val="002060"/>
                </a:solidFill>
              </a:rPr>
              <a:t>dolaylı</a:t>
            </a:r>
          </a:p>
          <a:p>
            <a:pPr>
              <a:buClr>
                <a:srgbClr val="FF0000"/>
              </a:buClr>
            </a:pPr>
            <a:r>
              <a:rPr lang="tr-TR" b="1" dirty="0" smtClean="0">
                <a:solidFill>
                  <a:srgbClr val="002060"/>
                </a:solidFill>
              </a:rPr>
              <a:t>geçici </a:t>
            </a:r>
            <a:r>
              <a:rPr lang="tr-TR" b="1" dirty="0">
                <a:solidFill>
                  <a:srgbClr val="002060"/>
                </a:solidFill>
              </a:rPr>
              <a:t>veya sürekli olarak </a:t>
            </a:r>
            <a:endParaRPr lang="tr-TR" b="1" dirty="0" smtClean="0">
              <a:solidFill>
                <a:srgbClr val="002060"/>
              </a:solidFill>
            </a:endParaRPr>
          </a:p>
          <a:p>
            <a:pPr marL="0" indent="0">
              <a:buClr>
                <a:srgbClr val="FF0000"/>
              </a:buClr>
              <a:buNone/>
            </a:pPr>
            <a:r>
              <a:rPr lang="tr-TR" dirty="0" smtClean="0">
                <a:solidFill>
                  <a:srgbClr val="002060"/>
                </a:solidFill>
              </a:rPr>
              <a:t>çoğaltma </a:t>
            </a:r>
            <a:r>
              <a:rPr lang="tr-TR" dirty="0">
                <a:solidFill>
                  <a:srgbClr val="002060"/>
                </a:solidFill>
              </a:rPr>
              <a:t>hakkı münhasıran eser sahibine aittir</a:t>
            </a:r>
            <a:r>
              <a:rPr lang="tr-TR" dirty="0" smtClean="0">
                <a:solidFill>
                  <a:srgbClr val="002060"/>
                </a:solidFill>
              </a:rPr>
              <a:t>.</a:t>
            </a:r>
          </a:p>
          <a:p>
            <a:pPr marL="0" indent="0">
              <a:buClr>
                <a:srgbClr val="FF0000"/>
              </a:buClr>
              <a:buNone/>
            </a:pPr>
            <a:endParaRPr lang="tr-TR" dirty="0" smtClean="0">
              <a:solidFill>
                <a:srgbClr val="002060"/>
              </a:solidFill>
            </a:endParaRPr>
          </a:p>
          <a:p>
            <a:pPr marL="0" indent="0">
              <a:buClr>
                <a:srgbClr val="FF0000"/>
              </a:buClr>
              <a:buNone/>
            </a:pPr>
            <a:r>
              <a:rPr lang="tr-TR" b="1" dirty="0">
                <a:solidFill>
                  <a:srgbClr val="002060"/>
                </a:solidFill>
              </a:rPr>
              <a:t>ö</a:t>
            </a:r>
            <a:r>
              <a:rPr lang="tr-TR" b="1" dirty="0" smtClean="0">
                <a:solidFill>
                  <a:srgbClr val="002060"/>
                </a:solidFill>
              </a:rPr>
              <a:t>nemli olan: </a:t>
            </a:r>
            <a:r>
              <a:rPr lang="tr-TR" dirty="0" smtClean="0">
                <a:solidFill>
                  <a:srgbClr val="002060"/>
                </a:solidFill>
              </a:rPr>
              <a:t>Eserin aslına ihtiyaç duyulmadan tekrar edilmesi</a:t>
            </a:r>
          </a:p>
          <a:p>
            <a:pPr>
              <a:buClr>
                <a:srgbClr val="FF0000"/>
              </a:buClr>
            </a:pPr>
            <a:r>
              <a:rPr lang="tr-TR" dirty="0">
                <a:solidFill>
                  <a:srgbClr val="002060"/>
                </a:solidFill>
              </a:rPr>
              <a:t>Eserden asıl gibi yararlanılması ve kullanılması olanağı veren ikinci bir nüsha elde edilmesi (Yargıtay 11. H.D. 28.03.2014, E.2013/17255, K.2014/6124</a:t>
            </a:r>
            <a:r>
              <a:rPr lang="tr-TR" dirty="0" smtClean="0">
                <a:solidFill>
                  <a:srgbClr val="002060"/>
                </a:solidFill>
              </a:rPr>
              <a:t>)</a:t>
            </a:r>
          </a:p>
          <a:p>
            <a:pPr>
              <a:buClr>
                <a:srgbClr val="FF0000"/>
              </a:buClr>
            </a:pPr>
            <a:r>
              <a:rPr lang="tr-TR" dirty="0" smtClean="0">
                <a:solidFill>
                  <a:srgbClr val="002060"/>
                </a:solidFill>
              </a:rPr>
              <a:t>Eserin algılanabilir olması (Suluk/Nal)</a:t>
            </a:r>
          </a:p>
          <a:p>
            <a:pPr marL="0" indent="0">
              <a:buClr>
                <a:srgbClr val="FF0000"/>
              </a:buClr>
              <a:buNone/>
            </a:pPr>
            <a:r>
              <a:rPr lang="tr-TR" dirty="0" smtClean="0">
                <a:solidFill>
                  <a:srgbClr val="002060"/>
                </a:solidFill>
              </a:rPr>
              <a:t>Ör: bir konserden çekilen fotoğraf çoğaltma hakkı kapsamında değil</a:t>
            </a:r>
          </a:p>
        </p:txBody>
      </p:sp>
    </p:spTree>
    <p:extLst>
      <p:ext uri="{BB962C8B-B14F-4D97-AF65-F5344CB8AC3E}">
        <p14:creationId xmlns:p14="http://schemas.microsoft.com/office/powerpoint/2010/main" val="317920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Çoğaltma Hakkı m.22/II</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marL="0" indent="0">
              <a:buClr>
                <a:srgbClr val="FF0000"/>
              </a:buClr>
              <a:buNone/>
            </a:pPr>
            <a:r>
              <a:rPr lang="tr-TR" b="1" dirty="0" smtClean="0">
                <a:solidFill>
                  <a:srgbClr val="002060"/>
                </a:solidFill>
              </a:rPr>
              <a:t>Çoğaltma hakkının kapsamı:</a:t>
            </a:r>
          </a:p>
          <a:p>
            <a:pPr>
              <a:buClr>
                <a:srgbClr val="FF0000"/>
              </a:buClr>
            </a:pPr>
            <a:r>
              <a:rPr lang="en-US" dirty="0" err="1" smtClean="0">
                <a:solidFill>
                  <a:srgbClr val="002060"/>
                </a:solidFill>
              </a:rPr>
              <a:t>Eserlerin</a:t>
            </a:r>
            <a:r>
              <a:rPr lang="en-US" dirty="0" smtClean="0">
                <a:solidFill>
                  <a:srgbClr val="002060"/>
                </a:solidFill>
              </a:rPr>
              <a:t> </a:t>
            </a:r>
            <a:r>
              <a:rPr lang="en-US" dirty="0" err="1">
                <a:solidFill>
                  <a:srgbClr val="002060"/>
                </a:solidFill>
              </a:rPr>
              <a:t>aslından</a:t>
            </a:r>
            <a:r>
              <a:rPr lang="en-US" dirty="0">
                <a:solidFill>
                  <a:srgbClr val="002060"/>
                </a:solidFill>
              </a:rPr>
              <a:t> </a:t>
            </a:r>
            <a:r>
              <a:rPr lang="en-US" dirty="0" err="1">
                <a:solidFill>
                  <a:srgbClr val="002060"/>
                </a:solidFill>
              </a:rPr>
              <a:t>ikinci</a:t>
            </a:r>
            <a:r>
              <a:rPr lang="en-US" dirty="0">
                <a:solidFill>
                  <a:srgbClr val="002060"/>
                </a:solidFill>
              </a:rPr>
              <a:t> </a:t>
            </a:r>
            <a:r>
              <a:rPr lang="en-US" dirty="0" err="1">
                <a:solidFill>
                  <a:srgbClr val="002060"/>
                </a:solidFill>
              </a:rPr>
              <a:t>bir</a:t>
            </a:r>
            <a:r>
              <a:rPr lang="en-US" dirty="0">
                <a:solidFill>
                  <a:srgbClr val="002060"/>
                </a:solidFill>
              </a:rPr>
              <a:t> </a:t>
            </a:r>
            <a:r>
              <a:rPr lang="en-US" dirty="0" err="1">
                <a:solidFill>
                  <a:srgbClr val="002060"/>
                </a:solidFill>
              </a:rPr>
              <a:t>kopyasının</a:t>
            </a:r>
            <a:r>
              <a:rPr lang="en-US" dirty="0">
                <a:solidFill>
                  <a:srgbClr val="002060"/>
                </a:solidFill>
              </a:rPr>
              <a:t> </a:t>
            </a:r>
            <a:r>
              <a:rPr lang="en-US" dirty="0" err="1">
                <a:solidFill>
                  <a:srgbClr val="002060"/>
                </a:solidFill>
              </a:rPr>
              <a:t>çıkarılması</a:t>
            </a:r>
            <a:r>
              <a:rPr lang="en-US" dirty="0">
                <a:solidFill>
                  <a:srgbClr val="002060"/>
                </a:solidFill>
              </a:rPr>
              <a:t> </a:t>
            </a:r>
            <a:endParaRPr lang="tr-TR" dirty="0" smtClean="0">
              <a:solidFill>
                <a:srgbClr val="002060"/>
              </a:solidFill>
            </a:endParaRPr>
          </a:p>
          <a:p>
            <a:pPr>
              <a:buClr>
                <a:srgbClr val="FF0000"/>
              </a:buClr>
            </a:pPr>
            <a:r>
              <a:rPr lang="en-US" dirty="0" err="1" smtClean="0">
                <a:solidFill>
                  <a:srgbClr val="002060"/>
                </a:solidFill>
              </a:rPr>
              <a:t>eserin</a:t>
            </a:r>
            <a:r>
              <a:rPr lang="en-US" dirty="0" smtClean="0">
                <a:solidFill>
                  <a:srgbClr val="002060"/>
                </a:solidFill>
              </a:rPr>
              <a:t> </a:t>
            </a:r>
            <a:r>
              <a:rPr lang="en-US" dirty="0" err="1">
                <a:solidFill>
                  <a:srgbClr val="002060"/>
                </a:solidFill>
              </a:rPr>
              <a:t>işaret</a:t>
            </a:r>
            <a:r>
              <a:rPr lang="en-US" dirty="0">
                <a:solidFill>
                  <a:srgbClr val="002060"/>
                </a:solidFill>
              </a:rPr>
              <a:t>, </a:t>
            </a:r>
            <a:r>
              <a:rPr lang="en-US" dirty="0" err="1">
                <a:solidFill>
                  <a:srgbClr val="002060"/>
                </a:solidFill>
              </a:rPr>
              <a:t>ses</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görüntü</a:t>
            </a:r>
            <a:r>
              <a:rPr lang="en-US" dirty="0">
                <a:solidFill>
                  <a:srgbClr val="002060"/>
                </a:solidFill>
              </a:rPr>
              <a:t> </a:t>
            </a:r>
            <a:r>
              <a:rPr lang="en-US" dirty="0" err="1">
                <a:solidFill>
                  <a:srgbClr val="002060"/>
                </a:solidFill>
              </a:rPr>
              <a:t>nakil</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tekrarına</a:t>
            </a:r>
            <a:r>
              <a:rPr lang="en-US" dirty="0">
                <a:solidFill>
                  <a:srgbClr val="002060"/>
                </a:solidFill>
              </a:rPr>
              <a:t> </a:t>
            </a:r>
            <a:r>
              <a:rPr lang="en-US" dirty="0" err="1">
                <a:solidFill>
                  <a:srgbClr val="002060"/>
                </a:solidFill>
              </a:rPr>
              <a:t>yarayan</a:t>
            </a:r>
            <a:r>
              <a:rPr lang="en-US" dirty="0">
                <a:solidFill>
                  <a:srgbClr val="002060"/>
                </a:solidFill>
              </a:rPr>
              <a:t>, </a:t>
            </a:r>
            <a:r>
              <a:rPr lang="en-US" dirty="0" err="1">
                <a:solidFill>
                  <a:srgbClr val="002060"/>
                </a:solidFill>
              </a:rPr>
              <a:t>bilinen</a:t>
            </a:r>
            <a:r>
              <a:rPr lang="en-US" dirty="0">
                <a:solidFill>
                  <a:srgbClr val="002060"/>
                </a:solidFill>
              </a:rPr>
              <a:t> </a:t>
            </a:r>
            <a:r>
              <a:rPr lang="en-US" dirty="0" err="1">
                <a:solidFill>
                  <a:srgbClr val="002060"/>
                </a:solidFill>
              </a:rPr>
              <a:t>ya</a:t>
            </a:r>
            <a:r>
              <a:rPr lang="en-US" dirty="0">
                <a:solidFill>
                  <a:srgbClr val="002060"/>
                </a:solidFill>
              </a:rPr>
              <a:t> da </a:t>
            </a:r>
            <a:r>
              <a:rPr lang="en-US" dirty="0" err="1">
                <a:solidFill>
                  <a:srgbClr val="002060"/>
                </a:solidFill>
              </a:rPr>
              <a:t>ileride</a:t>
            </a:r>
            <a:r>
              <a:rPr lang="en-US" dirty="0">
                <a:solidFill>
                  <a:srgbClr val="002060"/>
                </a:solidFill>
              </a:rPr>
              <a:t> </a:t>
            </a:r>
            <a:r>
              <a:rPr lang="en-US" dirty="0" err="1">
                <a:solidFill>
                  <a:srgbClr val="002060"/>
                </a:solidFill>
              </a:rPr>
              <a:t>geliştirilecek</a:t>
            </a:r>
            <a:r>
              <a:rPr lang="en-US" dirty="0">
                <a:solidFill>
                  <a:srgbClr val="002060"/>
                </a:solidFill>
              </a:rPr>
              <a:t> </a:t>
            </a:r>
            <a:r>
              <a:rPr lang="en-US" dirty="0" err="1">
                <a:solidFill>
                  <a:srgbClr val="002060"/>
                </a:solidFill>
              </a:rPr>
              <a:t>olan</a:t>
            </a:r>
            <a:r>
              <a:rPr lang="en-US" dirty="0">
                <a:solidFill>
                  <a:srgbClr val="002060"/>
                </a:solidFill>
              </a:rPr>
              <a:t> her </a:t>
            </a:r>
            <a:r>
              <a:rPr lang="en-US" dirty="0" err="1">
                <a:solidFill>
                  <a:srgbClr val="002060"/>
                </a:solidFill>
              </a:rPr>
              <a:t>türlü</a:t>
            </a:r>
            <a:r>
              <a:rPr lang="en-US" dirty="0">
                <a:solidFill>
                  <a:srgbClr val="002060"/>
                </a:solidFill>
              </a:rPr>
              <a:t> </a:t>
            </a:r>
            <a:r>
              <a:rPr lang="en-US" dirty="0" err="1">
                <a:solidFill>
                  <a:srgbClr val="002060"/>
                </a:solidFill>
              </a:rPr>
              <a:t>araca</a:t>
            </a:r>
            <a:r>
              <a:rPr lang="en-US" dirty="0">
                <a:solidFill>
                  <a:srgbClr val="002060"/>
                </a:solidFill>
              </a:rPr>
              <a:t> </a:t>
            </a:r>
            <a:r>
              <a:rPr lang="en-US" dirty="0" err="1">
                <a:solidFill>
                  <a:srgbClr val="002060"/>
                </a:solidFill>
              </a:rPr>
              <a:t>kayıt</a:t>
            </a:r>
            <a:r>
              <a:rPr lang="en-US" dirty="0">
                <a:solidFill>
                  <a:srgbClr val="002060"/>
                </a:solidFill>
              </a:rPr>
              <a:t> </a:t>
            </a:r>
            <a:r>
              <a:rPr lang="en-US" dirty="0" err="1" smtClean="0">
                <a:solidFill>
                  <a:srgbClr val="002060"/>
                </a:solidFill>
              </a:rPr>
              <a:t>edilmesi</a:t>
            </a:r>
            <a:endParaRPr lang="tr-TR" dirty="0" smtClean="0">
              <a:solidFill>
                <a:srgbClr val="002060"/>
              </a:solidFill>
            </a:endParaRPr>
          </a:p>
          <a:p>
            <a:pPr>
              <a:buClr>
                <a:srgbClr val="FF0000"/>
              </a:buClr>
            </a:pPr>
            <a:r>
              <a:rPr lang="en-US" dirty="0" smtClean="0">
                <a:solidFill>
                  <a:srgbClr val="002060"/>
                </a:solidFill>
              </a:rPr>
              <a:t>her </a:t>
            </a:r>
            <a:r>
              <a:rPr lang="en-US" dirty="0" err="1">
                <a:solidFill>
                  <a:srgbClr val="002060"/>
                </a:solidFill>
              </a:rPr>
              <a:t>türlü</a:t>
            </a:r>
            <a:r>
              <a:rPr lang="en-US" dirty="0">
                <a:solidFill>
                  <a:srgbClr val="002060"/>
                </a:solidFill>
              </a:rPr>
              <a:t> </a:t>
            </a:r>
            <a:r>
              <a:rPr lang="en-US" dirty="0" err="1">
                <a:solidFill>
                  <a:srgbClr val="002060"/>
                </a:solidFill>
              </a:rPr>
              <a:t>ses</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müzik</a:t>
            </a:r>
            <a:r>
              <a:rPr lang="en-US" dirty="0">
                <a:solidFill>
                  <a:srgbClr val="002060"/>
                </a:solidFill>
              </a:rPr>
              <a:t> </a:t>
            </a:r>
            <a:r>
              <a:rPr lang="en-US" dirty="0" err="1">
                <a:solidFill>
                  <a:srgbClr val="002060"/>
                </a:solidFill>
              </a:rPr>
              <a:t>kayıtları</a:t>
            </a:r>
            <a:r>
              <a:rPr lang="en-US" dirty="0">
                <a:solidFill>
                  <a:srgbClr val="002060"/>
                </a:solidFill>
              </a:rPr>
              <a:t> </a:t>
            </a:r>
            <a:endParaRPr lang="tr-TR" dirty="0" smtClean="0">
              <a:solidFill>
                <a:srgbClr val="002060"/>
              </a:solidFill>
            </a:endParaRPr>
          </a:p>
          <a:p>
            <a:pPr>
              <a:buClr>
                <a:srgbClr val="FF0000"/>
              </a:buClr>
            </a:pPr>
            <a:r>
              <a:rPr lang="en-US" dirty="0" err="1" smtClean="0">
                <a:solidFill>
                  <a:srgbClr val="002060"/>
                </a:solidFill>
              </a:rPr>
              <a:t>mimarlık</a:t>
            </a:r>
            <a:r>
              <a:rPr lang="en-US" dirty="0" smtClean="0">
                <a:solidFill>
                  <a:srgbClr val="002060"/>
                </a:solidFill>
              </a:rPr>
              <a:t> </a:t>
            </a:r>
            <a:r>
              <a:rPr lang="en-US" dirty="0" err="1">
                <a:solidFill>
                  <a:srgbClr val="002060"/>
                </a:solidFill>
              </a:rPr>
              <a:t>eserlerine</a:t>
            </a:r>
            <a:r>
              <a:rPr lang="en-US" dirty="0">
                <a:solidFill>
                  <a:srgbClr val="002060"/>
                </a:solidFill>
              </a:rPr>
              <a:t> </a:t>
            </a:r>
            <a:r>
              <a:rPr lang="en-US" dirty="0" err="1">
                <a:solidFill>
                  <a:srgbClr val="002060"/>
                </a:solidFill>
              </a:rPr>
              <a:t>ait</a:t>
            </a:r>
            <a:r>
              <a:rPr lang="en-US" dirty="0">
                <a:solidFill>
                  <a:srgbClr val="002060"/>
                </a:solidFill>
              </a:rPr>
              <a:t> plan, </a:t>
            </a:r>
            <a:r>
              <a:rPr lang="en-US" dirty="0" err="1">
                <a:solidFill>
                  <a:srgbClr val="002060"/>
                </a:solidFill>
              </a:rPr>
              <a:t>proje</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krokilerin</a:t>
            </a:r>
            <a:r>
              <a:rPr lang="en-US" dirty="0">
                <a:solidFill>
                  <a:srgbClr val="002060"/>
                </a:solidFill>
              </a:rPr>
              <a:t> </a:t>
            </a:r>
            <a:r>
              <a:rPr lang="en-US" dirty="0" err="1">
                <a:solidFill>
                  <a:srgbClr val="002060"/>
                </a:solidFill>
              </a:rPr>
              <a:t>uygulanması</a:t>
            </a:r>
            <a:r>
              <a:rPr lang="en-US" dirty="0">
                <a:solidFill>
                  <a:srgbClr val="002060"/>
                </a:solidFill>
              </a:rPr>
              <a:t> da </a:t>
            </a:r>
            <a:r>
              <a:rPr lang="en-US" dirty="0" err="1">
                <a:solidFill>
                  <a:srgbClr val="002060"/>
                </a:solidFill>
              </a:rPr>
              <a:t>çoğaltma</a:t>
            </a:r>
            <a:r>
              <a:rPr lang="en-US" dirty="0">
                <a:solidFill>
                  <a:srgbClr val="002060"/>
                </a:solidFill>
              </a:rPr>
              <a:t> </a:t>
            </a:r>
            <a:r>
              <a:rPr lang="en-US" dirty="0" err="1">
                <a:solidFill>
                  <a:srgbClr val="002060"/>
                </a:solidFill>
              </a:rPr>
              <a:t>sayılır</a:t>
            </a:r>
            <a:r>
              <a:rPr lang="en-US" dirty="0">
                <a:solidFill>
                  <a:srgbClr val="002060"/>
                </a:solidFill>
              </a:rPr>
              <a:t>. </a:t>
            </a:r>
            <a:r>
              <a:rPr lang="en-US" dirty="0" err="1">
                <a:solidFill>
                  <a:srgbClr val="002060"/>
                </a:solidFill>
              </a:rPr>
              <a:t>Aynı</a:t>
            </a:r>
            <a:r>
              <a:rPr lang="en-US" dirty="0">
                <a:solidFill>
                  <a:srgbClr val="002060"/>
                </a:solidFill>
              </a:rPr>
              <a:t> </a:t>
            </a:r>
            <a:r>
              <a:rPr lang="en-US" dirty="0" err="1">
                <a:solidFill>
                  <a:srgbClr val="002060"/>
                </a:solidFill>
              </a:rPr>
              <a:t>kural</a:t>
            </a:r>
            <a:r>
              <a:rPr lang="en-US" dirty="0">
                <a:solidFill>
                  <a:srgbClr val="002060"/>
                </a:solidFill>
              </a:rPr>
              <a:t>, </a:t>
            </a:r>
            <a:r>
              <a:rPr lang="en-US" dirty="0" err="1">
                <a:solidFill>
                  <a:srgbClr val="002060"/>
                </a:solidFill>
              </a:rPr>
              <a:t>kabartma</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delikli</a:t>
            </a:r>
            <a:r>
              <a:rPr lang="en-US" dirty="0">
                <a:solidFill>
                  <a:srgbClr val="002060"/>
                </a:solidFill>
              </a:rPr>
              <a:t> </a:t>
            </a:r>
            <a:r>
              <a:rPr lang="en-US" dirty="0" err="1">
                <a:solidFill>
                  <a:srgbClr val="002060"/>
                </a:solidFill>
              </a:rPr>
              <a:t>kalıplar</a:t>
            </a:r>
            <a:r>
              <a:rPr lang="en-US" dirty="0">
                <a:solidFill>
                  <a:srgbClr val="002060"/>
                </a:solidFill>
              </a:rPr>
              <a:t> </a:t>
            </a:r>
            <a:r>
              <a:rPr lang="en-US" dirty="0" err="1">
                <a:solidFill>
                  <a:srgbClr val="002060"/>
                </a:solidFill>
              </a:rPr>
              <a:t>hakkında</a:t>
            </a:r>
            <a:r>
              <a:rPr lang="en-US" dirty="0">
                <a:solidFill>
                  <a:srgbClr val="002060"/>
                </a:solidFill>
              </a:rPr>
              <a:t> da </a:t>
            </a:r>
            <a:r>
              <a:rPr lang="en-US" dirty="0" err="1">
                <a:solidFill>
                  <a:srgbClr val="002060"/>
                </a:solidFill>
              </a:rPr>
              <a:t>geçerlidir</a:t>
            </a:r>
            <a:r>
              <a:rPr lang="en-US" dirty="0">
                <a:solidFill>
                  <a:srgbClr val="002060"/>
                </a:solidFill>
              </a:rPr>
              <a:t>. </a:t>
            </a:r>
          </a:p>
        </p:txBody>
      </p:sp>
    </p:spTree>
    <p:extLst>
      <p:ext uri="{BB962C8B-B14F-4D97-AF65-F5344CB8AC3E}">
        <p14:creationId xmlns:p14="http://schemas.microsoft.com/office/powerpoint/2010/main" val="3684236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Çoğaltma Hakkı md.22</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Müziğin MP3 formatına çevrilmesi</a:t>
            </a:r>
          </a:p>
          <a:p>
            <a:pPr>
              <a:buClr>
                <a:srgbClr val="FF0000"/>
              </a:buClr>
            </a:pPr>
            <a:r>
              <a:rPr lang="tr-TR" dirty="0" smtClean="0">
                <a:solidFill>
                  <a:srgbClr val="002060"/>
                </a:solidFill>
              </a:rPr>
              <a:t>Bir eserin internetten indirilmesi</a:t>
            </a:r>
          </a:p>
          <a:p>
            <a:pPr marL="0" indent="0">
              <a:buClr>
                <a:srgbClr val="FF0000"/>
              </a:buClr>
              <a:buNone/>
            </a:pPr>
            <a:r>
              <a:rPr lang="tr-TR" dirty="0" smtClean="0">
                <a:solidFill>
                  <a:srgbClr val="002060"/>
                </a:solidFill>
              </a:rPr>
              <a:t>Ör: bir bilgisayar programını, çoğaltma hakkı ihlali için programın çalışıyor olması gerekli mi?</a:t>
            </a:r>
          </a:p>
          <a:p>
            <a:pPr>
              <a:buClr>
                <a:srgbClr val="FF0000"/>
              </a:buClr>
            </a:pPr>
            <a:r>
              <a:rPr lang="en-US" dirty="0" err="1">
                <a:solidFill>
                  <a:srgbClr val="002060"/>
                </a:solidFill>
              </a:rPr>
              <a:t>mimarlık</a:t>
            </a:r>
            <a:r>
              <a:rPr lang="en-US" dirty="0">
                <a:solidFill>
                  <a:srgbClr val="002060"/>
                </a:solidFill>
              </a:rPr>
              <a:t> </a:t>
            </a:r>
            <a:r>
              <a:rPr lang="en-US" dirty="0" err="1">
                <a:solidFill>
                  <a:srgbClr val="002060"/>
                </a:solidFill>
              </a:rPr>
              <a:t>eserlerine</a:t>
            </a:r>
            <a:r>
              <a:rPr lang="en-US" dirty="0">
                <a:solidFill>
                  <a:srgbClr val="002060"/>
                </a:solidFill>
              </a:rPr>
              <a:t> </a:t>
            </a:r>
            <a:r>
              <a:rPr lang="en-US" dirty="0" err="1">
                <a:solidFill>
                  <a:srgbClr val="002060"/>
                </a:solidFill>
              </a:rPr>
              <a:t>ait</a:t>
            </a:r>
            <a:r>
              <a:rPr lang="en-US" dirty="0">
                <a:solidFill>
                  <a:srgbClr val="002060"/>
                </a:solidFill>
              </a:rPr>
              <a:t> plan, </a:t>
            </a:r>
            <a:r>
              <a:rPr lang="en-US" dirty="0" err="1">
                <a:solidFill>
                  <a:srgbClr val="002060"/>
                </a:solidFill>
              </a:rPr>
              <a:t>proje</a:t>
            </a:r>
            <a:r>
              <a:rPr lang="en-US" dirty="0">
                <a:solidFill>
                  <a:srgbClr val="002060"/>
                </a:solidFill>
              </a:rPr>
              <a:t> </a:t>
            </a:r>
            <a:r>
              <a:rPr lang="en-US" dirty="0" err="1">
                <a:solidFill>
                  <a:srgbClr val="002060"/>
                </a:solidFill>
              </a:rPr>
              <a:t>ve</a:t>
            </a:r>
            <a:r>
              <a:rPr lang="en-US" dirty="0">
                <a:solidFill>
                  <a:srgbClr val="002060"/>
                </a:solidFill>
              </a:rPr>
              <a:t> </a:t>
            </a:r>
            <a:r>
              <a:rPr lang="en-US" dirty="0" err="1">
                <a:solidFill>
                  <a:srgbClr val="002060"/>
                </a:solidFill>
              </a:rPr>
              <a:t>krokilerin</a:t>
            </a:r>
            <a:r>
              <a:rPr lang="en-US" dirty="0">
                <a:solidFill>
                  <a:srgbClr val="002060"/>
                </a:solidFill>
              </a:rPr>
              <a:t> </a:t>
            </a:r>
            <a:r>
              <a:rPr lang="en-US" dirty="0" err="1" smtClean="0">
                <a:solidFill>
                  <a:srgbClr val="002060"/>
                </a:solidFill>
              </a:rPr>
              <a:t>uygulanması</a:t>
            </a:r>
            <a:endParaRPr lang="tr-TR" dirty="0" smtClean="0">
              <a:solidFill>
                <a:srgbClr val="002060"/>
              </a:solidFill>
            </a:endParaRPr>
          </a:p>
          <a:p>
            <a:pPr marL="0" indent="0">
              <a:buClr>
                <a:srgbClr val="FF0000"/>
              </a:buClr>
              <a:buNone/>
            </a:pPr>
            <a:r>
              <a:rPr lang="tr-TR" dirty="0" smtClean="0">
                <a:solidFill>
                  <a:srgbClr val="002060"/>
                </a:solidFill>
              </a:rPr>
              <a:t>FSEK m.2 ilim ve edebiyat eseri olarak korunana projeleri de kapsar mı</a:t>
            </a:r>
          </a:p>
          <a:p>
            <a:pPr>
              <a:buClr>
                <a:srgbClr val="FF0000"/>
              </a:buClr>
            </a:pPr>
            <a:r>
              <a:rPr lang="tr-TR" dirty="0" smtClean="0">
                <a:solidFill>
                  <a:srgbClr val="002060"/>
                </a:solidFill>
              </a:rPr>
              <a:t>Çoğaltma </a:t>
            </a:r>
            <a:r>
              <a:rPr lang="tr-TR" dirty="0">
                <a:solidFill>
                  <a:srgbClr val="002060"/>
                </a:solidFill>
              </a:rPr>
              <a:t>hakkı, bilgisayar programının geçici çoğaltılmasını gerektirdiği ölçüde, programın yüklenmesi, görüntülenmesi, çalıştırılması, iletilmesi ve depolanması fiillerini de kapsar.</a:t>
            </a:r>
            <a:endParaRPr lang="tr-TR" dirty="0" smtClean="0">
              <a:solidFill>
                <a:srgbClr val="002060"/>
              </a:solidFill>
            </a:endParaRPr>
          </a:p>
        </p:txBody>
      </p:sp>
    </p:spTree>
    <p:extLst>
      <p:ext uri="{BB962C8B-B14F-4D97-AF65-F5344CB8AC3E}">
        <p14:creationId xmlns:p14="http://schemas.microsoft.com/office/powerpoint/2010/main" val="1069336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Yayma Hakkı md.23</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Bir eserin aslını veya çoğaltılmış nüshalarını, </a:t>
            </a:r>
            <a:r>
              <a:rPr lang="tr-TR" b="1" dirty="0">
                <a:solidFill>
                  <a:srgbClr val="002060"/>
                </a:solidFill>
              </a:rPr>
              <a:t>kiralamak</a:t>
            </a:r>
            <a:r>
              <a:rPr lang="tr-TR" dirty="0">
                <a:solidFill>
                  <a:srgbClr val="002060"/>
                </a:solidFill>
              </a:rPr>
              <a:t>, </a:t>
            </a:r>
            <a:r>
              <a:rPr lang="tr-TR" b="1" dirty="0">
                <a:solidFill>
                  <a:srgbClr val="002060"/>
                </a:solidFill>
              </a:rPr>
              <a:t>ödünç vermek</a:t>
            </a:r>
            <a:r>
              <a:rPr lang="tr-TR" dirty="0">
                <a:solidFill>
                  <a:srgbClr val="002060"/>
                </a:solidFill>
              </a:rPr>
              <a:t>, </a:t>
            </a:r>
            <a:r>
              <a:rPr lang="tr-TR" b="1" dirty="0">
                <a:solidFill>
                  <a:srgbClr val="002060"/>
                </a:solidFill>
              </a:rPr>
              <a:t>satışa çıkarmak </a:t>
            </a:r>
            <a:r>
              <a:rPr lang="tr-TR" dirty="0">
                <a:solidFill>
                  <a:srgbClr val="002060"/>
                </a:solidFill>
              </a:rPr>
              <a:t>veya </a:t>
            </a:r>
            <a:r>
              <a:rPr lang="tr-TR" b="1" dirty="0">
                <a:solidFill>
                  <a:srgbClr val="002060"/>
                </a:solidFill>
              </a:rPr>
              <a:t>diğer yollarla dağıtmak hakkı </a:t>
            </a:r>
            <a:r>
              <a:rPr lang="tr-TR" dirty="0">
                <a:solidFill>
                  <a:srgbClr val="002060"/>
                </a:solidFill>
              </a:rPr>
              <a:t>münhasıran eser sahibine aittir</a:t>
            </a:r>
            <a:r>
              <a:rPr lang="tr-TR" dirty="0" smtClean="0">
                <a:solidFill>
                  <a:srgbClr val="002060"/>
                </a:solidFill>
              </a:rPr>
              <a:t>.</a:t>
            </a:r>
          </a:p>
          <a:p>
            <a:pPr>
              <a:buClr>
                <a:srgbClr val="FF0000"/>
              </a:buClr>
            </a:pPr>
            <a:r>
              <a:rPr lang="tr-TR" dirty="0" smtClean="0">
                <a:solidFill>
                  <a:srgbClr val="002060"/>
                </a:solidFill>
              </a:rPr>
              <a:t>Maddi eser nüshaları yayma hakkının konusunu oluşturmaktadır</a:t>
            </a:r>
          </a:p>
          <a:p>
            <a:pPr>
              <a:buClr>
                <a:srgbClr val="FF0000"/>
              </a:buClr>
            </a:pPr>
            <a:r>
              <a:rPr lang="tr-TR" dirty="0" smtClean="0">
                <a:solidFill>
                  <a:srgbClr val="002060"/>
                </a:solidFill>
              </a:rPr>
              <a:t>Bir eserin internete yüklenmesi yayma mıdır?</a:t>
            </a:r>
          </a:p>
          <a:p>
            <a:pPr>
              <a:buClr>
                <a:srgbClr val="FF0000"/>
              </a:buClr>
            </a:pPr>
            <a:r>
              <a:rPr lang="tr-TR" dirty="0" smtClean="0">
                <a:solidFill>
                  <a:srgbClr val="002060"/>
                </a:solidFill>
              </a:rPr>
              <a:t>Müzik eserinin konserde icra edilmesi yayma mıdır?</a:t>
            </a:r>
          </a:p>
          <a:p>
            <a:pPr marL="0" indent="0">
              <a:buClr>
                <a:srgbClr val="FF0000"/>
              </a:buClr>
              <a:buNone/>
            </a:pPr>
            <a:endParaRPr lang="tr-TR" dirty="0">
              <a:solidFill>
                <a:srgbClr val="002060"/>
              </a:solidFill>
            </a:endParaRPr>
          </a:p>
        </p:txBody>
      </p:sp>
    </p:spTree>
    <p:extLst>
      <p:ext uri="{BB962C8B-B14F-4D97-AF65-F5344CB8AC3E}">
        <p14:creationId xmlns:p14="http://schemas.microsoft.com/office/powerpoint/2010/main" val="645518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Yayma Hakkı md.23</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Eserin sınırlı sayıda basılması ve yayılması için bir sözleşme yapıldıysa, bu sayıdan fazla basılması çoğaltma hakkını, fazla basılan eser nüshasının satılması yayma hakkını ihlal edecektir.</a:t>
            </a:r>
          </a:p>
          <a:p>
            <a:pPr>
              <a:buClr>
                <a:srgbClr val="FF0000"/>
              </a:buClr>
            </a:pPr>
            <a:r>
              <a:rPr lang="tr-TR" dirty="0" smtClean="0">
                <a:solidFill>
                  <a:srgbClr val="002060"/>
                </a:solidFill>
              </a:rPr>
              <a:t>Öğrencinin kendisi için tuttuğu notları arkadaşlarına satması yayma hakkını ihlal edecektir</a:t>
            </a:r>
          </a:p>
          <a:p>
            <a:pPr>
              <a:buClr>
                <a:srgbClr val="FF0000"/>
              </a:buClr>
            </a:pPr>
            <a:r>
              <a:rPr lang="tr-TR" dirty="0" smtClean="0">
                <a:solidFill>
                  <a:srgbClr val="002060"/>
                </a:solidFill>
              </a:rPr>
              <a:t>Notaların aslının çoğaltılmadan, orkestradaki diğer müzisyenlere verilmesi sadece yayma hakkının ihlali olacaktır. </a:t>
            </a:r>
            <a:endParaRPr lang="tr-TR" dirty="0">
              <a:solidFill>
                <a:srgbClr val="002060"/>
              </a:solidFill>
            </a:endParaRPr>
          </a:p>
        </p:txBody>
      </p:sp>
    </p:spTree>
    <p:extLst>
      <p:ext uri="{BB962C8B-B14F-4D97-AF65-F5344CB8AC3E}">
        <p14:creationId xmlns:p14="http://schemas.microsoft.com/office/powerpoint/2010/main" val="11742811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1072</Words>
  <Application>Microsoft Office PowerPoint</Application>
  <PresentationFormat>Ekran Gösterisi (4:3)</PresentationFormat>
  <Paragraphs>113</Paragraphs>
  <Slides>17</Slides>
  <Notes>2</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Cumba</vt:lpstr>
      <vt:lpstr>Mali Haklar</vt:lpstr>
      <vt:lpstr>Mali haklar</vt:lpstr>
      <vt:lpstr>Mali haklar</vt:lpstr>
      <vt:lpstr>İşleme Hakkı md.21</vt:lpstr>
      <vt:lpstr>Çoğaltma Hakkı md.22</vt:lpstr>
      <vt:lpstr>Çoğaltma Hakkı m.22/II</vt:lpstr>
      <vt:lpstr>Çoğaltma Hakkı md.22</vt:lpstr>
      <vt:lpstr>Yayma Hakkı md.23</vt:lpstr>
      <vt:lpstr>Yayma Hakkı md.23</vt:lpstr>
      <vt:lpstr>Yayma Hakkı md.23</vt:lpstr>
      <vt:lpstr>Yayma Hakkı md.23</vt:lpstr>
      <vt:lpstr>Yayma Hakkı md.23</vt:lpstr>
      <vt:lpstr>Dijital Tükenme</vt:lpstr>
      <vt:lpstr>Temsil Hakkı md.24/umumi mahal</vt:lpstr>
      <vt:lpstr>Temsil Hakkı md.24</vt:lpstr>
      <vt:lpstr>Temsil Hakkı md.24</vt:lpstr>
      <vt:lpstr>Sabrınız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 Haklar</dc:title>
  <dc:creator>zehra</dc:creator>
  <cp:lastModifiedBy>zehra</cp:lastModifiedBy>
  <cp:revision>1</cp:revision>
  <dcterms:created xsi:type="dcterms:W3CDTF">2021-01-28T17:22:22Z</dcterms:created>
  <dcterms:modified xsi:type="dcterms:W3CDTF">2021-01-28T17:23:04Z</dcterms:modified>
</cp:coreProperties>
</file>