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1.png"/><Relationship Id="rId1"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3.png"/><Relationship Id="rId1" Type="http://schemas.openxmlformats.org/officeDocument/2006/relationships/image" Target="../media/image12.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5.png"/><Relationship Id="rId1" Type="http://schemas.openxmlformats.org/officeDocument/2006/relationships/image" Target="../media/image14.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44450" y="1071245"/>
            <a:ext cx="12282805" cy="3219450"/>
          </a:xfrm>
        </p:spPr>
        <p:txBody>
          <a:bodyPr/>
          <a:p>
            <a:r>
              <a:rPr lang="tr-TR" altLang="en-US" sz="4400" b="1">
                <a:solidFill>
                  <a:schemeClr val="tx1"/>
                </a:solidFill>
                <a:sym typeface="+mn-ea"/>
              </a:rPr>
              <a:t>KONAKLAMA İŞLETMELERİNDE MALİYET ANALİZİ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2710" y="15240"/>
            <a:ext cx="12048490" cy="6782435"/>
          </a:xfrm>
        </p:spPr>
        <p:txBody>
          <a:bodyPr/>
          <a:p>
            <a:r>
              <a:rPr lang="en-US" sz="2400">
                <a:latin typeface="Times New Roman" panose="02020603050405020304" charset="0"/>
                <a:sym typeface="+mn-ea"/>
              </a:rPr>
              <a:t> İşçilik, işletme için bir gider olmasına rağmen bunu hak edenler açısından bir gelirdir.  </a:t>
            </a:r>
            <a:endParaRPr lang="en-US" sz="2400">
              <a:latin typeface="Times New Roman" panose="02020603050405020304" charset="0"/>
            </a:endParaRPr>
          </a:p>
          <a:p>
            <a:pPr marL="0" indent="0" algn="l">
              <a:buNone/>
            </a:pPr>
            <a:r>
              <a:rPr lang="en-US" sz="2400">
                <a:latin typeface="Times New Roman" panose="02020603050405020304" charset="0"/>
                <a:sym typeface="+mn-ea"/>
              </a:rPr>
              <a:t>Dolayısıyla bu ücretlerin hesaplanması işletmeye idari ve mali bir takım mesuliyetler yükler.</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Direkt işçilikler: </a:t>
            </a:r>
            <a:r>
              <a:rPr lang="en-US" sz="2400">
                <a:latin typeface="Times New Roman" panose="02020603050405020304" charset="0"/>
                <a:sym typeface="+mn-ea"/>
              </a:rPr>
              <a:t> Bir maliyet birimiyle doğrudan bağlantısını kurabildiğimiz işçiliklerdir. Bu işçilikler işletmedeki ana üretim gider/maliyet yerlerindeki üretici işçiliklerdir. </a:t>
            </a:r>
            <a:endParaRPr lang="en-US" sz="2400">
              <a:latin typeface="Times New Roman" panose="02020603050405020304" charset="0"/>
              <a:sym typeface="+mn-ea"/>
            </a:endParaRPr>
          </a:p>
          <a:p>
            <a:pPr marL="0" indent="0" algn="l">
              <a:buNone/>
            </a:pPr>
            <a:endParaRPr lang="en-US"/>
          </a:p>
          <a:p>
            <a:pPr marL="0" indent="0" algn="l">
              <a:buNone/>
            </a:pPr>
            <a:r>
              <a:rPr lang="en-US" sz="2400" b="1">
                <a:latin typeface="Times New Roman" panose="02020603050405020304" charset="0"/>
                <a:sym typeface="+mn-ea"/>
              </a:rPr>
              <a:t>Endirekt işçilikler:</a:t>
            </a:r>
            <a:r>
              <a:rPr lang="en-US" sz="2400">
                <a:latin typeface="Times New Roman" panose="02020603050405020304" charset="0"/>
                <a:sym typeface="+mn-ea"/>
              </a:rPr>
              <a:t> Bir maliyet birimiyle doğrudan bağlantısı kurulamayan ve genellikle yükleme oranları ile maliyetlere aktarılabilen işçiliklerdir. Bu işçilikler ana üretim gider yerlerinde ve yardımcı gider yerlerinde ortaya çıkar. Örneğin fazla mesai primleri, boş zamana ait işçilikler, yıllık ikramiye ve izin ücretleri, bazı durumlarda sosyal sigortalar işveren payları, yardımcı işçilere ait ücretler ve nezaretçi ücretleri gibi. Endirekt işçiliğe Bell Boy’u örnek verebiliriz. </a:t>
            </a:r>
            <a:endParaRPr lang="en-US" sz="2400">
              <a:latin typeface="Times New Roman" panose="02020603050405020304" charset="0"/>
            </a:endParaRPr>
          </a:p>
          <a:p>
            <a:pPr marL="0" indent="0" algn="l">
              <a:buNone/>
            </a:pPr>
            <a:endParaRPr lang="en-US" sz="2400">
              <a:latin typeface="Times New Roman" panose="02020603050405020304" charset="0"/>
              <a:sym typeface="+mn-ea"/>
            </a:endParaRPr>
          </a:p>
          <a:p>
            <a:pPr marL="0" indent="0" algn="l">
              <a:buNone/>
            </a:pPr>
            <a:r>
              <a:rPr lang="en-US" sz="2400">
                <a:latin typeface="Times New Roman" panose="02020603050405020304" charset="0"/>
                <a:sym typeface="+mn-ea"/>
              </a:rPr>
              <a:t> </a:t>
            </a:r>
            <a:endParaRPr lang="en-US" sz="2400">
              <a:latin typeface="Times New Roman" panose="02020603050405020304" charset="0"/>
              <a:sym typeface="+mn-ea"/>
            </a:endParaRPr>
          </a:p>
          <a:p>
            <a:pPr marL="0" indent="0" algn="l">
              <a:buNone/>
            </a:pPr>
            <a:endParaRPr lang="en-US" sz="2400">
              <a:latin typeface="Times New Roman" panose="02020603050405020304" charset="0"/>
            </a:endParaRPr>
          </a:p>
          <a:p>
            <a:pPr marL="0" indent="0" algn="l">
              <a:buNone/>
            </a:pPr>
            <a:endParaRPr lang="en-US"/>
          </a:p>
          <a:p>
            <a:pPr marL="0" indent="0">
              <a:buNone/>
            </a:pPr>
            <a:endParaRPr lang="en-US"/>
          </a:p>
        </p:txBody>
      </p:sp>
      <p:pic>
        <p:nvPicPr>
          <p:cNvPr id="5" name="Content Placeholder 4"/>
          <p:cNvPicPr>
            <a:picLocks noChangeAspect="1"/>
          </p:cNvPicPr>
          <p:nvPr>
            <p:ph sz="half" idx="2"/>
          </p:nvPr>
        </p:nvPicPr>
        <p:blipFill>
          <a:blip r:embed="rId1"/>
          <a:stretch>
            <a:fillRect/>
          </a:stretch>
        </p:blipFill>
        <p:spPr>
          <a:xfrm>
            <a:off x="3707765" y="1174115"/>
            <a:ext cx="3394075" cy="161544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5405" y="92710"/>
            <a:ext cx="12188190" cy="401955"/>
          </a:xfrm>
        </p:spPr>
        <p:txBody>
          <a:bodyPr/>
          <a:p>
            <a:pPr algn="ctr"/>
            <a:r>
              <a:rPr lang="en-US" sz="3200" b="1">
                <a:solidFill>
                  <a:srgbClr val="FF0000"/>
                </a:solidFill>
                <a:latin typeface="Times New Roman" panose="02020603050405020304" charset="0"/>
                <a:sym typeface="+mn-ea"/>
              </a:rPr>
              <a:t>Genel Üretim Giderleri </a:t>
            </a:r>
            <a:endParaRPr lang="en-US" sz="3200" b="1">
              <a:solidFill>
                <a:srgbClr val="FF0000"/>
              </a:solidFill>
              <a:latin typeface="Times New Roman" panose="02020603050405020304" charset="0"/>
              <a:sym typeface="+mn-ea"/>
            </a:endParaRPr>
          </a:p>
        </p:txBody>
      </p:sp>
      <p:sp>
        <p:nvSpPr>
          <p:cNvPr id="3" name="Content Placeholder 2"/>
          <p:cNvSpPr>
            <a:spLocks noGrp="1"/>
          </p:cNvSpPr>
          <p:nvPr>
            <p:ph idx="1"/>
          </p:nvPr>
        </p:nvSpPr>
        <p:spPr>
          <a:xfrm>
            <a:off x="65405" y="494665"/>
            <a:ext cx="12187555" cy="6273800"/>
          </a:xfrm>
        </p:spPr>
        <p:txBody>
          <a:bodyPr/>
          <a:p>
            <a:pPr marL="0" indent="0" algn="l">
              <a:buNone/>
            </a:pPr>
            <a:r>
              <a:rPr lang="en-US" sz="2400">
                <a:latin typeface="Times New Roman" panose="02020603050405020304" charset="0"/>
                <a:sym typeface="+mn-ea"/>
              </a:rPr>
              <a:t>Direkt ilk madde ve malzeme ile direkt işçilik giderleri dışında kalan üretimle ilgili maliyetlerin/giderlerin toplandığı bir gider gurubudur. Veya gider yerleriyle ve maliyet birimleriyle doğrudan bağlantısı kurulamayan ve genelde gider yerine dağıtım ölçüleri yardımıyla dağıtılabilen ve maliyet birimlerine yükleme ölçüleriyle yüklenebilen üretimle ilgili giderlerdir.  </a:t>
            </a: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1.</a:t>
            </a:r>
            <a:r>
              <a:rPr lang="en-US" sz="2400">
                <a:latin typeface="Times New Roman" panose="02020603050405020304" charset="0"/>
                <a:sym typeface="+mn-ea"/>
              </a:rPr>
              <a:t> Endirekt ilk madde ve malzemeler,</a:t>
            </a:r>
            <a:endParaRPr lang="en-US" sz="2400">
              <a:latin typeface="Times New Roman" panose="02020603050405020304" charset="0"/>
              <a:sym typeface="+mn-ea"/>
            </a:endParaRPr>
          </a:p>
          <a:p>
            <a:pPr marL="0" indent="0" algn="l">
              <a:buNone/>
            </a:pPr>
            <a:r>
              <a:rPr lang="en-US" sz="2400">
                <a:latin typeface="Times New Roman" panose="02020603050405020304" charset="0"/>
                <a:sym typeface="+mn-ea"/>
              </a:rPr>
              <a:t>o Yardımcı malzeme/madde, </a:t>
            </a:r>
            <a:endParaRPr lang="en-US" sz="2400">
              <a:latin typeface="Times New Roman" panose="02020603050405020304" charset="0"/>
              <a:sym typeface="+mn-ea"/>
            </a:endParaRPr>
          </a:p>
          <a:p>
            <a:pPr marL="0" indent="0" algn="l">
              <a:buNone/>
            </a:pPr>
            <a:r>
              <a:rPr lang="en-US" sz="2400">
                <a:latin typeface="Times New Roman" panose="02020603050405020304" charset="0"/>
                <a:sym typeface="+mn-ea"/>
              </a:rPr>
              <a:t>o İşletme malzemesi,</a:t>
            </a: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2. </a:t>
            </a:r>
            <a:r>
              <a:rPr lang="en-US" sz="2400">
                <a:latin typeface="Times New Roman" panose="02020603050405020304" charset="0"/>
                <a:sym typeface="+mn-ea"/>
              </a:rPr>
              <a:t>Endirekt işçilik giderleri, </a:t>
            </a: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3.</a:t>
            </a:r>
            <a:r>
              <a:rPr lang="en-US" sz="2400">
                <a:latin typeface="Times New Roman" panose="02020603050405020304" charset="0"/>
                <a:sym typeface="+mn-ea"/>
              </a:rPr>
              <a:t> Maddi sabit kıymetlerle ilgili, amortisman, sigorta, vergi ve kira giderleri, </a:t>
            </a: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4. </a:t>
            </a:r>
            <a:r>
              <a:rPr lang="en-US" sz="2400">
                <a:latin typeface="Times New Roman" panose="02020603050405020304" charset="0"/>
                <a:sym typeface="+mn-ea"/>
              </a:rPr>
              <a:t>Enerji ve yakıt giderleri, </a:t>
            </a: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5. </a:t>
            </a:r>
            <a:r>
              <a:rPr lang="en-US" sz="2400">
                <a:latin typeface="Times New Roman" panose="02020603050405020304" charset="0"/>
                <a:sym typeface="+mn-ea"/>
              </a:rPr>
              <a:t>Aydınlatma ısıtma ve havalandırma giderleri,</a:t>
            </a: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6. </a:t>
            </a:r>
            <a:r>
              <a:rPr lang="en-US" sz="2400">
                <a:latin typeface="Times New Roman" panose="02020603050405020304" charset="0"/>
                <a:sym typeface="+mn-ea"/>
              </a:rPr>
              <a:t>Bakım onarım giderleri, </a:t>
            </a: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7. </a:t>
            </a:r>
            <a:r>
              <a:rPr lang="en-US" sz="2400">
                <a:latin typeface="Times New Roman" panose="02020603050405020304" charset="0"/>
                <a:sym typeface="+mn-ea"/>
              </a:rPr>
              <a:t>Nakliye giderleri, </a:t>
            </a: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8. </a:t>
            </a:r>
            <a:r>
              <a:rPr lang="en-US" sz="2400">
                <a:latin typeface="Times New Roman" panose="02020603050405020304" charset="0"/>
                <a:sym typeface="+mn-ea"/>
              </a:rPr>
              <a:t>Sosyal hizmet ve tesis giderleri ve  </a:t>
            </a: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9.</a:t>
            </a:r>
            <a:r>
              <a:rPr lang="en-US" sz="2400">
                <a:latin typeface="Times New Roman" panose="02020603050405020304" charset="0"/>
                <a:sym typeface="+mn-ea"/>
              </a:rPr>
              <a:t> Diğer giderlerdir. </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3810" y="1837690"/>
            <a:ext cx="12144375" cy="2787650"/>
          </a:xfrm>
          <a:prstGeom prst="rect">
            <a:avLst/>
          </a:prstGeom>
          <a:noFill/>
          <a:ln w="9525">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2145010" cy="582930"/>
          </a:xfrm>
        </p:spPr>
        <p:txBody>
          <a:bodyPr/>
          <a:p>
            <a:pPr algn="ctr"/>
            <a:br>
              <a:rPr lang="en-US" sz="3200" b="1">
                <a:solidFill>
                  <a:srgbClr val="FF0000"/>
                </a:solidFill>
                <a:latin typeface="Times New Roman" panose="02020603050405020304" charset="0"/>
                <a:ea typeface="+mn-ea"/>
                <a:cs typeface="+mn-cs"/>
                <a:sym typeface="+mn-ea"/>
              </a:rPr>
            </a:br>
            <a:r>
              <a:rPr lang="en-US" sz="3200" b="1">
                <a:solidFill>
                  <a:srgbClr val="FF0000"/>
                </a:solidFill>
                <a:latin typeface="Times New Roman" panose="02020603050405020304" charset="0"/>
                <a:ea typeface="+mn-ea"/>
                <a:cs typeface="+mn-cs"/>
                <a:sym typeface="+mn-ea"/>
              </a:rPr>
              <a:t>Maliyet Yerleri ve Maliyet Dağıtımları</a:t>
            </a:r>
            <a:r>
              <a:rPr lang="en-US" sz="1800">
                <a:solidFill>
                  <a:srgbClr val="FF0000"/>
                </a:solidFill>
                <a:latin typeface="+mn-lt"/>
                <a:ea typeface="+mn-ea"/>
                <a:cs typeface="+mn-cs"/>
                <a:sym typeface="+mn-ea"/>
              </a:rPr>
              <a:t> </a:t>
            </a:r>
            <a:br>
              <a:rPr lang="en-US">
                <a:solidFill>
                  <a:srgbClr val="FF0000"/>
                </a:solidFill>
              </a:rPr>
            </a:br>
            <a:endParaRPr lang="en-US"/>
          </a:p>
        </p:txBody>
      </p:sp>
      <p:sp>
        <p:nvSpPr>
          <p:cNvPr id="3" name="Content Placeholder 2"/>
          <p:cNvSpPr>
            <a:spLocks noGrp="1"/>
          </p:cNvSpPr>
          <p:nvPr>
            <p:ph idx="1"/>
          </p:nvPr>
        </p:nvSpPr>
        <p:spPr>
          <a:xfrm>
            <a:off x="51435" y="773430"/>
            <a:ext cx="12145010" cy="6080125"/>
          </a:xfrm>
        </p:spPr>
        <p:txBody>
          <a:bodyPr/>
          <a:p>
            <a:pPr marL="0" indent="0">
              <a:buNone/>
            </a:pPr>
            <a:endParaRPr lang="en-US" sz="2400" b="1">
              <a:latin typeface="Times New Roman" panose="02020603050405020304" charset="0"/>
              <a:sym typeface="+mn-ea"/>
            </a:endParaRPr>
          </a:p>
          <a:p>
            <a:pPr marL="0" indent="0">
              <a:buNone/>
            </a:pPr>
            <a:r>
              <a:rPr lang="en-US" sz="2400" b="1">
                <a:latin typeface="Times New Roman" panose="02020603050405020304" charset="0"/>
                <a:sym typeface="+mn-ea"/>
              </a:rPr>
              <a:t>Maliyet Yerleri ve Maliyet Dağıtım Süreci </a:t>
            </a:r>
            <a:endParaRPr lang="en-US" sz="2400" b="1">
              <a:latin typeface="Times New Roman" panose="02020603050405020304" charset="0"/>
              <a:sym typeface="+mn-ea"/>
            </a:endParaRPr>
          </a:p>
          <a:p>
            <a:pPr marL="0" indent="0">
              <a:buNone/>
            </a:pPr>
            <a:endParaRPr lang="en-US"/>
          </a:p>
          <a:p>
            <a:pPr marL="0" indent="0">
              <a:buNone/>
            </a:pPr>
            <a:r>
              <a:rPr lang="en-US" sz="2400">
                <a:latin typeface="Times New Roman" panose="02020603050405020304" charset="0"/>
                <a:sym typeface="+mn-ea"/>
              </a:rPr>
              <a:t>Maliyet yerleri, gerçekleşen maliyetleri ayrı olarak izlenen örgüt ya da hesap birimidir. Bir diğer ifadeyle başında sorumlu yöneticisi olan, üretim ya da üretime yardımcı faaliyetlerin toplandığı ve bu faaliyetlere ilişkin giderlerin (maliyetlerin) izlendiği organizasyon birimidir. Giderlerin gider merkezlerine dağıtımı I. Dağıtım olarak da söylenir.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sym typeface="+mn-ea"/>
              </a:rPr>
              <a:t>Maliyet yerleri, işlem gider merkezi ve hizmet gider merkezi olarak ikiye ayrılabilir. </a:t>
            </a:r>
            <a:endParaRPr lang="en-US" sz="2400">
              <a:latin typeface="Times New Roman" panose="02020603050405020304" charset="0"/>
            </a:endParaRPr>
          </a:p>
          <a:p>
            <a:pPr marL="0" indent="0">
              <a:buNone/>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109220" y="38735"/>
            <a:ext cx="12084050" cy="1749425"/>
          </a:xfrm>
          <a:prstGeom prst="rect">
            <a:avLst/>
          </a:prstGeom>
          <a:noFill/>
          <a:ln w="9525">
            <a:noFill/>
          </a:ln>
        </p:spPr>
      </p:pic>
      <p:sp>
        <p:nvSpPr>
          <p:cNvPr id="5" name="Text Box 4"/>
          <p:cNvSpPr txBox="1"/>
          <p:nvPr/>
        </p:nvSpPr>
        <p:spPr>
          <a:xfrm>
            <a:off x="54610" y="1788160"/>
            <a:ext cx="12138660" cy="5039995"/>
          </a:xfrm>
          <a:prstGeom prst="rect">
            <a:avLst/>
          </a:prstGeom>
          <a:noFill/>
        </p:spPr>
        <p:txBody>
          <a:bodyPr wrap="square" rtlCol="0" anchor="t">
            <a:spAutoFit/>
          </a:bodyPr>
          <a:p>
            <a:r>
              <a:rPr lang="en-US" sz="2400" b="1">
                <a:latin typeface="Times New Roman" panose="02020603050405020304" charset="0"/>
                <a:sym typeface="+mn-ea"/>
              </a:rPr>
              <a:t>İşlem Gider Merkezi (Esas Üretim Merkezi – Esas Maliyet Yeri):</a:t>
            </a:r>
            <a:r>
              <a:rPr lang="en-US" sz="2400">
                <a:latin typeface="Times New Roman" panose="02020603050405020304" charset="0"/>
                <a:sym typeface="+mn-ea"/>
              </a:rPr>
              <a:t> İşletmenin temel konusunu oluşturan mamullerin üretiminin geliştirildiği ana üretim yerleridir. </a:t>
            </a:r>
            <a:endParaRPr lang="en-US" sz="2400">
              <a:latin typeface="Times New Roman" panose="02020603050405020304" charset="0"/>
            </a:endParaRPr>
          </a:p>
          <a:p>
            <a:endParaRPr lang="en-US" sz="2400" b="1">
              <a:latin typeface="Times New Roman" panose="02020603050405020304" charset="0"/>
            </a:endParaRPr>
          </a:p>
          <a:p>
            <a:r>
              <a:rPr lang="en-US" sz="2400" b="1">
                <a:latin typeface="Times New Roman" panose="02020603050405020304" charset="0"/>
                <a:sym typeface="+mn-ea"/>
              </a:rPr>
              <a:t>Hizmet Gider Merkezi (Yardımcı Üretim Yeri – Yardımcı Maliyet Yeri): </a:t>
            </a:r>
            <a:r>
              <a:rPr lang="en-US" sz="2400">
                <a:latin typeface="Times New Roman" panose="02020603050405020304" charset="0"/>
                <a:sym typeface="+mn-ea"/>
              </a:rPr>
              <a:t>Yardımcı üretim işlemlerinin veya üretime yardımcı faaliyetlerin toplandığı yardımcı birimlerdir. </a:t>
            </a:r>
            <a:endParaRPr lang="en-US" sz="2400">
              <a:latin typeface="Times New Roman" panose="02020603050405020304" charset="0"/>
            </a:endParaRPr>
          </a:p>
          <a:p>
            <a:endParaRPr lang="en-US" sz="2400">
              <a:latin typeface="Times New Roman" panose="02020603050405020304" charset="0"/>
            </a:endParaRPr>
          </a:p>
          <a:p>
            <a:r>
              <a:rPr lang="en-US" sz="2400" b="1">
                <a:latin typeface="Times New Roman" panose="02020603050405020304" charset="0"/>
                <a:sym typeface="+mn-ea"/>
              </a:rPr>
              <a:t>Maliyetlerin Maliyet Yerlerine Dağıtımı (Birinci Dağıtım) </a:t>
            </a:r>
            <a:endParaRPr lang="en-US" sz="2400" b="1">
              <a:latin typeface="Times New Roman" panose="02020603050405020304" charset="0"/>
            </a:endParaRPr>
          </a:p>
          <a:p>
            <a:r>
              <a:rPr lang="en-US" sz="2400" b="1">
                <a:latin typeface="Times New Roman" panose="02020603050405020304" charset="0"/>
                <a:sym typeface="+mn-ea"/>
              </a:rPr>
              <a:t> </a:t>
            </a:r>
            <a:r>
              <a:rPr lang="en-US" sz="2400">
                <a:latin typeface="Times New Roman" panose="02020603050405020304" charset="0"/>
                <a:sym typeface="+mn-ea"/>
              </a:rPr>
              <a:t>Giderlerin gider yerlerine dağıtımında (I. Dağıtım) genel üretim giderleri; işlem gider merkezine ve hizmet gider merkezine paylaştırılır. Bu işlem bir dağıtım ölçüsü (dağıtım anahtarı) aracılığıyla yapılır. Bu nedenle önce bir dağıtım ölçüsü hesap edilir. </a:t>
            </a:r>
            <a:endParaRPr lang="en-US" sz="2400">
              <a:latin typeface="Times New Roman" panose="02020603050405020304" charset="0"/>
            </a:endParaRPr>
          </a:p>
          <a:p>
            <a:endParaRPr lang="en-US" sz="2400">
              <a:latin typeface="Times New Roman" panose="02020603050405020304" charset="0"/>
            </a:endParaRPr>
          </a:p>
          <a:p>
            <a:r>
              <a:rPr lang="en-US" sz="2400">
                <a:latin typeface="Times New Roman" panose="02020603050405020304" charset="0"/>
                <a:sym typeface="+mn-ea"/>
              </a:rPr>
              <a:t>Dağıtım Ölçüsü =         Dağıtılacak genel üretim Gideri </a:t>
            </a:r>
            <a:endParaRPr lang="en-US" sz="2400">
              <a:latin typeface="Times New Roman" panose="02020603050405020304" charset="0"/>
            </a:endParaRPr>
          </a:p>
          <a:p>
            <a:pPr algn="l">
              <a:lnSpc>
                <a:spcPct val="40000"/>
              </a:lnSpc>
            </a:pPr>
            <a:r>
              <a:rPr lang="en-US" sz="2400">
                <a:latin typeface="Times New Roman" panose="02020603050405020304" charset="0"/>
                <a:sym typeface="+mn-ea"/>
              </a:rPr>
              <a:t> </a:t>
            </a:r>
            <a:endParaRPr lang="en-US" sz="2400">
              <a:latin typeface="Times New Roman" panose="02020603050405020304" charset="0"/>
            </a:endParaRPr>
          </a:p>
          <a:p>
            <a:r>
              <a:rPr lang="en-US" sz="2400">
                <a:latin typeface="Times New Roman" panose="02020603050405020304" charset="0"/>
                <a:sym typeface="+mn-ea"/>
              </a:rPr>
              <a:t>                                       Seçilen dağıtım ölçüsü </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4770" y="43180"/>
            <a:ext cx="12061825" cy="6782435"/>
          </a:xfrm>
        </p:spPr>
        <p:txBody>
          <a:bodyPr/>
          <a:p>
            <a:pPr marL="0" indent="0" algn="l">
              <a:buNone/>
            </a:pPr>
            <a:r>
              <a:rPr lang="en-US" sz="2400" b="1">
                <a:latin typeface="Times New Roman" panose="02020603050405020304" charset="0"/>
                <a:sym typeface="+mn-ea"/>
              </a:rPr>
              <a:t>Gider Merkezi Genel Üretim Gideri Payı = Dağıtım Ölçüsü x Gider Merkezine Ait Dağıtım Ölçüsü</a:t>
            </a:r>
            <a:endParaRPr lang="en-US" sz="2400" b="1">
              <a:latin typeface="Times New Roman" panose="02020603050405020304" charset="0"/>
            </a:endParaRPr>
          </a:p>
          <a:p>
            <a:pPr marL="0" indent="0" algn="l">
              <a:buNone/>
            </a:pPr>
            <a:r>
              <a:rPr lang="en-US" sz="2400" b="1">
                <a:latin typeface="Times New Roman" panose="02020603050405020304" charset="0"/>
                <a:sym typeface="+mn-ea"/>
              </a:rPr>
              <a:t> </a:t>
            </a:r>
            <a:endParaRPr lang="en-US" sz="2400" b="1">
              <a:latin typeface="Times New Roman" panose="02020603050405020304" charset="0"/>
            </a:endParaRPr>
          </a:p>
          <a:p>
            <a:pPr marL="0" indent="0" algn="l">
              <a:buNone/>
            </a:pPr>
            <a:r>
              <a:rPr lang="en-US" sz="2400" b="1">
                <a:latin typeface="Times New Roman" panose="02020603050405020304" charset="0"/>
                <a:sym typeface="+mn-ea"/>
              </a:rPr>
              <a:t> </a:t>
            </a:r>
            <a:r>
              <a:rPr lang="tr-TR" altLang="en-US" sz="2400" b="1">
                <a:latin typeface="Times New Roman" panose="02020603050405020304" charset="0"/>
                <a:sym typeface="+mn-ea"/>
              </a:rPr>
              <a:t>* </a:t>
            </a:r>
            <a:r>
              <a:rPr lang="en-US" sz="2400" b="1">
                <a:latin typeface="Times New Roman" panose="02020603050405020304" charset="0"/>
                <a:sym typeface="+mn-ea"/>
              </a:rPr>
              <a:t>Örnek: </a:t>
            </a:r>
            <a:r>
              <a:rPr lang="en-US" sz="2400">
                <a:latin typeface="Times New Roman" panose="02020603050405020304" charset="0"/>
                <a:sym typeface="+mn-ea"/>
              </a:rPr>
              <a:t>Bir turizm işletmesinde A, B ve C işlem gider merkezleri X, Y ve Z hizmet gider merkezleri bulunmaktadır.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b="1">
                <a:latin typeface="Times New Roman" panose="02020603050405020304" charset="0"/>
                <a:sym typeface="+mn-ea"/>
              </a:rPr>
              <a:t> Genel üretim giderleri ve dağıtım ölçüleri şöyledir: </a:t>
            </a:r>
            <a:endParaRPr lang="en-US" sz="2400" b="1">
              <a:latin typeface="Times New Roman" panose="02020603050405020304" charset="0"/>
            </a:endParaRPr>
          </a:p>
          <a:p>
            <a:pPr marL="0" indent="0" algn="l">
              <a:buNone/>
            </a:pPr>
            <a:endParaRPr lang="en-US" sz="2400" b="1">
              <a:latin typeface="Times New Roman" panose="02020603050405020304" charset="0"/>
            </a:endParaRPr>
          </a:p>
          <a:p>
            <a:pPr marL="0" indent="0" algn="l">
              <a:buNone/>
            </a:pPr>
            <a:r>
              <a:rPr lang="en-US" sz="2400">
                <a:latin typeface="Times New Roman" panose="02020603050405020304" charset="0"/>
                <a:sym typeface="+mn-ea"/>
              </a:rPr>
              <a:t>Bina amortismanı             :   1.200.000 TL  m2‘ye göre  </a:t>
            </a:r>
            <a:endParaRPr lang="en-US" sz="2400">
              <a:latin typeface="Times New Roman" panose="02020603050405020304" charset="0"/>
            </a:endParaRPr>
          </a:p>
          <a:p>
            <a:pPr marL="0" indent="0" algn="l">
              <a:buNone/>
            </a:pPr>
            <a:r>
              <a:rPr lang="en-US" sz="2400">
                <a:latin typeface="Times New Roman" panose="02020603050405020304" charset="0"/>
                <a:sym typeface="+mn-ea"/>
              </a:rPr>
              <a:t>Bina vergisi  :      600.000 TL  m2‘ye göre  </a:t>
            </a:r>
            <a:endParaRPr lang="en-US" sz="2400">
              <a:latin typeface="Times New Roman" panose="02020603050405020304" charset="0"/>
            </a:endParaRPr>
          </a:p>
          <a:p>
            <a:pPr marL="0" indent="0" algn="l">
              <a:buNone/>
            </a:pPr>
            <a:r>
              <a:rPr lang="en-US" sz="2400">
                <a:latin typeface="Times New Roman" panose="02020603050405020304" charset="0"/>
                <a:sym typeface="+mn-ea"/>
              </a:rPr>
              <a:t>Aydınlatma giderleri  :      450.000 TL Kw‘a göre </a:t>
            </a:r>
            <a:endParaRPr lang="en-US" sz="2400">
              <a:latin typeface="Times New Roman" panose="02020603050405020304" charset="0"/>
            </a:endParaRPr>
          </a:p>
          <a:p>
            <a:pPr marL="0" indent="0" algn="l">
              <a:buNone/>
            </a:pPr>
            <a:r>
              <a:rPr lang="en-US" sz="2400">
                <a:latin typeface="Times New Roman" panose="02020603050405020304" charset="0"/>
                <a:sym typeface="+mn-ea"/>
              </a:rPr>
              <a:t> Isıtma giderleri  :      675.000 TL m3‘e göre </a:t>
            </a:r>
            <a:endParaRPr lang="en-US" sz="2400">
              <a:latin typeface="Times New Roman" panose="02020603050405020304" charset="0"/>
            </a:endParaRPr>
          </a:p>
          <a:p>
            <a:pPr marL="0" indent="0" algn="l">
              <a:buNone/>
            </a:pPr>
            <a:r>
              <a:rPr lang="en-US" sz="2400">
                <a:latin typeface="Times New Roman" panose="02020603050405020304" charset="0"/>
                <a:sym typeface="+mn-ea"/>
              </a:rPr>
              <a:t> Diğer genel üretim gid.    :   1.000.000 TL işçi sayısına göre                         </a:t>
            </a:r>
            <a:endParaRPr lang="en-US" sz="2400">
              <a:latin typeface="Times New Roman" panose="02020603050405020304" charset="0"/>
            </a:endParaRPr>
          </a:p>
          <a:p>
            <a:pPr marL="0" indent="0" algn="l">
              <a:buNone/>
            </a:pPr>
            <a:r>
              <a:rPr lang="en-US" sz="2400">
                <a:latin typeface="Times New Roman" panose="02020603050405020304" charset="0"/>
                <a:sym typeface="+mn-ea"/>
              </a:rPr>
              <a:t>  TOPLAM  :   3.925.000 TL  </a:t>
            </a:r>
            <a:endParaRPr lang="en-US" sz="2400">
              <a:latin typeface="Times New Roman" panose="02020603050405020304" charset="0"/>
            </a:endParaRPr>
          </a:p>
          <a:p>
            <a:pPr marL="0" indent="0" algn="l">
              <a:buNone/>
            </a:pPr>
            <a:r>
              <a:rPr lang="en-US" sz="2400">
                <a:latin typeface="Times New Roman" panose="02020603050405020304" charset="0"/>
                <a:sym typeface="+mn-ea"/>
              </a:rPr>
              <a:t>Dağıtım ölçülerinin gider merkezlerine düşen payları </a:t>
            </a:r>
            <a:endParaRPr lang="en-US" sz="2400">
              <a:latin typeface="Times New Roman" panose="02020603050405020304" charset="0"/>
            </a:endParaRPr>
          </a:p>
          <a:p>
            <a:pPr marL="0" indent="0">
              <a:buNone/>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938530" y="221615"/>
            <a:ext cx="10285095" cy="2290445"/>
          </a:xfrm>
          <a:prstGeom prst="rect">
            <a:avLst/>
          </a:prstGeom>
          <a:noFill/>
          <a:ln w="9525">
            <a:noFill/>
          </a:ln>
        </p:spPr>
      </p:pic>
      <p:sp>
        <p:nvSpPr>
          <p:cNvPr id="5" name="Text Box 4"/>
          <p:cNvSpPr txBox="1"/>
          <p:nvPr/>
        </p:nvSpPr>
        <p:spPr>
          <a:xfrm>
            <a:off x="7620" y="3202305"/>
            <a:ext cx="12277090" cy="1198880"/>
          </a:xfrm>
          <a:prstGeom prst="rect">
            <a:avLst/>
          </a:prstGeom>
          <a:noFill/>
        </p:spPr>
        <p:txBody>
          <a:bodyPr wrap="square" rtlCol="0" anchor="t">
            <a:spAutoFit/>
          </a:bodyPr>
          <a:p>
            <a:r>
              <a:rPr lang="tr-TR" altLang="en-US" sz="2400" b="1">
                <a:latin typeface="Times New Roman" panose="02020603050405020304" charset="0"/>
                <a:sym typeface="+mn-ea"/>
              </a:rPr>
              <a:t>İ</a:t>
            </a:r>
            <a:r>
              <a:rPr lang="en-US" sz="2400" b="1">
                <a:latin typeface="Times New Roman" panose="02020603050405020304" charset="0"/>
                <a:sym typeface="+mn-ea"/>
              </a:rPr>
              <a:t>STENEN: </a:t>
            </a:r>
            <a:r>
              <a:rPr lang="en-US" sz="2400">
                <a:latin typeface="Times New Roman" panose="02020603050405020304" charset="0"/>
                <a:sym typeface="+mn-ea"/>
              </a:rPr>
              <a:t>Birinci dağıtımı yaparak gider dağıtım tablosunu oluşturunuz.  </a:t>
            </a:r>
            <a:endParaRPr lang="en-US" sz="2400">
              <a:latin typeface="Times New Roman" panose="02020603050405020304" charset="0"/>
            </a:endParaRPr>
          </a:p>
          <a:p>
            <a:r>
              <a:rPr lang="en-US" sz="2400">
                <a:latin typeface="Times New Roman" panose="02020603050405020304" charset="0"/>
                <a:sym typeface="+mn-ea"/>
              </a:rPr>
              <a:t>   </a:t>
            </a:r>
            <a:endParaRPr lang="en-US" sz="2400">
              <a:latin typeface="Times New Roman" panose="02020603050405020304" charset="0"/>
            </a:endParaRPr>
          </a:p>
          <a:p>
            <a:r>
              <a:rPr lang="en-US" sz="2400" b="1">
                <a:latin typeface="Times New Roman" panose="02020603050405020304" charset="0"/>
                <a:sym typeface="+mn-ea"/>
              </a:rPr>
              <a:t>Dağıtım Ölçülerinin Hesaplanması: </a:t>
            </a:r>
            <a:endParaRPr lang="en-US"/>
          </a:p>
        </p:txBody>
      </p:sp>
      <p:pic>
        <p:nvPicPr>
          <p:cNvPr id="6" name="Content Placeholder 5"/>
          <p:cNvPicPr>
            <a:picLocks noChangeAspect="1"/>
          </p:cNvPicPr>
          <p:nvPr>
            <p:ph sz="half" idx="2"/>
          </p:nvPr>
        </p:nvPicPr>
        <p:blipFill>
          <a:blip r:embed="rId2"/>
          <a:stretch>
            <a:fillRect/>
          </a:stretch>
        </p:blipFill>
        <p:spPr>
          <a:xfrm>
            <a:off x="123190" y="4796155"/>
            <a:ext cx="12022455" cy="145923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Content Placeholder 6"/>
          <p:cNvPicPr>
            <a:picLocks noChangeAspect="1"/>
          </p:cNvPicPr>
          <p:nvPr>
            <p:ph idx="1"/>
          </p:nvPr>
        </p:nvPicPr>
        <p:blipFill>
          <a:blip r:embed="rId1"/>
          <a:stretch>
            <a:fillRect/>
          </a:stretch>
        </p:blipFill>
        <p:spPr>
          <a:xfrm>
            <a:off x="24130" y="24765"/>
            <a:ext cx="12143740" cy="2476500"/>
          </a:xfrm>
          <a:prstGeom prst="rect">
            <a:avLst/>
          </a:prstGeom>
          <a:noFill/>
          <a:ln w="9525">
            <a:noFill/>
          </a:ln>
        </p:spPr>
      </p:pic>
      <p:pic>
        <p:nvPicPr>
          <p:cNvPr id="8" name="Content Placeholder 7"/>
          <p:cNvPicPr>
            <a:picLocks noChangeAspect="1"/>
          </p:cNvPicPr>
          <p:nvPr>
            <p:ph sz="half" idx="2"/>
          </p:nvPr>
        </p:nvPicPr>
        <p:blipFill>
          <a:blip r:embed="rId2"/>
          <a:stretch>
            <a:fillRect/>
          </a:stretch>
        </p:blipFill>
        <p:spPr>
          <a:xfrm>
            <a:off x="24130" y="2501265"/>
            <a:ext cx="12143740" cy="430911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90500"/>
            <a:ext cx="11544935" cy="582930"/>
          </a:xfrm>
        </p:spPr>
        <p:txBody>
          <a:bodyPr/>
          <a:p>
            <a:pPr algn="ctr"/>
            <a:br>
              <a:rPr lang="en-US" sz="3200" b="1">
                <a:solidFill>
                  <a:srgbClr val="FF0000"/>
                </a:solidFill>
                <a:latin typeface="Times New Roman" panose="02020603050405020304" charset="0"/>
                <a:sym typeface="+mn-ea"/>
              </a:rPr>
            </a:br>
            <a:r>
              <a:rPr lang="en-US" sz="3200" b="1">
                <a:solidFill>
                  <a:srgbClr val="FF0000"/>
                </a:solidFill>
                <a:latin typeface="Times New Roman" panose="02020603050405020304" charset="0"/>
                <a:sym typeface="+mn-ea"/>
              </a:rPr>
              <a:t>Diğer genel Üretim Giderleri </a:t>
            </a:r>
            <a:br>
              <a:rPr lang="en-US" sz="3200" b="1">
                <a:solidFill>
                  <a:srgbClr val="FF0000"/>
                </a:solidFill>
                <a:latin typeface="Times New Roman" panose="02020603050405020304" charset="0"/>
              </a:rPr>
            </a:br>
            <a:endParaRPr lang="en-US"/>
          </a:p>
        </p:txBody>
      </p:sp>
      <p:pic>
        <p:nvPicPr>
          <p:cNvPr id="4" name="Content Placeholder 3"/>
          <p:cNvPicPr>
            <a:picLocks noChangeAspect="1"/>
          </p:cNvPicPr>
          <p:nvPr>
            <p:ph idx="1"/>
          </p:nvPr>
        </p:nvPicPr>
        <p:blipFill>
          <a:blip r:embed="rId1"/>
          <a:stretch>
            <a:fillRect/>
          </a:stretch>
        </p:blipFill>
        <p:spPr>
          <a:xfrm>
            <a:off x="37465" y="891540"/>
            <a:ext cx="12172315" cy="2393315"/>
          </a:xfrm>
          <a:prstGeom prst="rect">
            <a:avLst/>
          </a:prstGeom>
          <a:noFill/>
          <a:ln w="9525">
            <a:noFill/>
          </a:ln>
        </p:spPr>
      </p:pic>
      <p:pic>
        <p:nvPicPr>
          <p:cNvPr id="5" name="Content Placeholder 4"/>
          <p:cNvPicPr>
            <a:picLocks noChangeAspect="1"/>
          </p:cNvPicPr>
          <p:nvPr>
            <p:ph sz="half" idx="2"/>
          </p:nvPr>
        </p:nvPicPr>
        <p:blipFill>
          <a:blip r:embed="rId2"/>
          <a:stretch>
            <a:fillRect/>
          </a:stretch>
        </p:blipFill>
        <p:spPr>
          <a:xfrm>
            <a:off x="-31115" y="3284855"/>
            <a:ext cx="12240895" cy="356806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71120"/>
            <a:ext cx="12173585" cy="6795770"/>
          </a:xfrm>
        </p:spPr>
        <p:txBody>
          <a:bodyPr/>
          <a:p>
            <a:pPr marL="0" indent="0" algn="l">
              <a:buNone/>
            </a:pPr>
            <a:r>
              <a:rPr lang="tr-TR" altLang="en-US" sz="2400" b="1">
                <a:latin typeface="Times New Roman" panose="02020603050405020304" charset="0"/>
                <a:sym typeface="+mn-ea"/>
              </a:rPr>
              <a:t>* </a:t>
            </a:r>
            <a:r>
              <a:rPr lang="en-US" sz="2400" b="1">
                <a:latin typeface="Times New Roman" panose="02020603050405020304" charset="0"/>
                <a:sym typeface="+mn-ea"/>
              </a:rPr>
              <a:t>Örnek: </a:t>
            </a:r>
            <a:r>
              <a:rPr lang="en-US" sz="2400">
                <a:latin typeface="Times New Roman" panose="02020603050405020304" charset="0"/>
                <a:sym typeface="+mn-ea"/>
              </a:rPr>
              <a:t>Bir Turizm işletmesine oda, yiyecek ve içecek, esas üretim yerleri ile mutfak (personel için) ve ısıtma yardımcı maliyet yerleri bulunmaktadır. İşletmenin Ekim 2004 dönemine ilişkin veriler aşağıda sunulmuştur. </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r>
              <a:rPr lang="en-US" sz="2400" b="1">
                <a:latin typeface="Times New Roman" panose="02020603050405020304" charset="0"/>
                <a:sym typeface="+mn-ea"/>
              </a:rPr>
              <a:t>İstenen: </a:t>
            </a:r>
            <a:r>
              <a:rPr lang="en-US" sz="2400">
                <a:latin typeface="Times New Roman" panose="02020603050405020304" charset="0"/>
                <a:sym typeface="+mn-ea"/>
              </a:rPr>
              <a:t>Giderlerin birinci dağıtımını yaparak, Gider dağıtım tablosunun birinci dağıtıma ilişkin kısmını (direkt giderler) bölümünü düzenleyiniz.</a:t>
            </a:r>
            <a:r>
              <a:rPr lang="en-US" sz="2400">
                <a:sym typeface="+mn-ea"/>
              </a:rPr>
              <a:t> </a:t>
            </a:r>
            <a:endParaRPr lang="en-US" sz="2400"/>
          </a:p>
          <a:p>
            <a:pPr marL="0" indent="0" algn="l">
              <a:buNone/>
            </a:pPr>
            <a:endParaRPr lang="en-US" sz="2400">
              <a:latin typeface="Times New Roman" panose="02020603050405020304" charset="0"/>
              <a:sym typeface="+mn-ea"/>
            </a:endParaRPr>
          </a:p>
          <a:p>
            <a:pPr marL="0" indent="0">
              <a:buNone/>
            </a:pPr>
            <a:endParaRPr lang="en-US"/>
          </a:p>
        </p:txBody>
      </p:sp>
      <p:pic>
        <p:nvPicPr>
          <p:cNvPr id="4" name="Content Placeholder 3"/>
          <p:cNvPicPr>
            <a:picLocks noChangeAspect="1"/>
          </p:cNvPicPr>
          <p:nvPr>
            <p:ph sz="half" idx="2"/>
          </p:nvPr>
        </p:nvPicPr>
        <p:blipFill>
          <a:blip r:embed="rId1"/>
          <a:stretch>
            <a:fillRect/>
          </a:stretch>
        </p:blipFill>
        <p:spPr>
          <a:xfrm>
            <a:off x="2540" y="1229995"/>
            <a:ext cx="12186920" cy="417131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2103735" cy="582930"/>
          </a:xfrm>
        </p:spPr>
        <p:txBody>
          <a:bodyPr/>
          <a:p>
            <a:pPr algn="ctr"/>
            <a:r>
              <a:rPr lang="en-US" sz="3200" b="1">
                <a:solidFill>
                  <a:srgbClr val="FF0000"/>
                </a:solidFill>
                <a:latin typeface="Times New Roman" panose="02020603050405020304" charset="0"/>
              </a:rPr>
              <a:t>Maliyet Hesaplarının Akış Şeması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51435" y="773430"/>
            <a:ext cx="12103735" cy="5902325"/>
          </a:xfrm>
        </p:spPr>
        <p:txBody>
          <a:bodyPr/>
          <a:p>
            <a:pPr marL="0" indent="0" algn="l">
              <a:buNone/>
            </a:pPr>
            <a:r>
              <a:rPr lang="en-US" sz="2400">
                <a:latin typeface="Times New Roman" panose="02020603050405020304" charset="0"/>
                <a:sym typeface="+mn-ea"/>
              </a:rPr>
              <a:t>7/A Grubu hesaplarının akışı aşağıdaki gibidir: </a:t>
            </a:r>
            <a:endParaRPr lang="en-US"/>
          </a:p>
          <a:p>
            <a:pPr marL="0" indent="0">
              <a:buNone/>
            </a:pPr>
            <a:endParaRPr lang="en-US"/>
          </a:p>
        </p:txBody>
      </p:sp>
      <p:pic>
        <p:nvPicPr>
          <p:cNvPr id="4" name="Content Placeholder 3"/>
          <p:cNvPicPr>
            <a:picLocks noChangeAspect="1"/>
          </p:cNvPicPr>
          <p:nvPr>
            <p:ph sz="half" idx="2"/>
          </p:nvPr>
        </p:nvPicPr>
        <p:blipFill>
          <a:blip r:embed="rId1"/>
          <a:stretch>
            <a:fillRect/>
          </a:stretch>
        </p:blipFill>
        <p:spPr>
          <a:xfrm>
            <a:off x="23495" y="1243330"/>
            <a:ext cx="12284075" cy="559371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p:txBody>
          <a:bodyPr/>
          <a:p>
            <a:pPr marL="0" indent="0">
              <a:buNone/>
            </a:pPr>
            <a:r>
              <a:rPr lang="tr-TR" altLang="en-US">
                <a:latin typeface="Times New Roman" panose="02020603050405020304" charset="0"/>
                <a:sym typeface="+mn-ea"/>
              </a:rPr>
              <a:t>Ankuzem, Turizm İşletmelerinde Maliyet Analizi , Ankara Üniversitesi , s.1-98</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116205" y="1219200"/>
            <a:ext cx="12000230" cy="3676650"/>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445" y="-12065"/>
            <a:ext cx="12186920" cy="4953000"/>
          </a:xfrm>
        </p:spPr>
        <p:txBody>
          <a:bodyPr/>
          <a:p>
            <a:pPr marL="0" indent="0">
              <a:buNone/>
            </a:pPr>
            <a:r>
              <a:rPr lang="en-US" sz="2400">
                <a:latin typeface="Times New Roman" panose="02020603050405020304" charset="0"/>
                <a:sym typeface="+mn-ea"/>
              </a:rPr>
              <a:t>7/B Grubu hesaplarının akış şeması ise şöyledir;</a:t>
            </a:r>
            <a:r>
              <a:rPr lang="en-US">
                <a:latin typeface="Times New Roman" panose="02020603050405020304" charset="0"/>
                <a:sym typeface="+mn-ea"/>
              </a:rPr>
              <a:t> </a:t>
            </a:r>
            <a:endParaRPr lang="en-US">
              <a:latin typeface="Times New Roman" panose="02020603050405020304" charset="0"/>
              <a:sym typeface="+mn-ea"/>
            </a:endParaRPr>
          </a:p>
          <a:p>
            <a:pPr marL="0" indent="0">
              <a:buNone/>
            </a:pPr>
            <a:endParaRPr lang="en-US"/>
          </a:p>
          <a:p>
            <a:endParaRPr lang="en-US"/>
          </a:p>
        </p:txBody>
      </p:sp>
      <p:pic>
        <p:nvPicPr>
          <p:cNvPr id="6" name="Content Placeholder 3"/>
          <p:cNvPicPr>
            <a:picLocks noChangeAspect="1"/>
          </p:cNvPicPr>
          <p:nvPr>
            <p:ph sz="half" idx="2"/>
          </p:nvPr>
        </p:nvPicPr>
        <p:blipFill>
          <a:blip r:embed="rId1"/>
          <a:stretch>
            <a:fillRect/>
          </a:stretch>
        </p:blipFill>
        <p:spPr>
          <a:xfrm>
            <a:off x="-4445" y="802005"/>
            <a:ext cx="12186920" cy="6075045"/>
          </a:xfrm>
          <a:prstGeom prst="rect">
            <a:avLst/>
          </a:prstGeom>
          <a:noFill/>
          <a:ln w="9525">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810" y="190500"/>
            <a:ext cx="12158345" cy="582930"/>
          </a:xfrm>
        </p:spPr>
        <p:txBody>
          <a:bodyPr/>
          <a:p>
            <a:pPr algn="ctr"/>
            <a:br>
              <a:rPr lang="en-US" sz="3200" b="1">
                <a:solidFill>
                  <a:srgbClr val="FF0000"/>
                </a:solidFill>
                <a:latin typeface="Times New Roman" panose="02020603050405020304" charset="0"/>
                <a:sym typeface="+mn-ea"/>
              </a:rPr>
            </a:br>
            <a:br>
              <a:rPr lang="en-US" sz="3200" b="1">
                <a:solidFill>
                  <a:srgbClr val="FF0000"/>
                </a:solidFill>
                <a:latin typeface="Times New Roman" panose="02020603050405020304" charset="0"/>
                <a:sym typeface="+mn-ea"/>
              </a:rPr>
            </a:br>
            <a:r>
              <a:rPr lang="en-US" sz="3200" b="1">
                <a:solidFill>
                  <a:srgbClr val="FF0000"/>
                </a:solidFill>
                <a:latin typeface="Times New Roman" panose="02020603050405020304" charset="0"/>
                <a:sym typeface="+mn-ea"/>
              </a:rPr>
              <a:t>Maliyet Unsurları </a:t>
            </a:r>
            <a:br>
              <a:rPr lang="en-US" sz="3200" b="1">
                <a:solidFill>
                  <a:srgbClr val="FF0000"/>
                </a:solidFill>
                <a:latin typeface="Times New Roman" panose="02020603050405020304" charset="0"/>
                <a:sym typeface="+mn-ea"/>
              </a:rPr>
            </a:br>
            <a:br>
              <a:rPr lang="en-US"/>
            </a:br>
            <a:endParaRPr lang="en-US"/>
          </a:p>
        </p:txBody>
      </p:sp>
      <p:sp>
        <p:nvSpPr>
          <p:cNvPr id="3" name="Content Placeholder 2"/>
          <p:cNvSpPr>
            <a:spLocks noGrp="1"/>
          </p:cNvSpPr>
          <p:nvPr>
            <p:ph idx="1"/>
          </p:nvPr>
        </p:nvSpPr>
        <p:spPr>
          <a:xfrm>
            <a:off x="-3810" y="868045"/>
            <a:ext cx="12158345" cy="5942965"/>
          </a:xfrm>
        </p:spPr>
        <p:txBody>
          <a:bodyPr/>
          <a:p>
            <a:pPr marL="0" indent="0" algn="l">
              <a:buNone/>
            </a:pPr>
            <a:r>
              <a:rPr lang="en-US" sz="2400">
                <a:latin typeface="Times New Roman" panose="02020603050405020304" charset="0"/>
                <a:sym typeface="+mn-ea"/>
              </a:rPr>
              <a:t>Maliyet temelde üç unsurdan oluşur. Ancak ülkemizde muhasebe uygulamaları üzerinde oldukça önemli bir etkiye sahip olan VUK’da maliyetler daha geniş kapsamlı olarak değerlendirilmektedir. Buna göre maliyetler şu unsurlardan oluşur:</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Direkt (Dolaysız) Hammadde ve Malzeme Maliyeti</a:t>
            </a:r>
            <a:endParaRPr lang="en-US" sz="2400">
              <a:latin typeface="Times New Roman" panose="02020603050405020304" charset="0"/>
            </a:endParaRPr>
          </a:p>
          <a:p>
            <a:pPr marL="0" indent="0" algn="l">
              <a:buNone/>
            </a:pPr>
            <a:r>
              <a:rPr lang="en-US" sz="2400">
                <a:latin typeface="Times New Roman" panose="02020603050405020304" charset="0"/>
                <a:sym typeface="+mn-ea"/>
              </a:rPr>
              <a:t> </a:t>
            </a:r>
            <a:endParaRPr lang="en-US" sz="2400">
              <a:latin typeface="Times New Roman" panose="02020603050405020304" charset="0"/>
            </a:endParaRPr>
          </a:p>
          <a:p>
            <a:pPr marL="0" indent="0" algn="l">
              <a:buNone/>
            </a:pPr>
            <a:r>
              <a:rPr lang="en-US" sz="2400">
                <a:latin typeface="Times New Roman" panose="02020603050405020304" charset="0"/>
                <a:sym typeface="+mn-ea"/>
              </a:rPr>
              <a:t>Direkt (Dolaysız) İşçilik Maliyeti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Genel Üretim Maliyetleri (Endirekt Maliyetler)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VUK’a göre Maliyet Kapsam İçine Alınabilecek Unsurlar </a:t>
            </a:r>
            <a:endParaRPr lang="en-US" sz="2400">
              <a:latin typeface="Times New Roman" panose="02020603050405020304" charset="0"/>
            </a:endParaRPr>
          </a:p>
          <a:p>
            <a:pPr marL="0" indent="0">
              <a:buNone/>
            </a:pP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90500"/>
            <a:ext cx="12089765" cy="582930"/>
          </a:xfrm>
        </p:spPr>
        <p:txBody>
          <a:bodyPr/>
          <a:p>
            <a:pPr algn="ctr"/>
            <a:br>
              <a:rPr lang="en-US" sz="3200" b="1">
                <a:solidFill>
                  <a:srgbClr val="FF0000"/>
                </a:solidFill>
                <a:latin typeface="Times New Roman" panose="02020603050405020304" charset="0"/>
                <a:sym typeface="+mn-ea"/>
              </a:rPr>
            </a:br>
            <a:br>
              <a:rPr lang="en-US" sz="3200" b="1">
                <a:solidFill>
                  <a:srgbClr val="FF0000"/>
                </a:solidFill>
                <a:latin typeface="Times New Roman" panose="02020603050405020304" charset="0"/>
                <a:sym typeface="+mn-ea"/>
              </a:rPr>
            </a:br>
            <a:r>
              <a:rPr lang="en-US" sz="3200" b="1">
                <a:solidFill>
                  <a:srgbClr val="FF0000"/>
                </a:solidFill>
                <a:latin typeface="Times New Roman" panose="02020603050405020304" charset="0"/>
                <a:sym typeface="+mn-ea"/>
              </a:rPr>
              <a:t>Direkt İlk Madde ve Malzeme Maliyetleri (Giderleri) </a:t>
            </a:r>
            <a:br>
              <a:rPr lang="en-US" sz="3200" b="1">
                <a:solidFill>
                  <a:srgbClr val="FF0000"/>
                </a:solidFill>
                <a:latin typeface="Times New Roman" panose="02020603050405020304" charset="0"/>
                <a:sym typeface="+mn-ea"/>
              </a:rPr>
            </a:br>
            <a:br>
              <a:rPr lang="en-US"/>
            </a:br>
            <a:endParaRPr lang="en-US"/>
          </a:p>
        </p:txBody>
      </p:sp>
      <p:sp>
        <p:nvSpPr>
          <p:cNvPr id="3" name="Content Placeholder 2"/>
          <p:cNvSpPr>
            <a:spLocks noGrp="1"/>
          </p:cNvSpPr>
          <p:nvPr>
            <p:ph idx="1"/>
          </p:nvPr>
        </p:nvSpPr>
        <p:spPr>
          <a:xfrm>
            <a:off x="23495" y="965200"/>
            <a:ext cx="12186920" cy="5887720"/>
          </a:xfrm>
        </p:spPr>
        <p:txBody>
          <a:bodyPr/>
          <a:p>
            <a:pPr marL="0" indent="0" algn="l">
              <a:buNone/>
            </a:pPr>
            <a:r>
              <a:rPr lang="en-US" sz="2400" b="1">
                <a:latin typeface="Times New Roman" panose="02020603050405020304" charset="0"/>
                <a:sym typeface="+mn-ea"/>
              </a:rPr>
              <a:t>Tanımı: </a:t>
            </a:r>
            <a:r>
              <a:rPr lang="en-US" sz="2400">
                <a:latin typeface="Times New Roman" panose="02020603050405020304" charset="0"/>
                <a:sym typeface="+mn-ea"/>
              </a:rPr>
              <a:t>Esas üretim veya üretime yardımcı faaliyetlerde kullanılan (tüketilen, harcanan) her türlü ilk madde ve malzemelerdir.  </a:t>
            </a:r>
            <a:endParaRPr lang="en-US" sz="2400">
              <a:latin typeface="Times New Roman" panose="02020603050405020304" charset="0"/>
            </a:endParaRPr>
          </a:p>
          <a:p>
            <a:pPr marL="0" indent="0" algn="l">
              <a:buNone/>
            </a:pPr>
            <a:endParaRPr lang="en-US" sz="2400" b="1">
              <a:latin typeface="Times New Roman" panose="02020603050405020304" charset="0"/>
            </a:endParaRPr>
          </a:p>
          <a:p>
            <a:pPr marL="0" indent="0" algn="l">
              <a:buNone/>
            </a:pPr>
            <a:r>
              <a:rPr lang="en-US" sz="2400" b="1">
                <a:latin typeface="Times New Roman" panose="02020603050405020304" charset="0"/>
                <a:sym typeface="+mn-ea"/>
              </a:rPr>
              <a:t>Direkt İlk Madde ve Malzeme: </a:t>
            </a:r>
            <a:r>
              <a:rPr lang="en-US" sz="2400">
                <a:latin typeface="Times New Roman" panose="02020603050405020304" charset="0"/>
                <a:sym typeface="+mn-ea"/>
              </a:rPr>
              <a:t>Üretilen mamullerle doğrudan bağlantısı kurulabilen ilk madde ve malzemedir.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b="1">
                <a:latin typeface="Times New Roman" panose="02020603050405020304" charset="0"/>
                <a:sym typeface="+mn-ea"/>
              </a:rPr>
              <a:t>Endirekt İlk Madde ve Malzeme: </a:t>
            </a:r>
            <a:r>
              <a:rPr lang="en-US" sz="2400">
                <a:latin typeface="Times New Roman" panose="02020603050405020304" charset="0"/>
                <a:sym typeface="+mn-ea"/>
              </a:rPr>
              <a:t>Bir mamulle doğrudan bağlantısı kurulamayan veya hesaplanmalarındaki teknik güçlükler sebebiyle (önemlilik kavramı gereğince) endirekt olarak kabul edilen ilk madde ve malzemedir.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b="1">
                <a:latin typeface="Times New Roman" panose="02020603050405020304" charset="0"/>
                <a:sym typeface="+mn-ea"/>
              </a:rPr>
              <a:t>Yardımcı Malzemeler: </a:t>
            </a:r>
            <a:r>
              <a:rPr lang="en-US" sz="2400">
                <a:latin typeface="Times New Roman" panose="02020603050405020304" charset="0"/>
                <a:sym typeface="+mn-ea"/>
              </a:rPr>
              <a:t>Mamulün bünyesine girmekle birlikte ürün bünyesindeki esas ilk maddeye oranla miktar ve değer olarak daha önemsiz olan ve direkt ilk madde ve malzeme olarak hesaplanmaları güçlük gösteren maddelerdir/malzemelerdir. Örneğin, ayakkabı üretiminde kullanılan tutkal, çivi, ip gibi maddelerdir. </a:t>
            </a:r>
            <a:endParaRPr lang="en-US" sz="2400">
              <a:latin typeface="Times New Roman" panose="02020603050405020304" charset="0"/>
            </a:endParaRPr>
          </a:p>
          <a:p>
            <a:pPr marL="0" indent="0">
              <a:buNone/>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2700"/>
            <a:ext cx="12188190" cy="6739890"/>
          </a:xfrm>
        </p:spPr>
        <p:txBody>
          <a:bodyPr/>
          <a:p>
            <a:pPr marL="0" indent="0" algn="l">
              <a:buNone/>
            </a:pPr>
            <a:r>
              <a:rPr lang="en-US" sz="2400" b="1">
                <a:latin typeface="Times New Roman" panose="02020603050405020304" charset="0"/>
                <a:sym typeface="+mn-ea"/>
              </a:rPr>
              <a:t>İşletme Malzemesi: </a:t>
            </a:r>
            <a:r>
              <a:rPr lang="en-US" sz="2400">
                <a:latin typeface="Times New Roman" panose="02020603050405020304" charset="0"/>
                <a:sym typeface="+mn-ea"/>
              </a:rPr>
              <a:t>Üretilen mamulün bünyesinde yer almamakla birlikte üretimin sürdürülebilmesi için gerekli olan malzemelerdir. Örneğin, temizlik malzemeleri, yağlama malzemeleri vb. malzemelerdir. Yardımcı  malzemeler ve işletme malzemeleri endirekt ilk madde ve malzeme olduklarından genel üretim giderleri içinde yer alırlar. </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altLang="en-US" sz="2400" b="1">
              <a:solidFill>
                <a:srgbClr val="FF0000"/>
              </a:solidFill>
              <a:latin typeface="Times New Roman" panose="02020603050405020304" charset="0"/>
              <a:sym typeface="+mn-ea"/>
            </a:endParaRPr>
          </a:p>
          <a:p>
            <a:pPr marL="0" indent="0" algn="l">
              <a:buNone/>
            </a:pPr>
            <a:endParaRPr lang="en-US" altLang="en-US" sz="2400" b="1">
              <a:solidFill>
                <a:srgbClr val="FF0000"/>
              </a:solidFill>
              <a:latin typeface="Times New Roman" panose="02020603050405020304" charset="0"/>
              <a:sym typeface="+mn-ea"/>
            </a:endParaRPr>
          </a:p>
          <a:p>
            <a:pPr marL="0" indent="0" algn="l">
              <a:buNone/>
            </a:pPr>
            <a:r>
              <a:rPr lang="tr-TR" altLang="en-US" sz="2400" b="1">
                <a:solidFill>
                  <a:srgbClr val="FF0000"/>
                </a:solidFill>
                <a:latin typeface="Times New Roman" panose="02020603050405020304" charset="0"/>
                <a:sym typeface="+mn-ea"/>
              </a:rPr>
              <a:t>* </a:t>
            </a:r>
            <a:r>
              <a:rPr lang="en-US" sz="2400">
                <a:latin typeface="Times New Roman" panose="02020603050405020304" charset="0"/>
                <a:sym typeface="+mn-ea"/>
              </a:rPr>
              <a:t>Bir kahvaltıda direkt ilk madde malzeme olarak; zeytin, peynir sayılabilirken endirekt ilk madde ve malzeme olarak; kahvaltı için hazırlanan yağda yumurta için kullanılan sıvı yağ bir yardımcı madde ve malzemedir, bunları pişirmek için kullanılan tüp ise işletme malzemesine örnek olarak verilebilir. </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r>
              <a:rPr lang="en-US" sz="2400">
                <a:latin typeface="Times New Roman" panose="02020603050405020304" charset="0"/>
                <a:sym typeface="+mn-ea"/>
              </a:rPr>
              <a:t>  </a:t>
            </a:r>
            <a:endParaRPr lang="en-US" sz="2400">
              <a:latin typeface="Times New Roman" panose="02020603050405020304" charset="0"/>
            </a:endParaRPr>
          </a:p>
          <a:p>
            <a:pPr marL="0" indent="0">
              <a:buNone/>
            </a:pPr>
            <a:endParaRPr lang="en-US"/>
          </a:p>
        </p:txBody>
      </p:sp>
      <p:pic>
        <p:nvPicPr>
          <p:cNvPr id="4" name="Content Placeholder 3"/>
          <p:cNvPicPr>
            <a:picLocks noChangeAspect="1"/>
          </p:cNvPicPr>
          <p:nvPr>
            <p:ph sz="half" idx="2"/>
          </p:nvPr>
        </p:nvPicPr>
        <p:blipFill>
          <a:blip r:embed="rId1"/>
          <a:stretch>
            <a:fillRect/>
          </a:stretch>
        </p:blipFill>
        <p:spPr>
          <a:xfrm>
            <a:off x="23495" y="1783715"/>
            <a:ext cx="12144375" cy="189039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78740" y="190500"/>
            <a:ext cx="12132310" cy="582930"/>
          </a:xfrm>
        </p:spPr>
        <p:txBody>
          <a:bodyPr/>
          <a:p>
            <a:pPr algn="ctr"/>
            <a:r>
              <a:rPr lang="en-US" sz="3200" b="1">
                <a:solidFill>
                  <a:srgbClr val="FF0000"/>
                </a:solidFill>
                <a:latin typeface="Times New Roman" panose="02020603050405020304" charset="0"/>
                <a:sym typeface="+mn-ea"/>
              </a:rPr>
              <a:t>Malzeme hareketleri çeşitli aşamalardan oluşur </a:t>
            </a:r>
            <a:endParaRPr lang="en-US" sz="3200" b="1">
              <a:solidFill>
                <a:srgbClr val="FF0000"/>
              </a:solidFill>
              <a:latin typeface="Times New Roman" panose="02020603050405020304" charset="0"/>
              <a:sym typeface="+mn-ea"/>
            </a:endParaRPr>
          </a:p>
        </p:txBody>
      </p:sp>
      <p:sp>
        <p:nvSpPr>
          <p:cNvPr id="3" name="Content Placeholder 2"/>
          <p:cNvSpPr>
            <a:spLocks noGrp="1"/>
          </p:cNvSpPr>
          <p:nvPr>
            <p:ph idx="1"/>
          </p:nvPr>
        </p:nvSpPr>
        <p:spPr>
          <a:xfrm>
            <a:off x="78740" y="773430"/>
            <a:ext cx="12132310" cy="6051550"/>
          </a:xfrm>
        </p:spPr>
        <p:txBody>
          <a:bodyPr/>
          <a:p>
            <a:pPr marL="0" indent="0" algn="l">
              <a:buNone/>
            </a:pPr>
            <a:r>
              <a:rPr lang="en-US" sz="2400" b="1">
                <a:latin typeface="Times New Roman" panose="02020603050405020304" charset="0"/>
                <a:sym typeface="+mn-ea"/>
              </a:rPr>
              <a:t>a.</a:t>
            </a:r>
            <a:r>
              <a:rPr lang="en-US" sz="2400">
                <a:latin typeface="Times New Roman" panose="02020603050405020304" charset="0"/>
                <a:sym typeface="+mn-ea"/>
              </a:rPr>
              <a:t> Tedarik aşaması,  </a:t>
            </a:r>
            <a:endParaRPr lang="en-US" sz="2400">
              <a:latin typeface="Times New Roman" panose="02020603050405020304" charset="0"/>
            </a:endParaRPr>
          </a:p>
          <a:p>
            <a:pPr marL="0" indent="0" algn="l">
              <a:buNone/>
            </a:pPr>
            <a:r>
              <a:rPr lang="en-US" sz="2400" b="1">
                <a:latin typeface="Times New Roman" panose="02020603050405020304" charset="0"/>
                <a:sym typeface="+mn-ea"/>
              </a:rPr>
              <a:t>b. </a:t>
            </a:r>
            <a:r>
              <a:rPr lang="en-US" sz="2400">
                <a:latin typeface="Times New Roman" panose="02020603050405020304" charset="0"/>
                <a:sym typeface="+mn-ea"/>
              </a:rPr>
              <a:t>Stoklama aşaması,   </a:t>
            </a:r>
            <a:endParaRPr lang="en-US" sz="2400">
              <a:latin typeface="Times New Roman" panose="02020603050405020304" charset="0"/>
            </a:endParaRPr>
          </a:p>
          <a:p>
            <a:pPr marL="0" indent="0" algn="l">
              <a:buNone/>
            </a:pPr>
            <a:r>
              <a:rPr lang="en-US" sz="2400" b="1">
                <a:latin typeface="Times New Roman" panose="02020603050405020304" charset="0"/>
                <a:sym typeface="+mn-ea"/>
              </a:rPr>
              <a:t>c.</a:t>
            </a:r>
            <a:r>
              <a:rPr lang="en-US" sz="2400">
                <a:latin typeface="Times New Roman" panose="02020603050405020304" charset="0"/>
                <a:sym typeface="+mn-ea"/>
              </a:rPr>
              <a:t> Üretime gönderme/Üretimde kullanma aşamasıdır. </a:t>
            </a:r>
            <a:endParaRPr lang="en-US" sz="2400">
              <a:latin typeface="Times New Roman" panose="02020603050405020304" charset="0"/>
            </a:endParaRPr>
          </a:p>
          <a:p>
            <a:pPr marL="0" indent="0" algn="l">
              <a:buNone/>
            </a:pPr>
            <a:r>
              <a:rPr lang="en-US" sz="2400">
                <a:latin typeface="Times New Roman" panose="02020603050405020304" charset="0"/>
                <a:sym typeface="+mn-ea"/>
              </a:rPr>
              <a:t>Tüm bu aşamalarda ilk madde ve malzeme hareketleri geleneksel kontrol yöntemlerine göre; miktar, fiyat, kalite, stoklama ve alış koşulları açısından denetlenmelidir. Ayrıca iç kontrol sistemi açısından, bu aşamalar farklı sorumlular tarafından yürütülmelidir. Örneğin satınalma sorumlusu/müdürü ile depo sorumlusu/müdürü, veya depo sorumlusu ile üretim müdürü aynı kişiler olmamalıdır. </a:t>
            </a:r>
            <a:endParaRPr lang="en-US" sz="2400">
              <a:latin typeface="Times New Roman" panose="02020603050405020304" charset="0"/>
            </a:endParaRPr>
          </a:p>
          <a:p>
            <a:pPr marL="0" indent="0" algn="l">
              <a:lnSpc>
                <a:spcPct val="40000"/>
              </a:lnSpc>
              <a:buNone/>
            </a:pPr>
            <a:endParaRPr lang="en-US" sz="2400">
              <a:latin typeface="Times New Roman" panose="02020603050405020304" charset="0"/>
            </a:endParaRPr>
          </a:p>
          <a:p>
            <a:pPr marL="0" indent="0" algn="l">
              <a:buNone/>
            </a:pPr>
            <a:r>
              <a:rPr lang="en-US" sz="2400" b="1">
                <a:latin typeface="Times New Roman" panose="02020603050405020304" charset="0"/>
                <a:sym typeface="+mn-ea"/>
              </a:rPr>
              <a:t>Ayrıca, bir otel işletmesinde malzeme hareketleri: </a:t>
            </a:r>
            <a:endParaRPr lang="en-US" sz="2400" b="1">
              <a:latin typeface="Times New Roman" panose="02020603050405020304" charset="0"/>
            </a:endParaRPr>
          </a:p>
          <a:p>
            <a:pPr marL="0" indent="0" algn="l">
              <a:buNone/>
            </a:pPr>
            <a:r>
              <a:rPr lang="en-US" sz="2400" b="1">
                <a:latin typeface="Times New Roman" panose="02020603050405020304" charset="0"/>
                <a:sym typeface="+mn-ea"/>
              </a:rPr>
              <a:t> </a:t>
            </a:r>
            <a:r>
              <a:rPr lang="en-US" sz="2400">
                <a:latin typeface="Times New Roman" panose="02020603050405020304" charset="0"/>
                <a:sym typeface="+mn-ea"/>
              </a:rPr>
              <a:t>Satınalma, </a:t>
            </a:r>
            <a:endParaRPr lang="en-US" sz="2400">
              <a:latin typeface="Times New Roman" panose="02020603050405020304" charset="0"/>
            </a:endParaRPr>
          </a:p>
          <a:p>
            <a:pPr marL="0" indent="0" algn="l">
              <a:buNone/>
            </a:pPr>
            <a:r>
              <a:rPr lang="en-US" sz="2400">
                <a:latin typeface="Times New Roman" panose="02020603050405020304" charset="0"/>
                <a:sym typeface="+mn-ea"/>
              </a:rPr>
              <a:t> Muayene ve kontrol, </a:t>
            </a:r>
            <a:endParaRPr lang="en-US" sz="2400">
              <a:latin typeface="Times New Roman" panose="02020603050405020304" charset="0"/>
            </a:endParaRPr>
          </a:p>
          <a:p>
            <a:pPr marL="0" indent="0" algn="l">
              <a:buNone/>
            </a:pPr>
            <a:r>
              <a:rPr lang="en-US" sz="2400">
                <a:latin typeface="Times New Roman" panose="02020603050405020304" charset="0"/>
                <a:sym typeface="+mn-ea"/>
              </a:rPr>
              <a:t> Depolama, </a:t>
            </a:r>
            <a:endParaRPr lang="en-US" sz="2400">
              <a:latin typeface="Times New Roman" panose="02020603050405020304" charset="0"/>
            </a:endParaRPr>
          </a:p>
          <a:p>
            <a:pPr marL="0" indent="0" algn="l">
              <a:buNone/>
            </a:pPr>
            <a:r>
              <a:rPr lang="en-US" sz="2400">
                <a:latin typeface="Times New Roman" panose="02020603050405020304" charset="0"/>
                <a:sym typeface="+mn-ea"/>
              </a:rPr>
              <a:t>İlgili bölümlerde kullanma, </a:t>
            </a:r>
            <a:endParaRPr lang="en-US" sz="2400">
              <a:latin typeface="Times New Roman" panose="02020603050405020304" charset="0"/>
            </a:endParaRPr>
          </a:p>
          <a:p>
            <a:pPr marL="0" indent="0" algn="l">
              <a:buNone/>
            </a:pPr>
            <a:r>
              <a:rPr lang="en-US" sz="2400">
                <a:latin typeface="Times New Roman" panose="02020603050405020304" charset="0"/>
                <a:sym typeface="+mn-ea"/>
              </a:rPr>
              <a:t>Ödemenin yapılması gibi başlıklarda da incelenebilir. </a:t>
            </a:r>
            <a:endParaRPr lang="en-US" sz="2400">
              <a:latin typeface="Times New Roman" panose="02020603050405020304" charset="0"/>
            </a:endParaRPr>
          </a:p>
          <a:p>
            <a:pPr marL="0" indent="0">
              <a:buNone/>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43180"/>
            <a:ext cx="12159615" cy="6753860"/>
          </a:xfrm>
        </p:spPr>
        <p:txBody>
          <a:bodyPr/>
          <a:p>
            <a:pPr marL="0" indent="0" algn="l">
              <a:buNone/>
            </a:pPr>
            <a:r>
              <a:rPr lang="en-US" sz="2400" b="1">
                <a:latin typeface="Times New Roman" panose="02020603050405020304" charset="0"/>
                <a:sym typeface="+mn-ea"/>
              </a:rPr>
              <a:t>Alış Maliyeti:</a:t>
            </a:r>
            <a:r>
              <a:rPr lang="en-US" sz="2400">
                <a:latin typeface="Times New Roman" panose="02020603050405020304" charset="0"/>
                <a:sym typeface="+mn-ea"/>
              </a:rPr>
              <a:t> Temelde iki unsurdan oluşmaktadır.  Satıcı Fatura Tutarı  (Alış Bedeli) +  Edinme Harcamaları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b="1">
                <a:latin typeface="Times New Roman" panose="02020603050405020304" charset="0"/>
                <a:sym typeface="+mn-ea"/>
              </a:rPr>
              <a:t>Alış Maliyeti </a:t>
            </a:r>
            <a:endParaRPr lang="en-US" sz="2400" b="1">
              <a:latin typeface="Times New Roman" panose="02020603050405020304" charset="0"/>
            </a:endParaRPr>
          </a:p>
          <a:p>
            <a:r>
              <a:rPr lang="en-US" sz="2400">
                <a:latin typeface="Times New Roman" panose="02020603050405020304" charset="0"/>
                <a:sym typeface="+mn-ea"/>
              </a:rPr>
              <a:t>Alış Bedeli: Ağırlık (veya uygun birim)  </a:t>
            </a:r>
            <a:endParaRPr lang="en-US" sz="2400">
              <a:latin typeface="Times New Roman" panose="02020603050405020304" charset="0"/>
            </a:endParaRPr>
          </a:p>
          <a:p>
            <a:r>
              <a:rPr lang="en-US" sz="2400">
                <a:latin typeface="Times New Roman" panose="02020603050405020304" charset="0"/>
                <a:sym typeface="+mn-ea"/>
              </a:rPr>
              <a:t>Nakliye Gideri: Ağırlık </a:t>
            </a:r>
            <a:endParaRPr lang="en-US" sz="2400">
              <a:latin typeface="Times New Roman" panose="02020603050405020304" charset="0"/>
            </a:endParaRPr>
          </a:p>
          <a:p>
            <a:r>
              <a:rPr lang="en-US" sz="2400">
                <a:latin typeface="Times New Roman" panose="02020603050405020304" charset="0"/>
                <a:sym typeface="+mn-ea"/>
              </a:rPr>
              <a:t>Sigorta Gideri: Değer </a:t>
            </a: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sym typeface="+mn-ea"/>
              </a:rPr>
              <a:t>Direkt İşçilik Maliyeleri </a:t>
            </a:r>
            <a:endParaRPr lang="en-US" b="1">
              <a:solidFill>
                <a:srgbClr val="FF0000"/>
              </a:solidFill>
              <a:latin typeface="Times New Roman" panose="02020603050405020304" charset="0"/>
            </a:endParaRPr>
          </a:p>
          <a:p>
            <a:pPr marL="0" indent="0" algn="l">
              <a:buNone/>
            </a:pPr>
            <a:r>
              <a:rPr lang="en-US" sz="2400" b="1">
                <a:latin typeface="Times New Roman" panose="02020603050405020304" charset="0"/>
                <a:sym typeface="+mn-ea"/>
              </a:rPr>
              <a:t>Tanımı:</a:t>
            </a:r>
            <a:r>
              <a:rPr lang="en-US" sz="2400">
                <a:latin typeface="Times New Roman" panose="02020603050405020304" charset="0"/>
                <a:sym typeface="+mn-ea"/>
              </a:rPr>
              <a:t> Üretimde veya üretime yardımcı faaliyetlerde kullanılan emeğin para ile ifade edilen tutarıdır. İşçiliği ilk madde ve malzemeden ayıran özellikler; </a:t>
            </a:r>
            <a:endParaRPr lang="en-US" sz="2400">
              <a:solidFill>
                <a:schemeClr val="tx1"/>
              </a:solidFill>
              <a:latin typeface="Times New Roman" panose="02020603050405020304" charset="0"/>
            </a:endParaRPr>
          </a:p>
          <a:p>
            <a:pPr marL="0" indent="0" algn="l">
              <a:buNone/>
            </a:pPr>
            <a:endParaRPr lang="en-US" sz="2400">
              <a:solidFill>
                <a:schemeClr val="tx1"/>
              </a:solidFill>
              <a:latin typeface="Times New Roman" panose="02020603050405020304" charset="0"/>
            </a:endParaRPr>
          </a:p>
          <a:p>
            <a:pPr algn="l"/>
            <a:r>
              <a:rPr lang="en-US" sz="2400">
                <a:latin typeface="Times New Roman" panose="02020603050405020304" charset="0"/>
                <a:sym typeface="+mn-ea"/>
              </a:rPr>
              <a:t> İşçiliklerin stoklanması söz konusu değildir.  </a:t>
            </a:r>
            <a:endParaRPr lang="en-US" sz="2400">
              <a:solidFill>
                <a:schemeClr val="tx1"/>
              </a:solidFill>
              <a:latin typeface="Times New Roman" panose="02020603050405020304" charset="0"/>
            </a:endParaRPr>
          </a:p>
          <a:p>
            <a:pPr algn="l"/>
            <a:r>
              <a:rPr lang="en-US" sz="2400">
                <a:latin typeface="Times New Roman" panose="02020603050405020304" charset="0"/>
                <a:sym typeface="+mn-ea"/>
              </a:rPr>
              <a:t> İşçilikler, maliyetleri etkileyen aktif bir unsurdur. </a:t>
            </a:r>
            <a:endParaRPr lang="en-US" sz="2400">
              <a:solidFill>
                <a:schemeClr val="tx1"/>
              </a:solidFill>
              <a:latin typeface="Times New Roman" panose="02020603050405020304" charset="0"/>
            </a:endParaRPr>
          </a:p>
          <a:p>
            <a:pPr algn="l"/>
            <a:r>
              <a:rPr lang="en-US" sz="2400">
                <a:latin typeface="Times New Roman" panose="02020603050405020304" charset="0"/>
                <a:sym typeface="+mn-ea"/>
              </a:rPr>
              <a:t>İşçilikler değişik şartlara göre üzerine bir takım eklemeler yapılabilen giderlerdir. </a:t>
            </a:r>
            <a:endParaRPr lang="en-US"/>
          </a:p>
          <a:p>
            <a:pPr marL="0" indent="0">
              <a:buNone/>
            </a:pPr>
            <a:endParaRPr lang="en-US"/>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7483</Words>
  <Application>WPS Presentation</Application>
  <PresentationFormat>Widescreen</PresentationFormat>
  <Paragraphs>170</Paragraphs>
  <Slides>20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20</vt:i4>
      </vt:variant>
    </vt:vector>
  </HeadingPairs>
  <TitlesOfParts>
    <vt:vector size="29" baseType="lpstr">
      <vt:lpstr>Arial</vt:lpstr>
      <vt:lpstr>SimSun</vt:lpstr>
      <vt:lpstr>Wingdings</vt:lpstr>
      <vt:lpstr>Times New Roman</vt:lpstr>
      <vt:lpstr>Microsoft YaHei</vt:lpstr>
      <vt:lpstr/>
      <vt:lpstr>Arial Unicode MS</vt:lpstr>
      <vt:lpstr>Calibri</vt:lpstr>
      <vt:lpstr>Blue Waves</vt:lpstr>
      <vt:lpstr>KONAKLAMA İŞLETMELERİNDE MALİYET ANALİZİ</vt:lpstr>
      <vt:lpstr>Maliyet Hesaplarının Akış Şeması </vt:lpstr>
      <vt:lpstr>PowerPoint 演示文稿</vt:lpstr>
      <vt:lpstr>PowerPoint 演示文稿</vt:lpstr>
      <vt:lpstr>  Maliyet Unsurları   </vt:lpstr>
      <vt:lpstr>  Direkt İlk Madde ve Malzeme Maliyetleri (Giderleri)   </vt:lpstr>
      <vt:lpstr>PowerPoint 演示文稿</vt:lpstr>
      <vt:lpstr>Malzeme hareketleri çeşitli aşamalardan oluşur </vt:lpstr>
      <vt:lpstr>PowerPoint 演示文稿</vt:lpstr>
      <vt:lpstr>PowerPoint 演示文稿</vt:lpstr>
      <vt:lpstr>Genel Üretim Giderleri </vt:lpstr>
      <vt:lpstr>PowerPoint 演示文稿</vt:lpstr>
      <vt:lpstr> Maliyet Yerleri ve Maliyet Dağıtımları  </vt:lpstr>
      <vt:lpstr>PowerPoint 演示文稿</vt:lpstr>
      <vt:lpstr>PowerPoint 演示文稿</vt:lpstr>
      <vt:lpstr>PowerPoint 演示文稿</vt:lpstr>
      <vt:lpstr>PowerPoint 演示文稿</vt:lpstr>
      <vt:lpstr> Diğer genel Üretim Giderleri  </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WPP Presentation</dc:title>
  <dc:creator>ali</dc:creator>
  <cp:lastModifiedBy>ali</cp:lastModifiedBy>
  <cp:revision>4</cp:revision>
  <dcterms:created xsi:type="dcterms:W3CDTF">2018-02-13T19:38:00Z</dcterms:created>
  <dcterms:modified xsi:type="dcterms:W3CDTF">2018-02-16T11:57:51Z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