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8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15EE-2AD8-4527-AF93-9F724403E23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E32F-B745-4F41-862B-7639448B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eni%20Klas&#246;r\ders-donem-4\BARRETuzunsegment.M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105275"/>
            <a:ext cx="4038600" cy="2752725"/>
          </a:xfrm>
        </p:spPr>
      </p:pic>
      <p:pic>
        <p:nvPicPr>
          <p:cNvPr id="108547" name="Picture 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31788"/>
            <a:ext cx="3313113" cy="3313112"/>
          </a:xfrm>
        </p:spPr>
      </p:pic>
      <p:pic>
        <p:nvPicPr>
          <p:cNvPr id="108548" name="Picture 7"/>
          <p:cNvPicPr>
            <a:picLocks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0"/>
            <a:ext cx="2159000" cy="1979613"/>
          </a:xfrm>
          <a:ln w="19050"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108549" name="Text Box 19"/>
          <p:cNvSpPr txBox="1">
            <a:spLocks noChangeArrowheads="1"/>
          </p:cNvSpPr>
          <p:nvPr/>
        </p:nvSpPr>
        <p:spPr bwMode="auto">
          <a:xfrm>
            <a:off x="900113" y="304800"/>
            <a:ext cx="439261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>
                <a:solidFill>
                  <a:srgbClr val="FF0000"/>
                </a:solidFill>
              </a:rPr>
              <a:t>GÖRH: Komplikasyonlar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tr-TR" altLang="en-US"/>
              <a:t>Striktür, Barrett Özofagusu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tr-TR" altLang="en-US"/>
              <a:t>Özofajitis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tr-TR" altLang="en-US"/>
              <a:t>Ekstraözofageal belirtiler</a:t>
            </a:r>
          </a:p>
        </p:txBody>
      </p:sp>
      <p:pic>
        <p:nvPicPr>
          <p:cNvPr id="108550" name="Picture 20" descr="ge 5-1 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18861" r="20833" b="5112"/>
          <a:stretch>
            <a:fillRect/>
          </a:stretch>
        </p:blipFill>
        <p:spPr>
          <a:xfrm>
            <a:off x="304800" y="2057400"/>
            <a:ext cx="2232025" cy="2187575"/>
          </a:xfrm>
          <a:ln w="19050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108551" name="Picture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2209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152400" y="304800"/>
          <a:ext cx="27797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3657143" imgH="3666667" progId="Paint.Picture">
                  <p:embed/>
                </p:oleObj>
              </mc:Choice>
              <mc:Fallback>
                <p:oleObj r:id="rId3" imgW="3657143" imgH="3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27797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5"/>
          <p:cNvGraphicFramePr>
            <a:graphicFrameLocks noChangeAspect="1"/>
          </p:cNvGraphicFramePr>
          <p:nvPr/>
        </p:nvGraphicFramePr>
        <p:xfrm>
          <a:off x="304800" y="3429000"/>
          <a:ext cx="2624138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3123810" imgH="3238952" progId="Paint.Picture">
                  <p:embed/>
                </p:oleObj>
              </mc:Choice>
              <mc:Fallback>
                <p:oleObj r:id="rId5" imgW="31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2624138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32734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573" name="Object 7"/>
          <p:cNvGraphicFramePr>
            <a:graphicFrameLocks noChangeAspect="1"/>
          </p:cNvGraphicFramePr>
          <p:nvPr/>
        </p:nvGraphicFramePr>
        <p:xfrm>
          <a:off x="5105400" y="3048000"/>
          <a:ext cx="403860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8" imgW="5714286" imgH="5144218" progId="Paint.Picture">
                  <p:embed/>
                </p:oleObj>
              </mc:Choice>
              <mc:Fallback>
                <p:oleObj r:id="rId8" imgW="5714286" imgH="51442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403860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03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BARRETuzunsegmen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80" fill="hold"/>
                                        <p:tgtEl>
                                          <p:spTgt spid="113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36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3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3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Barrett: Tedavi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Reflü tedavisi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Biyopsi: displazi varlığının araştırılması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Displazi yok: 2-3 yılda bir endoskopi + Bx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Low grade: ilk yıl 6 ayda bir Bx, daha sonra yılda bir Bx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High grade: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İntramucosal Ca tespit edilene kadar 3 ayda bir Bx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Tedavi: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Cerrahi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Laser ablasyonu</a:t>
            </a:r>
          </a:p>
        </p:txBody>
      </p:sp>
    </p:spTree>
    <p:extLst>
      <p:ext uri="{BB962C8B-B14F-4D97-AF65-F5344CB8AC3E}">
        <p14:creationId xmlns:p14="http://schemas.microsoft.com/office/powerpoint/2010/main" val="129978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FF0000"/>
                </a:solidFill>
              </a:rPr>
              <a:t>Kalp Dışı (Non-Kardiyak) Göğüs Ağrısı</a:t>
            </a:r>
            <a:br>
              <a:rPr lang="tr-TR" altLang="en-US" sz="3200" smtClean="0">
                <a:solidFill>
                  <a:srgbClr val="FF0000"/>
                </a:solidFill>
              </a:rPr>
            </a:br>
            <a:r>
              <a:rPr lang="tr-TR" altLang="en-US" sz="3200" smtClean="0">
                <a:solidFill>
                  <a:srgbClr val="FF0000"/>
                </a:solidFill>
              </a:rPr>
              <a:t>Tanı için gerekli koşullar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Koroner arter hastalığının ekarte edilmesi</a:t>
            </a:r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414562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Başlık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Göğüs ağrısı: GI hastalıklar</a:t>
            </a:r>
          </a:p>
        </p:txBody>
      </p:sp>
      <p:sp>
        <p:nvSpPr>
          <p:cNvPr id="113667" name="2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1692275" y="1600200"/>
            <a:ext cx="6994525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3100" smtClean="0">
                <a:solidFill>
                  <a:srgbClr val="FF0000"/>
                </a:solidFill>
              </a:rPr>
              <a:t>GÖRH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3100" smtClean="0">
                <a:solidFill>
                  <a:srgbClr val="FF0000"/>
                </a:solidFill>
              </a:rPr>
              <a:t>Özofageal motor fonksiyon bzk.ları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3100" smtClean="0">
                <a:solidFill>
                  <a:srgbClr val="FF0000"/>
                </a:solidFill>
              </a:rPr>
              <a:t>Özofageal hipersensitivite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600" smtClean="0"/>
              <a:t>Eozinofilik özofajit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600" smtClean="0"/>
              <a:t>Akalazya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600" smtClean="0"/>
              <a:t>Biliyer kolik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600" smtClean="0"/>
              <a:t>Pankreatit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600" smtClean="0"/>
              <a:t>Peptik ülser hast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200" smtClean="0"/>
              <a:t>Hepatitis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200" smtClean="0"/>
              <a:t>Splenomegali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2700" smtClean="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600" i="1" smtClean="0"/>
              <a:t>					</a:t>
            </a:r>
            <a:r>
              <a:rPr lang="tr-TR" altLang="en-US" sz="1300" i="1" smtClean="0"/>
              <a:t>Orani AC. Med Clin N Am 2010;94:233.</a:t>
            </a:r>
          </a:p>
        </p:txBody>
      </p:sp>
    </p:spTree>
    <p:extLst>
      <p:ext uri="{BB962C8B-B14F-4D97-AF65-F5344CB8AC3E}">
        <p14:creationId xmlns:p14="http://schemas.microsoft.com/office/powerpoint/2010/main" val="37845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Başlık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Anamnez:</a:t>
            </a:r>
            <a:endParaRPr lang="tr-TR" altLang="en-US" smtClean="0"/>
          </a:p>
        </p:txBody>
      </p:sp>
      <p:sp>
        <p:nvSpPr>
          <p:cNvPr id="114691" name="2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pPr eaLnBrk="1" hangingPunct="1"/>
            <a:r>
              <a:rPr lang="tr-TR" altLang="en-US" smtClean="0"/>
              <a:t>Ağrı: bir saatten fazla sürmesi</a:t>
            </a:r>
          </a:p>
          <a:p>
            <a:pPr eaLnBrk="1" hangingPunct="1"/>
            <a:r>
              <a:rPr lang="tr-TR" altLang="en-US" smtClean="0"/>
              <a:t>Ağrı: postprandiyal dönemde olması</a:t>
            </a:r>
          </a:p>
          <a:p>
            <a:pPr eaLnBrk="1" hangingPunct="1"/>
            <a:r>
              <a:rPr lang="tr-TR" altLang="en-US" smtClean="0"/>
              <a:t>Ağrı: yayılımın az olması ya da olmaması</a:t>
            </a:r>
          </a:p>
          <a:p>
            <a:pPr eaLnBrk="1" hangingPunct="1"/>
            <a:r>
              <a:rPr lang="tr-TR" altLang="en-US" smtClean="0"/>
              <a:t>Ağrı ile birlikte</a:t>
            </a:r>
          </a:p>
          <a:p>
            <a:pPr lvl="1" eaLnBrk="1" hangingPunct="1"/>
            <a:r>
              <a:rPr lang="tr-TR" altLang="en-US" smtClean="0"/>
              <a:t>Retrosternal yanma</a:t>
            </a:r>
          </a:p>
          <a:p>
            <a:pPr lvl="1" eaLnBrk="1" hangingPunct="1"/>
            <a:r>
              <a:rPr lang="tr-TR" altLang="en-US" smtClean="0"/>
              <a:t>Rejurjitasyon</a:t>
            </a:r>
          </a:p>
          <a:p>
            <a:pPr lvl="1" eaLnBrk="1" hangingPunct="1"/>
            <a:r>
              <a:rPr lang="tr-TR" altLang="en-US" smtClean="0"/>
              <a:t>Disfaji</a:t>
            </a:r>
          </a:p>
          <a:p>
            <a:pPr eaLnBrk="1" hangingPunct="1"/>
            <a:r>
              <a:rPr lang="tr-TR" altLang="en-US" smtClean="0"/>
              <a:t>Ağrı: antiasit ile azalması</a:t>
            </a:r>
          </a:p>
        </p:txBody>
      </p:sp>
    </p:spTree>
    <p:extLst>
      <p:ext uri="{BB962C8B-B14F-4D97-AF65-F5344CB8AC3E}">
        <p14:creationId xmlns:p14="http://schemas.microsoft.com/office/powerpoint/2010/main" val="281769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28797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Kalp hst nın dışlanması</a:t>
            </a:r>
          </a:p>
        </p:txBody>
      </p: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5940425" y="260350"/>
            <a:ext cx="280828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EKG, EKO, Anjiyografi</a:t>
            </a: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2987675" y="908050"/>
            <a:ext cx="237648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Kalp dışı nedenler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1258888" y="1844675"/>
            <a:ext cx="14414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Özofageal</a:t>
            </a:r>
          </a:p>
        </p:txBody>
      </p:sp>
      <p:sp>
        <p:nvSpPr>
          <p:cNvPr id="115718" name="Text Box 8"/>
          <p:cNvSpPr txBox="1">
            <a:spLocks noChangeArrowheads="1"/>
          </p:cNvSpPr>
          <p:nvPr/>
        </p:nvSpPr>
        <p:spPr bwMode="auto">
          <a:xfrm>
            <a:off x="395288" y="2420938"/>
            <a:ext cx="2233612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Ampirik tedavi: PPI</a:t>
            </a:r>
          </a:p>
        </p:txBody>
      </p:sp>
      <p:sp>
        <p:nvSpPr>
          <p:cNvPr id="115719" name="Text Box 9"/>
          <p:cNvSpPr txBox="1">
            <a:spLocks noChangeArrowheads="1"/>
          </p:cNvSpPr>
          <p:nvPr/>
        </p:nvSpPr>
        <p:spPr bwMode="auto">
          <a:xfrm>
            <a:off x="3419475" y="1844675"/>
            <a:ext cx="15843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Kas-iskelet</a:t>
            </a:r>
          </a:p>
        </p:txBody>
      </p:sp>
      <p:sp>
        <p:nvSpPr>
          <p:cNvPr id="115720" name="Text Box 10"/>
          <p:cNvSpPr txBox="1">
            <a:spLocks noChangeArrowheads="1"/>
          </p:cNvSpPr>
          <p:nvPr/>
        </p:nvSpPr>
        <p:spPr bwMode="auto">
          <a:xfrm>
            <a:off x="5651500" y="1844675"/>
            <a:ext cx="13684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Psikolojik</a:t>
            </a:r>
          </a:p>
        </p:txBody>
      </p:sp>
      <p:sp>
        <p:nvSpPr>
          <p:cNvPr id="115721" name="Text Box 11"/>
          <p:cNvSpPr txBox="1">
            <a:spLocks noChangeArrowheads="1"/>
          </p:cNvSpPr>
          <p:nvPr/>
        </p:nvSpPr>
        <p:spPr bwMode="auto">
          <a:xfrm>
            <a:off x="611188" y="3357563"/>
            <a:ext cx="1944687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24-h pH tayini</a:t>
            </a:r>
          </a:p>
        </p:txBody>
      </p:sp>
      <p:sp>
        <p:nvSpPr>
          <p:cNvPr id="115722" name="Text Box 12"/>
          <p:cNvSpPr txBox="1">
            <a:spLocks noChangeArrowheads="1"/>
          </p:cNvSpPr>
          <p:nvPr/>
        </p:nvSpPr>
        <p:spPr bwMode="auto">
          <a:xfrm>
            <a:off x="539750" y="4437063"/>
            <a:ext cx="2160588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Visseral hiperaljezi için TSA</a:t>
            </a:r>
          </a:p>
        </p:txBody>
      </p:sp>
      <p:sp>
        <p:nvSpPr>
          <p:cNvPr id="115723" name="Text Box 13"/>
          <p:cNvSpPr txBox="1">
            <a:spLocks noChangeArrowheads="1"/>
          </p:cNvSpPr>
          <p:nvPr/>
        </p:nvSpPr>
        <p:spPr bwMode="auto">
          <a:xfrm>
            <a:off x="468313" y="5734050"/>
            <a:ext cx="18002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Manometri</a:t>
            </a:r>
          </a:p>
        </p:txBody>
      </p:sp>
      <p:sp>
        <p:nvSpPr>
          <p:cNvPr id="115724" name="Text Box 14"/>
          <p:cNvSpPr txBox="1">
            <a:spLocks noChangeArrowheads="1"/>
          </p:cNvSpPr>
          <p:nvPr/>
        </p:nvSpPr>
        <p:spPr bwMode="auto">
          <a:xfrm>
            <a:off x="3492500" y="5734050"/>
            <a:ext cx="24479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Ca kanal blokerleri</a:t>
            </a:r>
          </a:p>
        </p:txBody>
      </p:sp>
      <p:sp>
        <p:nvSpPr>
          <p:cNvPr id="115725" name="Line 15"/>
          <p:cNvSpPr>
            <a:spLocks noChangeShapeType="1"/>
          </p:cNvSpPr>
          <p:nvPr/>
        </p:nvSpPr>
        <p:spPr bwMode="auto">
          <a:xfrm>
            <a:off x="4859338" y="40481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Line 16"/>
          <p:cNvSpPr>
            <a:spLocks noChangeShapeType="1"/>
          </p:cNvSpPr>
          <p:nvPr/>
        </p:nvSpPr>
        <p:spPr bwMode="auto">
          <a:xfrm>
            <a:off x="3708400" y="549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7" name="Line 17"/>
          <p:cNvSpPr>
            <a:spLocks noChangeShapeType="1"/>
          </p:cNvSpPr>
          <p:nvPr/>
        </p:nvSpPr>
        <p:spPr bwMode="auto">
          <a:xfrm>
            <a:off x="4140200" y="12684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Line 18"/>
          <p:cNvSpPr>
            <a:spLocks noChangeShapeType="1"/>
          </p:cNvSpPr>
          <p:nvPr/>
        </p:nvSpPr>
        <p:spPr bwMode="auto">
          <a:xfrm flipH="1">
            <a:off x="2700338" y="1268413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Line 19"/>
          <p:cNvSpPr>
            <a:spLocks noChangeShapeType="1"/>
          </p:cNvSpPr>
          <p:nvPr/>
        </p:nvSpPr>
        <p:spPr bwMode="auto">
          <a:xfrm>
            <a:off x="5364163" y="1268413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0" name="Line 20"/>
          <p:cNvSpPr>
            <a:spLocks noChangeShapeType="1"/>
          </p:cNvSpPr>
          <p:nvPr/>
        </p:nvSpPr>
        <p:spPr bwMode="auto">
          <a:xfrm>
            <a:off x="1763713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1" name="Line 21"/>
          <p:cNvSpPr>
            <a:spLocks noChangeShapeType="1"/>
          </p:cNvSpPr>
          <p:nvPr/>
        </p:nvSpPr>
        <p:spPr bwMode="auto">
          <a:xfrm>
            <a:off x="1763713" y="27813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2" name="Line 22"/>
          <p:cNvSpPr>
            <a:spLocks noChangeShapeType="1"/>
          </p:cNvSpPr>
          <p:nvPr/>
        </p:nvSpPr>
        <p:spPr bwMode="auto">
          <a:xfrm>
            <a:off x="1763713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3" name="Line 23"/>
          <p:cNvSpPr>
            <a:spLocks noChangeShapeType="1"/>
          </p:cNvSpPr>
          <p:nvPr/>
        </p:nvSpPr>
        <p:spPr bwMode="auto">
          <a:xfrm>
            <a:off x="1619250" y="50847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4" name="Line 24"/>
          <p:cNvSpPr>
            <a:spLocks noChangeShapeType="1"/>
          </p:cNvSpPr>
          <p:nvPr/>
        </p:nvSpPr>
        <p:spPr bwMode="auto">
          <a:xfrm>
            <a:off x="2268538" y="594995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5" name="Text Box 25"/>
          <p:cNvSpPr txBox="1">
            <a:spLocks noChangeArrowheads="1"/>
          </p:cNvSpPr>
          <p:nvPr/>
        </p:nvSpPr>
        <p:spPr bwMode="auto">
          <a:xfrm>
            <a:off x="395288" y="29241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Yanıt yok</a:t>
            </a:r>
          </a:p>
        </p:txBody>
      </p:sp>
      <p:sp>
        <p:nvSpPr>
          <p:cNvPr id="115736" name="Text Box 27"/>
          <p:cNvSpPr txBox="1">
            <a:spLocks noChangeArrowheads="1"/>
          </p:cNvSpPr>
          <p:nvPr/>
        </p:nvSpPr>
        <p:spPr bwMode="auto">
          <a:xfrm>
            <a:off x="539750" y="393382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Normal</a:t>
            </a:r>
          </a:p>
        </p:txBody>
      </p:sp>
      <p:sp>
        <p:nvSpPr>
          <p:cNvPr id="115737" name="Text Box 28"/>
          <p:cNvSpPr txBox="1">
            <a:spLocks noChangeArrowheads="1"/>
          </p:cNvSpPr>
          <p:nvPr/>
        </p:nvSpPr>
        <p:spPr bwMode="auto">
          <a:xfrm>
            <a:off x="323850" y="522922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Yanıt yok</a:t>
            </a:r>
          </a:p>
        </p:txBody>
      </p:sp>
      <p:sp>
        <p:nvSpPr>
          <p:cNvPr id="115738" name="Text Box 29"/>
          <p:cNvSpPr txBox="1">
            <a:spLocks noChangeArrowheads="1"/>
          </p:cNvSpPr>
          <p:nvPr/>
        </p:nvSpPr>
        <p:spPr bwMode="auto">
          <a:xfrm>
            <a:off x="3203575" y="2781300"/>
            <a:ext cx="20891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Tedaviye devam</a:t>
            </a:r>
          </a:p>
        </p:txBody>
      </p:sp>
      <p:sp>
        <p:nvSpPr>
          <p:cNvPr id="115739" name="Line 30"/>
          <p:cNvSpPr>
            <a:spLocks noChangeShapeType="1"/>
          </p:cNvSpPr>
          <p:nvPr/>
        </p:nvSpPr>
        <p:spPr bwMode="auto">
          <a:xfrm>
            <a:off x="2627313" y="2781300"/>
            <a:ext cx="504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0" name="Text Box 31"/>
          <p:cNvSpPr txBox="1">
            <a:spLocks noChangeArrowheads="1"/>
          </p:cNvSpPr>
          <p:nvPr/>
        </p:nvSpPr>
        <p:spPr bwMode="auto">
          <a:xfrm>
            <a:off x="3203575" y="3573463"/>
            <a:ext cx="1296988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Doz arttır</a:t>
            </a:r>
          </a:p>
        </p:txBody>
      </p:sp>
      <p:sp>
        <p:nvSpPr>
          <p:cNvPr id="115741" name="Line 32"/>
          <p:cNvSpPr>
            <a:spLocks noChangeShapeType="1"/>
          </p:cNvSpPr>
          <p:nvPr/>
        </p:nvSpPr>
        <p:spPr bwMode="auto">
          <a:xfrm>
            <a:off x="2555875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Ekran Gösterisi (4:3)</PresentationFormat>
  <Paragraphs>54</Paragraphs>
  <Slides>8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Ofis Teması</vt:lpstr>
      <vt:lpstr>Bitmap Image</vt:lpstr>
      <vt:lpstr>PowerPoint Sunusu</vt:lpstr>
      <vt:lpstr>PowerPoint Sunusu</vt:lpstr>
      <vt:lpstr>PowerPoint Sunusu</vt:lpstr>
      <vt:lpstr>Barrett: Tedavi</vt:lpstr>
      <vt:lpstr>Kalp Dışı (Non-Kardiyak) Göğüs Ağrısı Tanı için gerekli koşullar</vt:lpstr>
      <vt:lpstr>Göğüs ağrısı: GI hastalıklar</vt:lpstr>
      <vt:lpstr>Anamnez: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pc17</dc:creator>
  <cp:lastModifiedBy>pc17</cp:lastModifiedBy>
  <cp:revision>1</cp:revision>
  <dcterms:created xsi:type="dcterms:W3CDTF">2017-10-12T13:46:40Z</dcterms:created>
  <dcterms:modified xsi:type="dcterms:W3CDTF">2017-10-12T13:47:46Z</dcterms:modified>
</cp:coreProperties>
</file>