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9" r:id="rId3"/>
    <p:sldId id="413" r:id="rId4"/>
    <p:sldId id="402" r:id="rId5"/>
    <p:sldId id="403" r:id="rId6"/>
    <p:sldId id="407" r:id="rId7"/>
    <p:sldId id="405" r:id="rId8"/>
    <p:sldId id="408" r:id="rId9"/>
    <p:sldId id="409" r:id="rId10"/>
    <p:sldId id="411" r:id="rId11"/>
    <p:sldId id="41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6800" autoAdjust="0"/>
  </p:normalViewPr>
  <p:slideViewPr>
    <p:cSldViewPr>
      <p:cViewPr varScale="1">
        <p:scale>
          <a:sx n="85" d="100"/>
          <a:sy n="85" d="100"/>
        </p:scale>
        <p:origin x="5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03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532644"/>
            <a:ext cx="7929618" cy="452431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Ünlü İkizleşmesi</a:t>
            </a:r>
          </a:p>
          <a:p>
            <a:r>
              <a:rPr lang="tr-TR" sz="2400" dirty="0" smtClean="0">
                <a:latin typeface="Book Antiqua" pitchFamily="18" charset="0"/>
              </a:rPr>
              <a:t>(14) şiir</a:t>
            </a:r>
          </a:p>
          <a:p>
            <a:r>
              <a:rPr lang="tr-TR" sz="2400" dirty="0" smtClean="0">
                <a:latin typeface="Book Antiqua" pitchFamily="18" charset="0"/>
              </a:rPr>
              <a:t>       değil ~ deel, diil</a:t>
            </a:r>
          </a:p>
          <a:p>
            <a:r>
              <a:rPr lang="tr-TR" sz="2400" dirty="0" smtClean="0">
                <a:latin typeface="Book Antiqua" pitchFamily="18" charset="0"/>
              </a:rPr>
              <a:t>       ağar ~ aar</a:t>
            </a:r>
          </a:p>
          <a:p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Ünsüz İkizleşmesi</a:t>
            </a:r>
          </a:p>
          <a:p>
            <a:r>
              <a:rPr lang="tr-TR" sz="2400" dirty="0" smtClean="0">
                <a:latin typeface="Book Antiqua" pitchFamily="18" charset="0"/>
              </a:rPr>
              <a:t>(15) ayakkabı</a:t>
            </a:r>
          </a:p>
          <a:p>
            <a:r>
              <a:rPr lang="tr-TR" sz="2400" dirty="0" smtClean="0">
                <a:latin typeface="Book Antiqua" pitchFamily="18" charset="0"/>
              </a:rPr>
              <a:t>        yurttaş</a:t>
            </a:r>
          </a:p>
          <a:p>
            <a:r>
              <a:rPr lang="tr-TR" sz="2400" dirty="0" smtClean="0">
                <a:latin typeface="Book Antiqua" pitchFamily="18" charset="0"/>
              </a:rPr>
              <a:t>        beççe</a:t>
            </a:r>
          </a:p>
          <a:p>
            <a:r>
              <a:rPr lang="tr-TR" sz="2400" dirty="0" smtClean="0">
                <a:latin typeface="Book Antiqua" pitchFamily="18" charset="0"/>
              </a:rPr>
              <a:t>        muzaffer</a:t>
            </a:r>
          </a:p>
          <a:p>
            <a:r>
              <a:rPr lang="tr-TR" sz="2400" dirty="0" smtClean="0">
                <a:latin typeface="Book Antiqua" pitchFamily="18" charset="0"/>
              </a:rPr>
              <a:t>        ayya </a:t>
            </a:r>
          </a:p>
          <a:p>
            <a:r>
              <a:rPr lang="tr-TR" sz="2400" dirty="0" smtClean="0">
                <a:latin typeface="Book Antiqua" pitchFamily="18" charset="0"/>
              </a:rPr>
              <a:t>        anne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532644"/>
            <a:ext cx="7929618" cy="415498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Seslem Yitimi</a:t>
            </a:r>
          </a:p>
          <a:p>
            <a:r>
              <a:rPr lang="tr-TR" sz="2400" dirty="0" smtClean="0">
                <a:latin typeface="Book Antiqua" pitchFamily="18" charset="0"/>
              </a:rPr>
              <a:t>(10) pekiyi ~ peki</a:t>
            </a:r>
          </a:p>
          <a:p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Kaynaşma</a:t>
            </a:r>
          </a:p>
          <a:p>
            <a:r>
              <a:rPr lang="tr-TR" sz="2400" dirty="0" smtClean="0">
                <a:latin typeface="Book Antiqua" pitchFamily="18" charset="0"/>
              </a:rPr>
              <a:t>(11) güllü aş &gt; güllaç</a:t>
            </a:r>
          </a:p>
          <a:p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Ünlü Çatışması</a:t>
            </a:r>
          </a:p>
          <a:p>
            <a:r>
              <a:rPr lang="tr-TR" sz="2400" dirty="0" smtClean="0">
                <a:latin typeface="Book Antiqua" pitchFamily="18" charset="0"/>
              </a:rPr>
              <a:t>(12) kaldı idi &gt; kaldıydı</a:t>
            </a:r>
          </a:p>
          <a:p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Ses Aktarımı</a:t>
            </a:r>
          </a:p>
          <a:p>
            <a:r>
              <a:rPr lang="tr-TR" sz="2400" dirty="0" smtClean="0">
                <a:latin typeface="Book Antiqua" pitchFamily="18" charset="0"/>
              </a:rPr>
              <a:t>(13) pe</a:t>
            </a:r>
            <a:r>
              <a:rPr lang="tr-TR" sz="2400" b="1" dirty="0" smtClean="0">
                <a:latin typeface="Book Antiqua" pitchFamily="18" charset="0"/>
              </a:rPr>
              <a:t>rh</a:t>
            </a:r>
            <a:r>
              <a:rPr lang="tr-TR" sz="2400" dirty="0" smtClean="0">
                <a:latin typeface="Book Antiqua" pitchFamily="18" charset="0"/>
              </a:rPr>
              <a:t>iz ~ pe</a:t>
            </a:r>
            <a:r>
              <a:rPr lang="tr-TR" sz="2400" b="1" dirty="0" smtClean="0">
                <a:latin typeface="Book Antiqua" pitchFamily="18" charset="0"/>
              </a:rPr>
              <a:t>hr</a:t>
            </a:r>
            <a:r>
              <a:rPr lang="tr-TR" sz="2400" dirty="0" smtClean="0">
                <a:latin typeface="Book Antiqua" pitchFamily="18" charset="0"/>
              </a:rPr>
              <a:t>iz</a:t>
            </a:r>
            <a:endParaRPr lang="tr-TR" sz="2400" b="1" dirty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r>
              <a:rPr lang="tr-TR" sz="1100" dirty="0" smtClean="0">
                <a:latin typeface="Book Antiqua" pitchFamily="18" charset="0"/>
              </a:rPr>
              <a:t>Carr, P. (2008). </a:t>
            </a:r>
            <a:r>
              <a:rPr lang="tr-TR" sz="1100" i="1" dirty="0" smtClean="0">
                <a:latin typeface="Book Antiqua" pitchFamily="18" charset="0"/>
              </a:rPr>
              <a:t>A Glossary of Phonology. </a:t>
            </a:r>
            <a:r>
              <a:rPr lang="tr-TR" sz="1100" dirty="0" smtClean="0">
                <a:latin typeface="Book Antiqua" pitchFamily="18" charset="0"/>
              </a:rPr>
              <a:t>Edinburgh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Clark, J. (2007). </a:t>
            </a:r>
            <a:r>
              <a:rPr lang="tr-TR" sz="1100" i="1" dirty="0" smtClean="0">
                <a:latin typeface="Book Antiqua" pitchFamily="18" charset="0"/>
              </a:rPr>
              <a:t>An Introduction to Phonetics and Phonology</a:t>
            </a:r>
            <a:r>
              <a:rPr lang="tr-TR" sz="1100" dirty="0" smtClean="0">
                <a:latin typeface="Book Antiqua" pitchFamily="18" charset="0"/>
              </a:rPr>
              <a:t>. Üçüncü Baskı.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Crystal, D. (1980). </a:t>
            </a:r>
            <a:r>
              <a:rPr lang="tr-TR" sz="1100" i="1" dirty="0" smtClean="0">
                <a:latin typeface="Book Antiqua" pitchFamily="18" charset="0"/>
              </a:rPr>
              <a:t>A Dictionary of Linguistics and Phonetics</a:t>
            </a:r>
            <a:r>
              <a:rPr lang="tr-TR" sz="1100" dirty="0" smtClean="0">
                <a:latin typeface="Book Antiqua" pitchFamily="18" charset="0"/>
              </a:rPr>
              <a:t>. Wiley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Ergenç, İ. (2002). </a:t>
            </a:r>
            <a:r>
              <a:rPr lang="tr-TR" sz="1100" i="1" dirty="0" smtClean="0">
                <a:latin typeface="Book Antiqua" pitchFamily="18" charset="0"/>
              </a:rPr>
              <a:t>Konuşma Dili ve Türkçenin Söyleyiş Sözlüğü</a:t>
            </a:r>
            <a:r>
              <a:rPr lang="tr-TR" sz="1100" dirty="0" smtClean="0">
                <a:latin typeface="Book Antiqua" pitchFamily="18" charset="0"/>
              </a:rPr>
              <a:t>. Multilingual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Gussenhoven, C. (2011). </a:t>
            </a:r>
            <a:r>
              <a:rPr lang="tr-TR" sz="1100" i="1" dirty="0" smtClean="0">
                <a:latin typeface="Book Antiqua" pitchFamily="18" charset="0"/>
              </a:rPr>
              <a:t>Understanding Phonology.</a:t>
            </a:r>
            <a:r>
              <a:rPr lang="tr-TR" sz="1100" dirty="0" smtClean="0">
                <a:latin typeface="Book Antiqua" pitchFamily="18" charset="0"/>
              </a:rPr>
              <a:t> 3. Baskı. Hodder Education.</a:t>
            </a:r>
          </a:p>
          <a:p>
            <a:pPr lvl="0"/>
            <a:r>
              <a:rPr lang="tr-TR" sz="1100" i="1" dirty="0" smtClean="0">
                <a:latin typeface="Book Antiqua" pitchFamily="18" charset="0"/>
              </a:rPr>
              <a:t>Handbook of the International Phonetic Association: A Guide to the Use of the International Phonetic Alphabet</a:t>
            </a:r>
            <a:r>
              <a:rPr lang="tr-TR" sz="1100" dirty="0" smtClean="0">
                <a:latin typeface="Book Antiqua" pitchFamily="18" charset="0"/>
              </a:rPr>
              <a:t>. (1999). Cambridge Üniversitesi Yayınları. 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Johnson, K. (2003). </a:t>
            </a:r>
            <a:r>
              <a:rPr lang="tr-TR" sz="1100" i="1" dirty="0" smtClean="0">
                <a:latin typeface="Book Antiqua" pitchFamily="18" charset="0"/>
              </a:rPr>
              <a:t>Acoustics &amp; Auditory Phonetics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Katz, W.F. (2013). </a:t>
            </a:r>
            <a:r>
              <a:rPr lang="tr-TR" sz="1100" i="1" dirty="0" smtClean="0">
                <a:latin typeface="Book Antiqua" pitchFamily="18" charset="0"/>
              </a:rPr>
              <a:t>Phonetic for Dummies. </a:t>
            </a:r>
            <a:r>
              <a:rPr lang="tr-TR" sz="1100" dirty="0" smtClean="0">
                <a:latin typeface="Book Antiqua" pitchFamily="18" charset="0"/>
              </a:rPr>
              <a:t>John Wiley &amp; Sons.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Kent, R.D. ve Read, C. (2002). </a:t>
            </a:r>
            <a:r>
              <a:rPr lang="tr-TR" sz="1100" i="1" dirty="0" smtClean="0">
                <a:latin typeface="Book Antiqua" pitchFamily="18" charset="0"/>
              </a:rPr>
              <a:t>Acoustic Analysis of Speech</a:t>
            </a:r>
            <a:r>
              <a:rPr lang="tr-TR" sz="1100" dirty="0" smtClean="0">
                <a:latin typeface="Book Antiqua" pitchFamily="18" charset="0"/>
              </a:rPr>
              <a:t>. Thomson Learning.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Lacy, de P. (2007). </a:t>
            </a:r>
            <a:r>
              <a:rPr lang="tr-TR" sz="1100" i="1" dirty="0" smtClean="0">
                <a:latin typeface="Book Antiqua" pitchFamily="18" charset="0"/>
              </a:rPr>
              <a:t>The Cambridge Handbook of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(2005). </a:t>
            </a:r>
            <a:r>
              <a:rPr lang="tr-TR" sz="1100" i="1" dirty="0" smtClean="0">
                <a:latin typeface="Book Antiqua" pitchFamily="18" charset="0"/>
              </a:rPr>
              <a:t>Vowels and Consonants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(2006). </a:t>
            </a:r>
            <a:r>
              <a:rPr lang="tr-TR" sz="1100" i="1" dirty="0" smtClean="0">
                <a:latin typeface="Book Antiqua" pitchFamily="18" charset="0"/>
              </a:rPr>
              <a:t>A Course in Phonetics</a:t>
            </a:r>
            <a:r>
              <a:rPr lang="tr-TR" sz="1100" dirty="0" smtClean="0">
                <a:latin typeface="Book Antiqua" pitchFamily="18" charset="0"/>
              </a:rPr>
              <a:t>. Thomson/Wadsworth Yayınları. Beşinci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Odden, D. (2005). </a:t>
            </a:r>
            <a:r>
              <a:rPr lang="tr-TR" sz="1100" i="1" dirty="0" smtClean="0">
                <a:latin typeface="Book Antiqua" pitchFamily="18" charset="0"/>
              </a:rPr>
              <a:t>Introducing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Özsoy, S., Erk-Emeksiz, Z., Turan, Ü.D. ve Uzun, L. (2011). </a:t>
            </a:r>
            <a:r>
              <a:rPr lang="tr-TR" sz="1100" i="1" dirty="0" smtClean="0">
                <a:latin typeface="Book Antiqua" pitchFamily="18" charset="0"/>
              </a:rPr>
              <a:t>Genel Dilbilim II</a:t>
            </a:r>
            <a:r>
              <a:rPr lang="tr-TR" sz="1100" dirty="0" smtClean="0">
                <a:latin typeface="Book Antiqua" pitchFamily="18" charset="0"/>
              </a:rPr>
              <a:t>. (Ed. Özsoy, S., Erk-Emeksiz, Z.). Anadolu Üniversitesi Yayını.</a:t>
            </a:r>
            <a:r>
              <a:rPr lang="tr-TR" sz="1100" i="1" dirty="0" smtClean="0">
                <a:latin typeface="Book Antiqua" pitchFamily="18" charset="0"/>
              </a:rPr>
              <a:t> </a:t>
            </a:r>
            <a:endParaRPr lang="tr-TR" sz="1100" dirty="0" smtClean="0">
              <a:latin typeface="Book Antiqua" pitchFamily="18" charset="0"/>
            </a:endParaRPr>
          </a:p>
          <a:p>
            <a:pPr lvl="0"/>
            <a:r>
              <a:rPr lang="tr-TR" sz="1100" dirty="0" smtClean="0">
                <a:latin typeface="Book Antiqua" pitchFamily="18" charset="0"/>
              </a:rPr>
              <a:t>Reetz, H. ve Jongman, A. (2009). </a:t>
            </a:r>
            <a:r>
              <a:rPr lang="tr-TR" sz="1100" i="1" dirty="0" smtClean="0">
                <a:latin typeface="Book Antiqua" pitchFamily="18" charset="0"/>
              </a:rPr>
              <a:t>Phonetics: Transcription, Production, Acoustics and Perception</a:t>
            </a:r>
            <a:r>
              <a:rPr lang="tr-TR" sz="1100" dirty="0" smtClean="0">
                <a:latin typeface="Book Antiqua" pitchFamily="18" charset="0"/>
              </a:rPr>
              <a:t>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Seikel, J.A., King, D.W. ve Drumright, D.G. (2009). </a:t>
            </a:r>
            <a:r>
              <a:rPr lang="tr-TR" sz="1100" i="1" dirty="0" smtClean="0">
                <a:latin typeface="Book Antiqua" pitchFamily="18" charset="0"/>
              </a:rPr>
              <a:t>Anatomy &amp; Physiology for Speech, Language and Hearing</a:t>
            </a:r>
            <a:r>
              <a:rPr lang="tr-TR" sz="1100" dirty="0" smtClean="0">
                <a:latin typeface="Book Antiqua" pitchFamily="18" charset="0"/>
              </a:rPr>
              <a:t>. 4. Baskı. Delmar Cangage Learning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Stevens, K. (2000). </a:t>
            </a:r>
            <a:r>
              <a:rPr lang="tr-TR" sz="1100" i="1" dirty="0" smtClean="0">
                <a:latin typeface="Book Antiqua" pitchFamily="18" charset="0"/>
              </a:rPr>
              <a:t>Acoustic Phonetics</a:t>
            </a:r>
            <a:r>
              <a:rPr lang="tr-TR" sz="1100" dirty="0" smtClean="0">
                <a:latin typeface="Book Antiqua" pitchFamily="18" charset="0"/>
              </a:rPr>
              <a:t>. The MIT Press. Birinci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Zsiga, E.C. (2013). </a:t>
            </a:r>
            <a:r>
              <a:rPr lang="tr-TR" sz="1100" i="1" dirty="0" smtClean="0">
                <a:latin typeface="Book Antiqua" pitchFamily="18" charset="0"/>
              </a:rPr>
              <a:t>The Sounds of Language: An Introduction to Phonetics and Phonology</a:t>
            </a:r>
            <a:r>
              <a:rPr lang="tr-TR" sz="1100" dirty="0" smtClean="0">
                <a:latin typeface="Book Antiqua" pitchFamily="18" charset="0"/>
              </a:rPr>
              <a:t>. Wiley-Blackwell Yayınları. </a:t>
            </a:r>
            <a:endParaRPr lang="tr-TR" sz="1100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Türkçede Ünlü Uyumu (Kabak, 2011)</a:t>
            </a:r>
            <a:endParaRPr lang="tr-T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323528" y="1287836"/>
            <a:ext cx="74168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Öndil-Arkadil Uyumu (Dilin Devinimine Göre)</a:t>
            </a: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/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	Ünlü (Ü) 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 [+arkadil] / [Ü</a:t>
            </a:r>
            <a:r>
              <a:rPr lang="tr-TR" sz="11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+arkadil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] C</a:t>
            </a:r>
            <a:r>
              <a:rPr lang="tr-TR" sz="12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0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___ </a:t>
            </a: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/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2. Yuvarlaklaşma Uyumu</a:t>
            </a:r>
          </a:p>
          <a:p>
            <a:pPr marL="342900" indent="-342900" algn="just"/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	</a:t>
            </a:r>
          </a:p>
          <a:p>
            <a:pPr marL="342900" indent="-342900" algn="just"/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	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Ünlü (Ü) 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 [+yuvarlak] / [Ü</a:t>
            </a:r>
            <a:r>
              <a:rPr lang="tr-TR" sz="11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+yuvarlak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] C</a:t>
            </a:r>
            <a:r>
              <a:rPr lang="tr-TR" sz="12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0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___ </a:t>
            </a: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‘garip ‘ 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‘polis’ 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‘butik’ 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‘pilot’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‘adam’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‘iğne’</a:t>
            </a:r>
          </a:p>
          <a:p>
            <a:pPr marL="342900" indent="-342900" algn="just"/>
            <a:endParaRPr lang="tr-TR" sz="2000" dirty="0" smtClean="0"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428596" y="1571612"/>
            <a:ext cx="8143932" cy="424731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»Türkçede sözcüğün önsesinde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birden fazla ünsüz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birarada bulunmamaktadır.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(1)“ko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rk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-mak”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  Yabancı kökenli sözcüklerde son seste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ünsüz yığılması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 görülmektedir.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(2) “sevi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nç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”</a:t>
            </a:r>
          </a:p>
          <a:p>
            <a:pPr algn="just"/>
            <a:endParaRPr lang="tr-TR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tr-TR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Ünlü-ünsüz uyumları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benzeşme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), sözcüğün ilk seslemindeki ünlünün çıkış yeri ve biçimi bakımından taşıdığı özellikleri sonraki ünlüye ulaştırarak kendisine benzetmesi durumudur.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(3) “</a:t>
            </a:r>
            <a:r>
              <a:rPr lang="en-US" dirty="0" err="1" smtClean="0">
                <a:latin typeface="Book Antiqua" pitchFamily="18" charset="0"/>
                <a:cs typeface="Times New Roman" pitchFamily="18" charset="0"/>
              </a:rPr>
              <a:t>xæste</a:t>
            </a:r>
            <a:r>
              <a:rPr lang="en-US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&gt; h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a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st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a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” </a:t>
            </a:r>
            <a:endParaRPr lang="tr-TR" b="1" dirty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7929618" cy="452431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Ses Benzeşmeleri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(4) onlar ~ onnar                                 fetva ~ fetfa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somye &gt; somya                             onbaşı ~ ombaşı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eşya ~ eşşa                                     divar &gt; duvar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tuzsuz ~ tussuz                             zeytun &gt; zeytin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o ile &gt; öyle                                      kalib </a:t>
            </a:r>
            <a:r>
              <a:rPr lang="tr-TR" sz="2400" dirty="0" smtClean="0">
                <a:latin typeface="Book Antiqua" pitchFamily="18" charset="0"/>
              </a:rPr>
              <a:t>&gt; kalıp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hınbıl &gt; hımbıl                               ızdırab </a:t>
            </a:r>
            <a:r>
              <a:rPr lang="tr-TR" sz="2400" dirty="0" smtClean="0">
                <a:latin typeface="Book Antiqua" pitchFamily="18" charset="0"/>
              </a:rPr>
              <a:t>&gt; ıstırap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gelirler </a:t>
            </a:r>
            <a:r>
              <a:rPr lang="tr-TR" sz="2400" dirty="0" smtClean="0">
                <a:latin typeface="Book Antiqua" pitchFamily="18" charset="0"/>
              </a:rPr>
              <a:t>~ geliller                            brillante &gt; pırlanta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müdir </a:t>
            </a:r>
            <a:r>
              <a:rPr lang="tr-TR" sz="2400" dirty="0" smtClean="0">
                <a:latin typeface="Book Antiqua" pitchFamily="18" charset="0"/>
              </a:rPr>
              <a:t>&gt; müdür                             bu gün ki &gt; bugünkü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</a:t>
            </a:r>
            <a:r>
              <a:rPr lang="en-US" sz="2400" dirty="0" err="1" smtClean="0">
                <a:latin typeface="Book Antiqua" pitchFamily="18" charset="0"/>
                <a:cs typeface="Times New Roman" pitchFamily="18" charset="0"/>
              </a:rPr>
              <a:t>torænci</a:t>
            </a:r>
            <a:r>
              <a:rPr lang="en-US" sz="2400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&gt; turuncu                         cübbe &gt; cüppe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anlamak </a:t>
            </a:r>
            <a:r>
              <a:rPr lang="tr-TR" sz="2400" dirty="0" smtClean="0">
                <a:latin typeface="Book Antiqua" pitchFamily="18" charset="0"/>
              </a:rPr>
              <a:t>~ annamak                     yazsın ~ yassın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beraber </a:t>
            </a:r>
            <a:r>
              <a:rPr lang="tr-TR" sz="2400" dirty="0" smtClean="0">
                <a:latin typeface="Book Antiqua" pitchFamily="18" charset="0"/>
              </a:rPr>
              <a:t>~ barabar                          suret &gt; surat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7929618" cy="526297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Ünlülerin Ünsüzlere Etkisi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(5) ağaç – ı &gt; ağacı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öç almak ~ öcalmak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dip – e &gt; dibe</a:t>
            </a:r>
          </a:p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      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ant – ı &gt; andı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harp etmek </a:t>
            </a:r>
            <a:r>
              <a:rPr lang="tr-TR" sz="2400" dirty="0" smtClean="0">
                <a:latin typeface="Book Antiqua" pitchFamily="18" charset="0"/>
              </a:rPr>
              <a:t>~ harbetmek</a:t>
            </a:r>
          </a:p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Ünsüzlerin Ünlülere Etkisi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(6) başla-yor &gt; başlıyor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şura-ya ~ şurıya 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arayan ~ arıyan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kollayan ~ kolluyan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dile-yor &gt; diliyor</a:t>
            </a:r>
          </a:p>
          <a:p>
            <a:pPr algn="just"/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7929618" cy="415498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Benzeşmezlik</a:t>
            </a:r>
          </a:p>
          <a:p>
            <a:pPr algn="just"/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</a:rPr>
              <a:t>(7) fincan ~ filcan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aşçı </a:t>
            </a:r>
            <a:r>
              <a:rPr lang="tr-TR" sz="2400" dirty="0" smtClean="0">
                <a:latin typeface="Book Antiqua" pitchFamily="18" charset="0"/>
              </a:rPr>
              <a:t>~ ahçı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zerzele </a:t>
            </a:r>
            <a:r>
              <a:rPr lang="tr-TR" sz="2400" dirty="0" smtClean="0">
                <a:latin typeface="Book Antiqua" pitchFamily="18" charset="0"/>
              </a:rPr>
              <a:t>~ zelzele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bademcan</a:t>
            </a:r>
            <a:r>
              <a:rPr lang="tr-TR" sz="2400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&gt; patlıcan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muşamma &gt; muşamba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murdar </a:t>
            </a:r>
            <a:r>
              <a:rPr lang="tr-TR" sz="2400" dirty="0" smtClean="0">
                <a:latin typeface="Book Antiqua" pitchFamily="18" charset="0"/>
              </a:rPr>
              <a:t>~ mundar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attar &gt; aktar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silsile </a:t>
            </a:r>
            <a:r>
              <a:rPr lang="tr-TR" sz="2400" dirty="0" smtClean="0">
                <a:latin typeface="Book Antiqua" pitchFamily="18" charset="0"/>
              </a:rPr>
              <a:t>~ sinsile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8643966" cy="452431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Ses Düşmesi </a:t>
            </a:r>
          </a:p>
          <a:p>
            <a:pPr algn="just"/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</a:rPr>
              <a:t>(8) çabukcak &gt; çabucak                         dışarıda &gt; dışarda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bir şey ~ bi şey                                  burunu &gt; burnu</a:t>
            </a:r>
            <a:endParaRPr lang="tr-TR" sz="2400" b="1" dirty="0" smtClean="0">
              <a:latin typeface="Book Antiqua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böyle ~ bö:le                                      kavuşak &gt; kavşak 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üstteğmen ~ üsteğmen                    değenek &gt; değnek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çiftsayı ~ çifsayı                                çağırıl &gt; çağrıl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serbest ~ serbes                                 gazete ~ gaste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hammal </a:t>
            </a:r>
            <a:r>
              <a:rPr lang="tr-TR" sz="2400" dirty="0" smtClean="0">
                <a:latin typeface="Book Antiqua" pitchFamily="18" charset="0"/>
              </a:rPr>
              <a:t>~ hamal                               emir etmek &gt; emretmek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artist </a:t>
            </a:r>
            <a:r>
              <a:rPr lang="tr-TR" sz="2400" dirty="0" smtClean="0">
                <a:latin typeface="Book Antiqua" pitchFamily="18" charset="0"/>
              </a:rPr>
              <a:t>~ artis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katarakt </a:t>
            </a:r>
            <a:r>
              <a:rPr lang="tr-TR" sz="2400" dirty="0" smtClean="0">
                <a:latin typeface="Book Antiqua" pitchFamily="18" charset="0"/>
              </a:rPr>
              <a:t>~ katarak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7929618" cy="489364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Ses Türemesi</a:t>
            </a:r>
          </a:p>
          <a:p>
            <a:pPr algn="just"/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</a:rPr>
              <a:t>(9) scala &gt; iskele                                    mai &gt; mavi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ücra ~ hücra                                      hole &gt; havlu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scarto &gt; ıskarta                                 örgüç &gt; hörgüç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scarpina &gt; iskarpin                          acaib &gt; acayip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scutari &gt; üsküdar                             palyaço </a:t>
            </a:r>
            <a:r>
              <a:rPr lang="tr-TR" sz="2400" dirty="0" smtClean="0">
                <a:latin typeface="Book Antiqua" pitchFamily="18" charset="0"/>
              </a:rPr>
              <a:t>~ palyanço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sabr &gt; sabır                                        biyoloji </a:t>
            </a:r>
            <a:r>
              <a:rPr lang="tr-TR" sz="2400" dirty="0" smtClean="0">
                <a:latin typeface="Book Antiqua" pitchFamily="18" charset="0"/>
              </a:rPr>
              <a:t>&gt; bioloji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aks &gt; akis                                           tuvalet </a:t>
            </a:r>
            <a:r>
              <a:rPr lang="tr-TR" sz="2400" dirty="0" smtClean="0">
                <a:latin typeface="Book Antiqua" pitchFamily="18" charset="0"/>
              </a:rPr>
              <a:t>~ tualet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nötr </a:t>
            </a:r>
            <a:r>
              <a:rPr lang="tr-TR" sz="2400" dirty="0" smtClean="0">
                <a:latin typeface="Book Antiqua" pitchFamily="18" charset="0"/>
              </a:rPr>
              <a:t>~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nötür                                       faide &gt; fayda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plan </a:t>
            </a:r>
            <a:r>
              <a:rPr lang="tr-TR" sz="2400" dirty="0" smtClean="0">
                <a:latin typeface="Book Antiqua" pitchFamily="18" charset="0"/>
              </a:rPr>
              <a:t>~ pilan                                       zaif &gt; zayıf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ekstra </a:t>
            </a:r>
            <a:r>
              <a:rPr lang="tr-TR" sz="2400" dirty="0" smtClean="0">
                <a:latin typeface="Book Antiqua" pitchFamily="18" charset="0"/>
              </a:rPr>
              <a:t>~ ekistira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broşür </a:t>
            </a:r>
            <a:r>
              <a:rPr lang="tr-TR" sz="2400" dirty="0" smtClean="0">
                <a:latin typeface="Book Antiqua" pitchFamily="18" charset="0"/>
              </a:rPr>
              <a:t>~ buroşür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6172</TotalTime>
  <Words>608</Words>
  <Application>Microsoft Office PowerPoint</Application>
  <PresentationFormat>Ekran Gösterisi (4:3)</PresentationFormat>
  <Paragraphs>142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 Türkçe Ses Dizgesinin İşleyişi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284</cp:revision>
  <dcterms:created xsi:type="dcterms:W3CDTF">2015-09-22T13:45:05Z</dcterms:created>
  <dcterms:modified xsi:type="dcterms:W3CDTF">2019-10-10T10:57:45Z</dcterms:modified>
</cp:coreProperties>
</file>