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1"/>
  </p:notesMasterIdLst>
  <p:sldIdLst>
    <p:sldId id="526" r:id="rId2"/>
    <p:sldId id="527" r:id="rId3"/>
    <p:sldId id="611" r:id="rId4"/>
    <p:sldId id="613" r:id="rId5"/>
    <p:sldId id="616" r:id="rId6"/>
    <p:sldId id="617" r:id="rId7"/>
    <p:sldId id="618" r:id="rId8"/>
    <p:sldId id="620" r:id="rId9"/>
    <p:sldId id="578" r:id="rId10"/>
    <p:sldId id="609" r:id="rId11"/>
    <p:sldId id="623" r:id="rId12"/>
    <p:sldId id="624" r:id="rId13"/>
    <p:sldId id="625" r:id="rId14"/>
    <p:sldId id="621" r:id="rId15"/>
    <p:sldId id="615" r:id="rId16"/>
    <p:sldId id="622" r:id="rId17"/>
    <p:sldId id="626" r:id="rId18"/>
    <p:sldId id="627" r:id="rId19"/>
    <p:sldId id="590"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1" autoAdjust="0"/>
    <p:restoredTop sz="94586" autoAdjust="0"/>
  </p:normalViewPr>
  <p:slideViewPr>
    <p:cSldViewPr>
      <p:cViewPr varScale="1">
        <p:scale>
          <a:sx n="65" d="100"/>
          <a:sy n="65" d="100"/>
        </p:scale>
        <p:origin x="9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EDC043-D873-4214-AFB0-5EB3A67F5482}" type="datetimeFigureOut">
              <a:rPr lang="tr-TR" smtClean="0"/>
              <a:pPr/>
              <a:t>28.05.2021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BDF90-92F9-495F-85E8-350B13DDF77C}" type="slidenum">
              <a:rPr lang="tr-TR" smtClean="0"/>
              <a:pPr/>
              <a:t>‹#›</a:t>
            </a:fld>
            <a:endParaRPr lang="tr-TR"/>
          </a:p>
        </p:txBody>
      </p:sp>
    </p:spTree>
    <p:extLst>
      <p:ext uri="{BB962C8B-B14F-4D97-AF65-F5344CB8AC3E}">
        <p14:creationId xmlns:p14="http://schemas.microsoft.com/office/powerpoint/2010/main" val="230801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BDF90-92F9-495F-85E8-350B13DDF77C}"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81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8" name="27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32" name="31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Dikdörtgen"/>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40 Dikdörtgen"/>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41 Dikdörtgen"/>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Başlık"/>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tr-TR"/>
              <a:t>Asıl başlık stili için tıklatın</a:t>
            </a:r>
            <a:endParaRPr kumimoji="0" lang="en-US"/>
          </a:p>
        </p:txBody>
      </p:sp>
      <p:sp>
        <p:nvSpPr>
          <p:cNvPr id="9" name="8 Alt Başlık"/>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56" name="55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64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65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66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981200" cy="5851525"/>
          </a:xfrm>
        </p:spPr>
        <p:txBody>
          <a:bodyPr vert="eaVert" anchor="ctr"/>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609600" y="274639"/>
            <a:ext cx="58674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14" name="13 Serbest Form"/>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Serbest Form"/>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Serbest Form"/>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Serbest Form"/>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Serbest Form"/>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Serbest Form"/>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20 Serbest Form"/>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Serbest Form"/>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22 Serbest Form"/>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23 Serbest Form"/>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24 Serbest Form"/>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25 Serbest Form"/>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Serbest Form"/>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2 Metin Yer Tutucusu"/>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ikdörtgen"/>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tr-TR"/>
              <a:t>Asıl başlık stili için tıklatın</a:t>
            </a:r>
            <a:endParaRPr kumimoji="0" lang="en-US"/>
          </a:p>
        </p:txBody>
      </p:sp>
      <p:sp>
        <p:nvSpPr>
          <p:cNvPr id="8" name="7 Dikdörtgen"/>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Dikdörtgen"/>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2064"/>
            <a:ext cx="8229600" cy="9144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5" name="24 Dikdörtgen"/>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504824" y="512064"/>
            <a:ext cx="7772400" cy="914400"/>
          </a:xfrm>
        </p:spPr>
        <p:txBody>
          <a:bodyPr anchor="t"/>
          <a:lstStyle>
            <a:lvl1pPr>
              <a:defRPr sz="400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6" name="15 Dikdörtgen"/>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16 Dikdörtgen"/>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Dikdörtgen"/>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Dikdörtgen"/>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Dikdörtgen"/>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Dikdörtgen"/>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Dikdörtgen"/>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2064"/>
            <a:ext cx="7772400" cy="914400"/>
          </a:xfrm>
        </p:spPr>
        <p:txBody>
          <a:bodyPr/>
          <a:lstStyle>
            <a:lvl1pPr>
              <a:defRPr sz="4000" cap="none" baseline="0"/>
            </a:lvl1pPr>
            <a:extLst/>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273050"/>
            <a:ext cx="8229600" cy="1162050"/>
          </a:xfrm>
        </p:spPr>
        <p:txBody>
          <a:bodyPr anchor="ctr"/>
          <a:lstStyle>
            <a:lvl1pPr algn="l">
              <a:buNone/>
              <a:defRPr sz="3600" b="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28.05.2021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7 Dikdörtgen"/>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8 Düz Bağlayıcı"/>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
          <p:cNvGrpSpPr/>
          <p:nvPr/>
        </p:nvGrpSpPr>
        <p:grpSpPr>
          <a:xfrm rot="5400000">
            <a:off x="8514581" y="1219200"/>
            <a:ext cx="132763" cy="128466"/>
            <a:chOff x="6668087" y="1297746"/>
            <a:chExt cx="161840" cy="156602"/>
          </a:xfrm>
        </p:grpSpPr>
        <p:cxnSp>
          <p:nvCxnSpPr>
            <p:cNvPr id="15" name="14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Başlık"/>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tr-TR"/>
              <a:t>Resim eklemek için simgeyi tıklatın</a:t>
            </a:r>
            <a:endParaRPr kumimoji="0" lang="en-US"/>
          </a:p>
        </p:txBody>
      </p:sp>
      <p:sp>
        <p:nvSpPr>
          <p:cNvPr id="4" name="3 Metin Yer Tutucusu"/>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grpSp>
        <p:nvGrpSpPr>
          <p:cNvPr id="14" name="13 Grup"/>
          <p:cNvGrpSpPr/>
          <p:nvPr/>
        </p:nvGrpSpPr>
        <p:grpSpPr>
          <a:xfrm rot="5400000">
            <a:off x="8666981" y="1371600"/>
            <a:ext cx="132763" cy="128466"/>
            <a:chOff x="6668087" y="1297746"/>
            <a:chExt cx="161840" cy="156602"/>
          </a:xfrm>
        </p:grpSpPr>
        <p:cxnSp>
          <p:nvCxnSpPr>
            <p:cNvPr id="11" name="10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
          <p:cNvGrpSpPr/>
          <p:nvPr/>
        </p:nvGrpSpPr>
        <p:grpSpPr>
          <a:xfrm rot="5400000">
            <a:off x="8320088" y="1474763"/>
            <a:ext cx="132763" cy="128466"/>
            <a:chOff x="6668087" y="1297746"/>
            <a:chExt cx="161840" cy="156602"/>
          </a:xfrm>
        </p:grpSpPr>
        <p:cxnSp>
          <p:nvCxnSpPr>
            <p:cNvPr id="19" name="18 Düz Bağlayıcı"/>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Düz Bağlayıcı"/>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Düz Bağlayıcı"/>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Veri Yer Tutucusu"/>
          <p:cNvSpPr>
            <a:spLocks noGrp="1"/>
          </p:cNvSpPr>
          <p:nvPr>
            <p:ph type="dt" sz="half" idx="10"/>
          </p:nvPr>
        </p:nvSpPr>
        <p:spPr>
          <a:xfrm>
            <a:off x="6477000" y="55499"/>
            <a:ext cx="2133600" cy="365125"/>
          </a:xfrm>
        </p:spPr>
        <p:txBody>
          <a:bodyPr/>
          <a:lstStyle/>
          <a:p>
            <a:fld id="{D9F75050-0E15-4C5B-92B0-66D068882F1F}" type="datetimeFigureOut">
              <a:rPr lang="tr-TR" smtClean="0"/>
              <a:pPr/>
              <a:t>28.05.2021</a:t>
            </a:fld>
            <a:endParaRPr lang="tr-TR"/>
          </a:p>
        </p:txBody>
      </p:sp>
      <p:sp>
        <p:nvSpPr>
          <p:cNvPr id="6" name="5 Altbilgi Yer Tutucusu"/>
          <p:cNvSpPr>
            <a:spLocks noGrp="1"/>
          </p:cNvSpPr>
          <p:nvPr>
            <p:ph type="ftr" sz="quarter" idx="11"/>
          </p:nvPr>
        </p:nvSpPr>
        <p:spPr>
          <a:xfrm>
            <a:off x="914400" y="55499"/>
            <a:ext cx="5562600" cy="365125"/>
          </a:xfrm>
        </p:spPr>
        <p:txBody>
          <a:bodyPr/>
          <a:lstStyle/>
          <a:p>
            <a:endParaRPr lang="tr-TR"/>
          </a:p>
        </p:txBody>
      </p:sp>
      <p:sp>
        <p:nvSpPr>
          <p:cNvPr id="7" name="6 Slayt Numarası Yer Tutucusu"/>
          <p:cNvSpPr>
            <a:spLocks noGrp="1"/>
          </p:cNvSpPr>
          <p:nvPr>
            <p:ph type="sldNum" sz="quarter" idx="12"/>
          </p:nvPr>
        </p:nvSpPr>
        <p:spPr>
          <a:xfrm>
            <a:off x="8610600" y="55499"/>
            <a:ext cx="457200" cy="365125"/>
          </a:xfrm>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Dikdörtgen"/>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Dikdörtgen"/>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15 Dikdörtgen"/>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16 Dikdörtgen"/>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914400" y="512064"/>
            <a:ext cx="7772400" cy="914400"/>
          </a:xfrm>
          <a:prstGeom prst="rect">
            <a:avLst/>
          </a:prstGeom>
        </p:spPr>
        <p:txBody>
          <a:bodyPr vert="horz" anchor="t">
            <a:no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9F75050-0E15-4C5B-92B0-66D068882F1F}" type="datetimeFigureOut">
              <a:rPr lang="tr-TR" smtClean="0"/>
              <a:pPr/>
              <a:t>28.05.2021</a:t>
            </a:fld>
            <a:endParaRPr lang="tr-TR"/>
          </a:p>
        </p:txBody>
      </p:sp>
      <p:sp>
        <p:nvSpPr>
          <p:cNvPr id="3" name="2 Altbilgi Yer Tutucusu"/>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tr-TR"/>
          </a:p>
        </p:txBody>
      </p:sp>
      <p:sp>
        <p:nvSpPr>
          <p:cNvPr id="23" name="22 Slayt Numarası Yer Tutucusu"/>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arimorman.gov.tr/SYGM/Belgeler/TEZLER/%C3%A7a%C4%9Fatay%20ak%C3%A7a%20Uzmanl%C4%B1k_Tezi_Nihai_30_09_2014_3.sflb.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503189" y="4905453"/>
            <a:ext cx="8229600" cy="164306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ANKARA ÜNİVERSİTESİ</a:t>
            </a:r>
            <a:b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SU YÖNETİMİ ENSTİTÜSÜ</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ENTEGRE SU YÖNETİMİ ANABİLİM DALI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2020-2021 </a:t>
            </a:r>
            <a:r>
              <a:rPr kumimoji="0" lang="tr-TR" sz="1800" b="1" i="0" u="none" strike="noStrike" kern="1200" cap="none" spc="0" normalizeH="0" baseline="0" noProof="0" dirty="0" smtClean="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Bahar </a:t>
            </a:r>
            <a:r>
              <a:rPr kumimoji="0" lang="tr-TR" sz="18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Yarıyılı</a:t>
            </a:r>
          </a:p>
        </p:txBody>
      </p:sp>
      <p:sp>
        <p:nvSpPr>
          <p:cNvPr id="47109" name="Rectangle 5"/>
          <p:cNvSpPr>
            <a:spLocks noChangeArrowheads="1"/>
          </p:cNvSpPr>
          <p:nvPr/>
        </p:nvSpPr>
        <p:spPr bwMode="auto">
          <a:xfrm>
            <a:off x="358583" y="4474918"/>
            <a:ext cx="8229600" cy="857256"/>
          </a:xfrm>
          <a:prstGeom prst="rect">
            <a:avLst/>
          </a:prstGeom>
          <a:noFill/>
          <a:ln w="9525">
            <a:noFill/>
            <a:miter lim="800000"/>
            <a:headEnd/>
            <a:tailEnd/>
          </a:ln>
          <a:effectLst/>
        </p:spPr>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Prof. Dr. Yeşim  AHİ</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t>     </a:t>
            </a:r>
            <a:br>
              <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rPr>
            </a:br>
            <a:endParaRPr kumimoji="0" lang="tr-TR" sz="3200" b="1" i="0" u="none" strike="noStrike" kern="1200" cap="none" spc="0" normalizeH="0" baseline="0" noProof="0" dirty="0">
              <a:ln>
                <a:solidFill>
                  <a:prstClr val="white">
                    <a:lumMod val="85000"/>
                    <a:lumOff val="15000"/>
                  </a:prstClr>
                </a:solidFill>
                <a:prstDash val="solid"/>
              </a:ln>
              <a:solidFill>
                <a:prstClr val="white"/>
              </a:solidFill>
              <a:effectLst>
                <a:outerShdw blurRad="60007" dist="310007" dir="7680000" sy="30000" kx="1300200" algn="ctr" rotWithShape="0">
                  <a:prstClr val="black">
                    <a:alpha val="32000"/>
                  </a:prstClr>
                </a:outerShdw>
              </a:effectLst>
              <a:uLnTx/>
              <a:uFillTx/>
              <a:latin typeface="Maiandra GD" pitchFamily="34" charset="0"/>
              <a:ea typeface="+mn-ea"/>
              <a:cs typeface="+mn-cs"/>
            </a:endParaRPr>
          </a:p>
        </p:txBody>
      </p:sp>
      <p:sp>
        <p:nvSpPr>
          <p:cNvPr id="10" name="Rectangle 2"/>
          <p:cNvSpPr txBox="1">
            <a:spLocks noChangeArrowheads="1"/>
          </p:cNvSpPr>
          <p:nvPr/>
        </p:nvSpPr>
        <p:spPr>
          <a:xfrm>
            <a:off x="271490" y="2350891"/>
            <a:ext cx="8692998" cy="1524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ENTEGRE HAVZA YÖNETİMİ</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1600" b="1" i="0" u="none" strike="noStrike" kern="1200" cap="none" spc="-100" normalizeH="0" baseline="0" noProof="0" dirty="0">
              <a:ln>
                <a:noFill/>
              </a:ln>
              <a:solidFill>
                <a:srgbClr val="FFC000"/>
              </a:solidFill>
              <a:effectLst/>
              <a:uLnTx/>
              <a:uFillTx/>
              <a:latin typeface="Consolas"/>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100" normalizeH="0" baseline="0" noProof="0" dirty="0">
                <a:ln>
                  <a:noFill/>
                </a:ln>
                <a:solidFill>
                  <a:srgbClr val="FFC000"/>
                </a:solidFill>
                <a:effectLst/>
                <a:uLnTx/>
                <a:uFillTx/>
                <a:latin typeface="Consolas"/>
                <a:ea typeface="+mn-ea"/>
                <a:cs typeface="+mn-cs"/>
              </a:rPr>
              <a:t>Tezli Yüksek Lisans Dersi</a:t>
            </a:r>
            <a:endParaRPr kumimoji="0" lang="en-US" sz="4000" b="1" i="0" u="none" strike="noStrike" kern="1200" cap="none" spc="-100" normalizeH="0" baseline="0" noProof="0" dirty="0">
              <a:ln>
                <a:noFill/>
              </a:ln>
              <a:solidFill>
                <a:srgbClr val="FFC000"/>
              </a:solidFill>
              <a:effectLst/>
              <a:uLnTx/>
              <a:uFillTx/>
              <a:latin typeface="Consolas"/>
              <a:ea typeface="+mn-ea"/>
              <a:cs typeface="+mn-cs"/>
            </a:endParaRPr>
          </a:p>
        </p:txBody>
      </p:sp>
      <p:pic>
        <p:nvPicPr>
          <p:cNvPr id="7" name="Resim 2" descr="logo"/>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32656"/>
            <a:ext cx="1578501" cy="1662964"/>
          </a:xfrm>
          <a:prstGeom prst="rect">
            <a:avLst/>
          </a:prstGeom>
          <a:noFill/>
        </p:spPr>
      </p:pic>
      <p:pic>
        <p:nvPicPr>
          <p:cNvPr id="8" name="Picture 7"/>
          <p:cNvPicPr>
            <a:picLocks noChangeAspect="1"/>
          </p:cNvPicPr>
          <p:nvPr/>
        </p:nvPicPr>
        <p:blipFill>
          <a:blip r:embed="rId3"/>
          <a:stretch>
            <a:fillRect/>
          </a:stretch>
        </p:blipFill>
        <p:spPr>
          <a:xfrm>
            <a:off x="6732240" y="404664"/>
            <a:ext cx="1841500" cy="1346200"/>
          </a:xfrm>
          <a:prstGeom prst="rect">
            <a:avLst/>
          </a:prstGeom>
        </p:spPr>
      </p:pic>
    </p:spTree>
    <p:extLst>
      <p:ext uri="{BB962C8B-B14F-4D97-AF65-F5344CB8AC3E}">
        <p14:creationId xmlns:p14="http://schemas.microsoft.com/office/powerpoint/2010/main" val="312707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8AD9A-9124-084B-8F7E-76F404F3804E}"/>
              </a:ext>
            </a:extLst>
          </p:cNvPr>
          <p:cNvSpPr/>
          <p:nvPr/>
        </p:nvSpPr>
        <p:spPr>
          <a:xfrm>
            <a:off x="539552" y="404664"/>
            <a:ext cx="7992888" cy="8402300"/>
          </a:xfrm>
          <a:prstGeom prst="rect">
            <a:avLst/>
          </a:prstGeom>
        </p:spPr>
        <p:txBody>
          <a:bodyPr wrap="square">
            <a:spAutoFit/>
          </a:bodyPr>
          <a:lstStyle/>
          <a:p>
            <a:pPr>
              <a:lnSpc>
                <a:spcPct val="150000"/>
              </a:lnSpc>
            </a:pPr>
            <a:r>
              <a:rPr lang="en-US" sz="2400" noProof="1">
                <a:solidFill>
                  <a:srgbClr val="FFFF00"/>
                </a:solidFill>
              </a:rPr>
              <a:t>Mutlak egemenlik doktrini</a:t>
            </a:r>
            <a:r>
              <a:rPr lang="en-US" sz="2400" noProof="1"/>
              <a:t>;</a:t>
            </a:r>
          </a:p>
          <a:p>
            <a:pPr>
              <a:lnSpc>
                <a:spcPct val="150000"/>
              </a:lnSpc>
            </a:pPr>
            <a:endParaRPr lang="en-US" sz="1200" noProof="1"/>
          </a:p>
          <a:p>
            <a:pPr>
              <a:lnSpc>
                <a:spcPct val="150000"/>
              </a:lnSpc>
            </a:pPr>
            <a:r>
              <a:rPr lang="en-US" sz="2400" noProof="1"/>
              <a:t>Bu doktrine göre, bir devlet sınıraşan bir nehrin kendi ülkesi içinde akan kısmında girişeceği faydalanma eylemlerinden dolayı, aşağı kıyıdaş devlet ya da devletlere karşı hiçbir sorumluluk yüklenmemektedir. </a:t>
            </a:r>
          </a:p>
          <a:p>
            <a:pPr>
              <a:lnSpc>
                <a:spcPct val="150000"/>
              </a:lnSpc>
            </a:pPr>
            <a:endParaRPr lang="en-US" sz="2400" noProof="1"/>
          </a:p>
          <a:p>
            <a:pPr>
              <a:lnSpc>
                <a:spcPct val="150000"/>
              </a:lnSpc>
            </a:pPr>
            <a:r>
              <a:rPr lang="en-US" sz="2400" noProof="1"/>
              <a:t>Mutlak ülke egemenliği görüşü, özellikle devletin egemenliğinin, diğer devletlerin aynı türdeki egemenlik haklarıyla sınırlı olduğu ve bu doktrinin devletlere sadece yetki verip sorumluluk yüklememesi nedeniyle eleştirilmektedir. </a:t>
            </a:r>
          </a:p>
          <a:p>
            <a:pPr>
              <a:lnSpc>
                <a:spcPct val="150000"/>
              </a:lnSpc>
            </a:pPr>
            <a:endParaRPr lang="en-US" sz="2400" noProof="1">
              <a:effectLst/>
            </a:endParaRPr>
          </a:p>
          <a:p>
            <a:pPr>
              <a:lnSpc>
                <a:spcPct val="150000"/>
              </a:lnSpc>
            </a:pPr>
            <a:endParaRPr lang="en-US" sz="2400" noProof="1"/>
          </a:p>
          <a:p>
            <a:pPr>
              <a:lnSpc>
                <a:spcPct val="150000"/>
              </a:lnSpc>
            </a:pPr>
            <a:endParaRPr lang="en-US" sz="2400" noProof="1">
              <a:effectLst/>
            </a:endParaRPr>
          </a:p>
          <a:p>
            <a:pPr>
              <a:lnSpc>
                <a:spcPct val="150000"/>
              </a:lnSpc>
            </a:pPr>
            <a:endParaRPr lang="en-US" sz="2400" noProof="1">
              <a:effectLst/>
            </a:endParaRPr>
          </a:p>
        </p:txBody>
      </p:sp>
      <p:sp>
        <p:nvSpPr>
          <p:cNvPr id="3" name="TextBox 2">
            <a:extLst>
              <a:ext uri="{FF2B5EF4-FFF2-40B4-BE49-F238E27FC236}">
                <a16:creationId xmlns:a16="http://schemas.microsoft.com/office/drawing/2014/main" id="{6840C52C-7062-E444-A0EB-17166CAC43F5}"/>
              </a:ext>
            </a:extLst>
          </p:cNvPr>
          <p:cNvSpPr txBox="1"/>
          <p:nvPr/>
        </p:nvSpPr>
        <p:spPr>
          <a:xfrm>
            <a:off x="7363785" y="6381328"/>
            <a:ext cx="1024639" cy="338554"/>
          </a:xfrm>
          <a:prstGeom prst="rect">
            <a:avLst/>
          </a:prstGeom>
          <a:noFill/>
        </p:spPr>
        <p:txBody>
          <a:bodyPr wrap="none" rtlCol="0">
            <a:spAutoFit/>
          </a:bodyPr>
          <a:lstStyle/>
          <a:p>
            <a:r>
              <a:rPr lang="en-TR" sz="1600" dirty="0"/>
              <a:t>Kılıç, 2013</a:t>
            </a:r>
          </a:p>
        </p:txBody>
      </p:sp>
    </p:spTree>
    <p:extLst>
      <p:ext uri="{BB962C8B-B14F-4D97-AF65-F5344CB8AC3E}">
        <p14:creationId xmlns:p14="http://schemas.microsoft.com/office/powerpoint/2010/main" val="2439469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8AD9A-9124-084B-8F7E-76F404F3804E}"/>
              </a:ext>
            </a:extLst>
          </p:cNvPr>
          <p:cNvSpPr/>
          <p:nvPr/>
        </p:nvSpPr>
        <p:spPr>
          <a:xfrm>
            <a:off x="287016" y="548680"/>
            <a:ext cx="8856984" cy="5539978"/>
          </a:xfrm>
          <a:prstGeom prst="rect">
            <a:avLst/>
          </a:prstGeom>
        </p:spPr>
        <p:txBody>
          <a:bodyPr wrap="square">
            <a:spAutoFit/>
          </a:bodyPr>
          <a:lstStyle/>
          <a:p>
            <a:pPr>
              <a:lnSpc>
                <a:spcPct val="150000"/>
              </a:lnSpc>
            </a:pPr>
            <a:r>
              <a:rPr lang="en-US" sz="2400" b="1" noProof="1">
                <a:solidFill>
                  <a:srgbClr val="FFFF00"/>
                </a:solidFill>
              </a:rPr>
              <a:t>Doğal Durumun Bütünlüğü </a:t>
            </a:r>
            <a:r>
              <a:rPr lang="tr-TR" sz="2400" noProof="1">
                <a:solidFill>
                  <a:srgbClr val="FFFF00"/>
                </a:solidFill>
              </a:rPr>
              <a:t>doktrini</a:t>
            </a:r>
            <a:r>
              <a:rPr lang="tr-TR" sz="2400" noProof="1"/>
              <a:t>;</a:t>
            </a:r>
          </a:p>
          <a:p>
            <a:pPr>
              <a:lnSpc>
                <a:spcPct val="150000"/>
              </a:lnSpc>
            </a:pPr>
            <a:r>
              <a:rPr lang="tr-TR" sz="2400" noProof="1"/>
              <a:t>Mutlak egemenlik doktrininin memba ülkelerine tanıdığı üstünlüğü, mansap ülkelerine tanıyan bu görüş, sınıraşan nehirlerin aktıkları devletin ülkesinden geçerken doğal durumlarının bozulmamasını öngörmektedir. </a:t>
            </a:r>
            <a:endParaRPr lang="tr-TR" sz="2400" noProof="1" smtClean="0"/>
          </a:p>
          <a:p>
            <a:pPr>
              <a:lnSpc>
                <a:spcPct val="150000"/>
              </a:lnSpc>
            </a:pPr>
            <a:endParaRPr lang="tr-TR" sz="2000" noProof="1"/>
          </a:p>
          <a:p>
            <a:pPr>
              <a:lnSpc>
                <a:spcPct val="150000"/>
              </a:lnSpc>
            </a:pPr>
            <a:r>
              <a:rPr lang="en-US" sz="2400" noProof="1"/>
              <a:t>Yukarı kıyıdaş devletin yapacağı her türlü faydalanma eylemini yasaklayan bu görüş, devletin ülkesi üzerindeki egemenliği şeklindeki temel uluslararası hukuk kuralına ters düşmekte ve bu nedenle hukuksal dayanaktan yoksun görünmektedir.  </a:t>
            </a:r>
            <a:endParaRPr lang="tr-TR" sz="2400" noProof="1">
              <a:effectLst/>
            </a:endParaRPr>
          </a:p>
        </p:txBody>
      </p:sp>
      <p:sp>
        <p:nvSpPr>
          <p:cNvPr id="3" name="TextBox 2">
            <a:extLst>
              <a:ext uri="{FF2B5EF4-FFF2-40B4-BE49-F238E27FC236}">
                <a16:creationId xmlns:a16="http://schemas.microsoft.com/office/drawing/2014/main" id="{B7EE508F-A6FE-3B46-B804-A944C2E206E0}"/>
              </a:ext>
            </a:extLst>
          </p:cNvPr>
          <p:cNvSpPr txBox="1"/>
          <p:nvPr/>
        </p:nvSpPr>
        <p:spPr>
          <a:xfrm>
            <a:off x="7363785" y="6309320"/>
            <a:ext cx="1024639" cy="338554"/>
          </a:xfrm>
          <a:prstGeom prst="rect">
            <a:avLst/>
          </a:prstGeom>
          <a:noFill/>
        </p:spPr>
        <p:txBody>
          <a:bodyPr wrap="none" rtlCol="0">
            <a:spAutoFit/>
          </a:bodyPr>
          <a:lstStyle/>
          <a:p>
            <a:r>
              <a:rPr lang="en-TR" sz="1600" dirty="0"/>
              <a:t>Kılıç, 2013</a:t>
            </a:r>
          </a:p>
        </p:txBody>
      </p:sp>
    </p:spTree>
    <p:extLst>
      <p:ext uri="{BB962C8B-B14F-4D97-AF65-F5344CB8AC3E}">
        <p14:creationId xmlns:p14="http://schemas.microsoft.com/office/powerpoint/2010/main" val="1996975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8AD9A-9124-084B-8F7E-76F404F3804E}"/>
              </a:ext>
            </a:extLst>
          </p:cNvPr>
          <p:cNvSpPr/>
          <p:nvPr/>
        </p:nvSpPr>
        <p:spPr>
          <a:xfrm>
            <a:off x="647056" y="691178"/>
            <a:ext cx="8496944" cy="5546134"/>
          </a:xfrm>
          <a:prstGeom prst="rect">
            <a:avLst/>
          </a:prstGeom>
        </p:spPr>
        <p:txBody>
          <a:bodyPr wrap="square">
            <a:spAutoFit/>
          </a:bodyPr>
          <a:lstStyle/>
          <a:p>
            <a:pPr>
              <a:lnSpc>
                <a:spcPct val="200000"/>
              </a:lnSpc>
            </a:pPr>
            <a:r>
              <a:rPr lang="tr-TR" sz="2400" noProof="1">
                <a:solidFill>
                  <a:srgbClr val="FFFF00"/>
                </a:solidFill>
              </a:rPr>
              <a:t>Ön Kullanımın Üstünlüğü doktrini</a:t>
            </a:r>
            <a:r>
              <a:rPr lang="tr-TR" sz="2400" noProof="1"/>
              <a:t>;</a:t>
            </a:r>
          </a:p>
          <a:p>
            <a:pPr>
              <a:lnSpc>
                <a:spcPct val="200000"/>
              </a:lnSpc>
            </a:pPr>
            <a:r>
              <a:rPr lang="tr-TR" sz="2000" noProof="1" smtClean="0"/>
              <a:t>Ö̈</a:t>
            </a:r>
            <a:r>
              <a:rPr lang="tr-TR" sz="2000" noProof="1"/>
              <a:t>n kullanımın üstünlüğü doktrini, herhangi bir kıyıdaşın diğer bir kıyıdaştan önce başladığı faydalanmalara mutlak bir üstünlük tanımaktadır. Bu doktrine göre, sınıraşan nehire komşu olan devletlerden faydalanma eylemine daha önce başlayanlar, kazanılmış bir hak elde ederler. Ancak kazanılmış hak kapsamına ilgili ülke toprağından akan bütün sular girmemekte sadece ön kullanıma konu olan sular girmektedir. </a:t>
            </a:r>
          </a:p>
          <a:p>
            <a:pPr>
              <a:lnSpc>
                <a:spcPct val="200000"/>
              </a:lnSpc>
            </a:pPr>
            <a:endParaRPr lang="tr-TR" sz="1100" noProof="1"/>
          </a:p>
          <a:p>
            <a:pPr>
              <a:lnSpc>
                <a:spcPct val="200000"/>
              </a:lnSpc>
            </a:pPr>
            <a:r>
              <a:rPr lang="tr-TR" sz="2000" noProof="1" smtClean="0"/>
              <a:t>Bu durum uluslararası </a:t>
            </a:r>
            <a:r>
              <a:rPr lang="tr-TR" sz="2000" noProof="1"/>
              <a:t>hukuk tarafından kabul edilmemektedir. </a:t>
            </a:r>
            <a:endParaRPr lang="tr-TR" sz="2400" noProof="1">
              <a:effectLst/>
            </a:endParaRPr>
          </a:p>
        </p:txBody>
      </p:sp>
      <p:sp>
        <p:nvSpPr>
          <p:cNvPr id="3" name="TextBox 2">
            <a:extLst>
              <a:ext uri="{FF2B5EF4-FFF2-40B4-BE49-F238E27FC236}">
                <a16:creationId xmlns:a16="http://schemas.microsoft.com/office/drawing/2014/main" id="{79D0BF00-07AD-964B-9D5B-CA193CB0B341}"/>
              </a:ext>
            </a:extLst>
          </p:cNvPr>
          <p:cNvSpPr txBox="1"/>
          <p:nvPr/>
        </p:nvSpPr>
        <p:spPr>
          <a:xfrm>
            <a:off x="7452320" y="6237312"/>
            <a:ext cx="1024639" cy="338554"/>
          </a:xfrm>
          <a:prstGeom prst="rect">
            <a:avLst/>
          </a:prstGeom>
          <a:noFill/>
        </p:spPr>
        <p:txBody>
          <a:bodyPr wrap="none" rtlCol="0">
            <a:spAutoFit/>
          </a:bodyPr>
          <a:lstStyle/>
          <a:p>
            <a:r>
              <a:rPr lang="en-TR" sz="1600" dirty="0"/>
              <a:t>Kılıç, 2013</a:t>
            </a:r>
          </a:p>
        </p:txBody>
      </p:sp>
    </p:spTree>
    <p:extLst>
      <p:ext uri="{BB962C8B-B14F-4D97-AF65-F5344CB8AC3E}">
        <p14:creationId xmlns:p14="http://schemas.microsoft.com/office/powerpoint/2010/main" val="416475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C8AD9A-9124-084B-8F7E-76F404F3804E}"/>
              </a:ext>
            </a:extLst>
          </p:cNvPr>
          <p:cNvSpPr/>
          <p:nvPr/>
        </p:nvSpPr>
        <p:spPr>
          <a:xfrm>
            <a:off x="683568" y="764704"/>
            <a:ext cx="7992888" cy="5170646"/>
          </a:xfrm>
          <a:prstGeom prst="rect">
            <a:avLst/>
          </a:prstGeom>
        </p:spPr>
        <p:txBody>
          <a:bodyPr wrap="square">
            <a:spAutoFit/>
          </a:bodyPr>
          <a:lstStyle/>
          <a:p>
            <a:pPr>
              <a:lnSpc>
                <a:spcPct val="150000"/>
              </a:lnSpc>
            </a:pPr>
            <a:r>
              <a:rPr lang="tr-TR" sz="2200" noProof="1">
                <a:solidFill>
                  <a:srgbClr val="FFFF00"/>
                </a:solidFill>
                <a:latin typeface="WarnockPro"/>
              </a:rPr>
              <a:t>Makul ve Hakça Kullanım doktrini</a:t>
            </a:r>
            <a:r>
              <a:rPr lang="tr-TR" sz="2200" noProof="1">
                <a:latin typeface="WarnockPro"/>
              </a:rPr>
              <a:t>;</a:t>
            </a:r>
          </a:p>
          <a:p>
            <a:pPr>
              <a:lnSpc>
                <a:spcPct val="150000"/>
              </a:lnSpc>
            </a:pPr>
            <a:r>
              <a:rPr lang="tr-TR" sz="2200" noProof="1"/>
              <a:t>Bu doktrine göre her havza devleti, kendi ülkesi içinde akan kesiminde, o akarsudan makul ve hakkaniyete uygun bir şekilde yararlanma hakkına sahiptir. Bu doktrin ilk defa bir hukuk kuralı olarak ABD tarafından Kanada ile ortaya çıkan Colombia nehri uyuşmazlığında ileri sürülmüştür. </a:t>
            </a:r>
          </a:p>
          <a:p>
            <a:pPr>
              <a:lnSpc>
                <a:spcPct val="150000"/>
              </a:lnSpc>
            </a:pPr>
            <a:endParaRPr lang="tr-TR" sz="2200" noProof="1"/>
          </a:p>
          <a:p>
            <a:pPr>
              <a:lnSpc>
                <a:spcPct val="150000"/>
              </a:lnSpc>
            </a:pPr>
            <a:r>
              <a:rPr lang="tr-TR" sz="2200" noProof="1" smtClean="0"/>
              <a:t>Hak </a:t>
            </a:r>
            <a:r>
              <a:rPr lang="tr-TR" sz="2200" noProof="1"/>
              <a:t>eşitliği ifadesi, mutlak bir eşitliği öngörmemekte yani bir akarsuyun sularının kıyıdaş ülkeler arasında eşit bölüşüleceği anlamına gelmemektedir. </a:t>
            </a:r>
            <a:endParaRPr lang="tr-TR" sz="2200" noProof="1">
              <a:effectLst/>
            </a:endParaRPr>
          </a:p>
        </p:txBody>
      </p:sp>
      <p:sp>
        <p:nvSpPr>
          <p:cNvPr id="3" name="TextBox 2">
            <a:extLst>
              <a:ext uri="{FF2B5EF4-FFF2-40B4-BE49-F238E27FC236}">
                <a16:creationId xmlns:a16="http://schemas.microsoft.com/office/drawing/2014/main" id="{A43C9AED-97DA-0E4E-A198-8E16988B8EBA}"/>
              </a:ext>
            </a:extLst>
          </p:cNvPr>
          <p:cNvSpPr txBox="1"/>
          <p:nvPr/>
        </p:nvSpPr>
        <p:spPr>
          <a:xfrm>
            <a:off x="7452320" y="6237312"/>
            <a:ext cx="1024639" cy="338554"/>
          </a:xfrm>
          <a:prstGeom prst="rect">
            <a:avLst/>
          </a:prstGeom>
          <a:noFill/>
        </p:spPr>
        <p:txBody>
          <a:bodyPr wrap="none" rtlCol="0">
            <a:spAutoFit/>
          </a:bodyPr>
          <a:lstStyle/>
          <a:p>
            <a:r>
              <a:rPr lang="en-TR" sz="1600" dirty="0"/>
              <a:t>Kılıç, 2013</a:t>
            </a:r>
          </a:p>
        </p:txBody>
      </p:sp>
    </p:spTree>
    <p:extLst>
      <p:ext uri="{BB962C8B-B14F-4D97-AF65-F5344CB8AC3E}">
        <p14:creationId xmlns:p14="http://schemas.microsoft.com/office/powerpoint/2010/main" val="2203350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ABD6A-539A-D641-9737-71D8AE52F5B4}"/>
              </a:ext>
            </a:extLst>
          </p:cNvPr>
          <p:cNvSpPr/>
          <p:nvPr/>
        </p:nvSpPr>
        <p:spPr>
          <a:xfrm>
            <a:off x="251520" y="367904"/>
            <a:ext cx="5040560" cy="2723823"/>
          </a:xfrm>
          <a:prstGeom prst="rect">
            <a:avLst/>
          </a:prstGeom>
        </p:spPr>
        <p:txBody>
          <a:bodyPr wrap="square">
            <a:spAutoFit/>
          </a:bodyPr>
          <a:lstStyle/>
          <a:p>
            <a:pPr>
              <a:lnSpc>
                <a:spcPct val="150000"/>
              </a:lnSpc>
            </a:pPr>
            <a:r>
              <a:rPr lang="tr-TR" sz="2000" dirty="0">
                <a:solidFill>
                  <a:srgbClr val="FFFF00"/>
                </a:solidFill>
              </a:rPr>
              <a:t>Türkiye Sınır Aşan Su Havzaları</a:t>
            </a:r>
          </a:p>
          <a:p>
            <a:pPr>
              <a:lnSpc>
                <a:spcPct val="150000"/>
              </a:lnSpc>
            </a:pPr>
            <a:endParaRPr lang="tr-TR" sz="1050" dirty="0"/>
          </a:p>
          <a:p>
            <a:pPr>
              <a:buFont typeface="Arial" panose="020B0604020202020204" pitchFamily="34" charset="0"/>
              <a:buChar char="•"/>
            </a:pPr>
            <a:r>
              <a:rPr lang="tr-TR" sz="2000" dirty="0" smtClean="0"/>
              <a:t>Meriç-Ergene </a:t>
            </a:r>
            <a:r>
              <a:rPr lang="tr-TR" sz="2000" dirty="0"/>
              <a:t>Havzası </a:t>
            </a:r>
          </a:p>
          <a:p>
            <a:pPr lvl="1">
              <a:buFont typeface="Arial" panose="020B0604020202020204" pitchFamily="34" charset="0"/>
              <a:buChar char="•"/>
            </a:pPr>
            <a:r>
              <a:rPr lang="tr-TR" sz="2000" dirty="0"/>
              <a:t>Asi Havzası </a:t>
            </a:r>
          </a:p>
          <a:p>
            <a:pPr lvl="2">
              <a:buFont typeface="Arial" panose="020B0604020202020204" pitchFamily="34" charset="0"/>
              <a:buChar char="•"/>
            </a:pPr>
            <a:r>
              <a:rPr lang="tr-TR" sz="2000" noProof="1" smtClean="0"/>
              <a:t>Çoruh</a:t>
            </a:r>
            <a:r>
              <a:rPr lang="tr-TR" sz="2000" dirty="0" smtClean="0"/>
              <a:t> </a:t>
            </a:r>
            <a:r>
              <a:rPr lang="tr-TR" sz="2000" dirty="0"/>
              <a:t>Havzası </a:t>
            </a:r>
          </a:p>
          <a:p>
            <a:pPr lvl="3">
              <a:buFont typeface="Arial" panose="020B0604020202020204" pitchFamily="34" charset="0"/>
              <a:buChar char="•"/>
            </a:pPr>
            <a:r>
              <a:rPr lang="tr-TR" sz="2000" dirty="0"/>
              <a:t>Aras Havzası </a:t>
            </a:r>
          </a:p>
          <a:p>
            <a:pPr lvl="4">
              <a:buFont typeface="Arial" panose="020B0604020202020204" pitchFamily="34" charset="0"/>
              <a:buChar char="•"/>
            </a:pPr>
            <a:r>
              <a:rPr lang="tr-TR" sz="2000" dirty="0"/>
              <a:t>Fırat – Dicle Havzası</a:t>
            </a:r>
            <a:br>
              <a:rPr lang="tr-TR" sz="2000" dirty="0"/>
            </a:br>
            <a:endParaRPr lang="tr-TR" sz="2000" dirty="0"/>
          </a:p>
        </p:txBody>
      </p:sp>
      <p:sp>
        <p:nvSpPr>
          <p:cNvPr id="3" name="Rectangle 2">
            <a:extLst>
              <a:ext uri="{FF2B5EF4-FFF2-40B4-BE49-F238E27FC236}">
                <a16:creationId xmlns:a16="http://schemas.microsoft.com/office/drawing/2014/main" id="{D6357FA1-32A7-0B40-8AB3-E6830061AF86}"/>
              </a:ext>
            </a:extLst>
          </p:cNvPr>
          <p:cNvSpPr/>
          <p:nvPr/>
        </p:nvSpPr>
        <p:spPr>
          <a:xfrm>
            <a:off x="467544" y="2996952"/>
            <a:ext cx="8496944" cy="3785652"/>
          </a:xfrm>
          <a:prstGeom prst="rect">
            <a:avLst/>
          </a:prstGeom>
        </p:spPr>
        <p:txBody>
          <a:bodyPr wrap="square">
            <a:spAutoFit/>
          </a:bodyPr>
          <a:lstStyle/>
          <a:p>
            <a:r>
              <a:rPr lang="tr-TR" sz="2000" noProof="1"/>
              <a:t>Bu havzaların Tü</a:t>
            </a:r>
            <a:r>
              <a:rPr lang="tr-TR" sz="2000" noProof="1" smtClean="0"/>
              <a:t>rkiye topraklarında yıllık </a:t>
            </a:r>
            <a:r>
              <a:rPr lang="tr-TR" sz="2000" noProof="1"/>
              <a:t>ortalama </a:t>
            </a:r>
            <a:r>
              <a:rPr lang="tr-TR" sz="2000" noProof="1" smtClean="0"/>
              <a:t>yüzey suyu potansiyelleri (DSİ, 2019);</a:t>
            </a:r>
            <a:endParaRPr lang="tr-TR" sz="2000" noProof="1"/>
          </a:p>
          <a:p>
            <a:r>
              <a:rPr lang="tr-TR" sz="2000" noProof="1"/>
              <a:t> </a:t>
            </a:r>
            <a:endParaRPr lang="tr-TR" sz="2000" noProof="1" smtClean="0"/>
          </a:p>
          <a:p>
            <a:r>
              <a:rPr lang="tr-TR" sz="2000" noProof="1" smtClean="0"/>
              <a:t>Meric</a:t>
            </a:r>
            <a:r>
              <a:rPr lang="tr-TR" sz="2000" noProof="1"/>
              <a:t>̧-Ergene Havzası </a:t>
            </a:r>
            <a:r>
              <a:rPr lang="tr-TR" sz="2000" noProof="1" smtClean="0"/>
              <a:t>1.7 </a:t>
            </a:r>
            <a:r>
              <a:rPr lang="tr-TR" sz="2000" noProof="1"/>
              <a:t>milyar m</a:t>
            </a:r>
            <a:r>
              <a:rPr lang="tr-TR" sz="2000" baseline="30000" noProof="1"/>
              <a:t>3</a:t>
            </a:r>
            <a:r>
              <a:rPr lang="tr-TR" sz="2000" noProof="1"/>
              <a:t>, </a:t>
            </a:r>
          </a:p>
          <a:p>
            <a:pPr marL="342900" indent="-342900">
              <a:buClr>
                <a:srgbClr val="FFFF00"/>
              </a:buClr>
              <a:buSzPct val="80000"/>
              <a:buFont typeface="Wingdings" pitchFamily="2" charset="2"/>
              <a:buChar char="Ø"/>
            </a:pPr>
            <a:r>
              <a:rPr lang="tr-TR" sz="2000" noProof="1"/>
              <a:t>Asi Havzası </a:t>
            </a:r>
            <a:r>
              <a:rPr lang="tr-TR" sz="2000" noProof="1" smtClean="0"/>
              <a:t>1.8 </a:t>
            </a:r>
            <a:r>
              <a:rPr lang="tr-TR" sz="2000" noProof="1"/>
              <a:t>milyar m</a:t>
            </a:r>
            <a:r>
              <a:rPr lang="tr-TR" sz="2000" baseline="30000" noProof="1"/>
              <a:t>3</a:t>
            </a:r>
            <a:r>
              <a:rPr lang="tr-TR" sz="2000" noProof="1"/>
              <a:t>, </a:t>
            </a:r>
          </a:p>
          <a:p>
            <a:pPr marL="342900" indent="-342900">
              <a:buClr>
                <a:srgbClr val="FFFF00"/>
              </a:buClr>
              <a:buSzPct val="80000"/>
              <a:buFont typeface="Wingdings" pitchFamily="2" charset="2"/>
              <a:buChar char="Ø"/>
            </a:pPr>
            <a:r>
              <a:rPr lang="tr-TR" sz="2000" noProof="1"/>
              <a:t>Çoruh Havzası </a:t>
            </a:r>
            <a:r>
              <a:rPr lang="tr-TR" sz="2000" noProof="1" smtClean="0"/>
              <a:t>7.0 </a:t>
            </a:r>
            <a:r>
              <a:rPr lang="tr-TR" sz="2000" noProof="1"/>
              <a:t>milyar m</a:t>
            </a:r>
            <a:r>
              <a:rPr lang="tr-TR" sz="2000" baseline="30000" noProof="1"/>
              <a:t>3</a:t>
            </a:r>
            <a:r>
              <a:rPr lang="tr-TR" sz="2000" noProof="1"/>
              <a:t>, </a:t>
            </a:r>
          </a:p>
          <a:p>
            <a:pPr marL="342900" indent="-342900">
              <a:buClr>
                <a:srgbClr val="FFFF00"/>
              </a:buClr>
              <a:buSzPct val="80000"/>
              <a:buFont typeface="Wingdings" pitchFamily="2" charset="2"/>
              <a:buChar char="Ø"/>
            </a:pPr>
            <a:r>
              <a:rPr lang="tr-TR" sz="2000" noProof="1"/>
              <a:t>Aras Havzası </a:t>
            </a:r>
            <a:r>
              <a:rPr lang="tr-TR" sz="2000" noProof="1" smtClean="0"/>
              <a:t>4.5 </a:t>
            </a:r>
            <a:r>
              <a:rPr lang="tr-TR" sz="2000" noProof="1"/>
              <a:t>milyar m</a:t>
            </a:r>
            <a:r>
              <a:rPr lang="tr-TR" sz="2000" baseline="30000" noProof="1"/>
              <a:t>3</a:t>
            </a:r>
            <a:r>
              <a:rPr lang="tr-TR" sz="2000" noProof="1"/>
              <a:t>, </a:t>
            </a:r>
          </a:p>
          <a:p>
            <a:pPr marL="342900" indent="-342900">
              <a:buClr>
                <a:srgbClr val="FFFF00"/>
              </a:buClr>
              <a:buSzPct val="80000"/>
              <a:buFont typeface="Wingdings" pitchFamily="2" charset="2"/>
              <a:buChar char="Ø"/>
            </a:pPr>
            <a:r>
              <a:rPr lang="tr-TR" sz="2000" noProof="1"/>
              <a:t>Dicle Havzası </a:t>
            </a:r>
            <a:r>
              <a:rPr lang="tr-TR" sz="2000" noProof="1" smtClean="0"/>
              <a:t>22.69 </a:t>
            </a:r>
            <a:r>
              <a:rPr lang="tr-TR" sz="2000" noProof="1"/>
              <a:t>milyar m</a:t>
            </a:r>
            <a:r>
              <a:rPr lang="tr-TR" sz="2000" baseline="30000" noProof="1"/>
              <a:t>3</a:t>
            </a:r>
            <a:r>
              <a:rPr lang="tr-TR" sz="2000" noProof="1"/>
              <a:t>, Fırat Havzası </a:t>
            </a:r>
            <a:r>
              <a:rPr lang="tr-TR" sz="2000" noProof="1" smtClean="0"/>
              <a:t>33.61 </a:t>
            </a:r>
            <a:r>
              <a:rPr lang="tr-TR" sz="2000" noProof="1"/>
              <a:t>milyar m</a:t>
            </a:r>
            <a:r>
              <a:rPr lang="tr-TR" sz="2000" baseline="30000" noProof="1"/>
              <a:t>3</a:t>
            </a:r>
            <a:r>
              <a:rPr lang="tr-TR" sz="2000" noProof="1"/>
              <a:t> </a:t>
            </a:r>
          </a:p>
          <a:p>
            <a:endParaRPr lang="tr-TR" sz="2000" noProof="1"/>
          </a:p>
          <a:p>
            <a:r>
              <a:rPr lang="tr-TR" sz="2000" noProof="1"/>
              <a:t>Toplam </a:t>
            </a:r>
            <a:r>
              <a:rPr lang="tr-TR" sz="2000" noProof="1" smtClean="0"/>
              <a:t>71.3 </a:t>
            </a:r>
            <a:r>
              <a:rPr lang="tr-TR" sz="2000" noProof="1"/>
              <a:t>milyar m</a:t>
            </a:r>
            <a:r>
              <a:rPr lang="tr-TR" sz="2000" baseline="30000" noProof="1"/>
              <a:t>3</a:t>
            </a:r>
            <a:r>
              <a:rPr lang="tr-TR" sz="2000" noProof="1"/>
              <a:t> olmaktadır. </a:t>
            </a:r>
          </a:p>
          <a:p>
            <a:r>
              <a:rPr lang="tr-TR" sz="2000" noProof="1" smtClean="0">
                <a:solidFill>
                  <a:srgbClr val="FFFF00"/>
                </a:solidFill>
              </a:rPr>
              <a:t>Bu </a:t>
            </a:r>
            <a:r>
              <a:rPr lang="tr-TR" sz="2000" noProof="1">
                <a:solidFill>
                  <a:srgbClr val="FFFF00"/>
                </a:solidFill>
              </a:rPr>
              <a:t>miktar Türkiye’nin toplam brüt su potansiyeli olan </a:t>
            </a:r>
            <a:r>
              <a:rPr lang="tr-TR" sz="2000" noProof="1"/>
              <a:t>186 milyar m</a:t>
            </a:r>
            <a:r>
              <a:rPr lang="tr-TR" sz="2000" baseline="30000" noProof="1"/>
              <a:t>3</a:t>
            </a:r>
            <a:r>
              <a:rPr lang="tr-TR" sz="2000" noProof="1"/>
              <a:t>’ün </a:t>
            </a:r>
            <a:r>
              <a:rPr lang="tr-TR" sz="2000" noProof="1">
                <a:solidFill>
                  <a:srgbClr val="FFFF00"/>
                </a:solidFill>
              </a:rPr>
              <a:t>yaklaşık </a:t>
            </a:r>
            <a:r>
              <a:rPr lang="tr-TR" sz="2000" noProof="1"/>
              <a:t>%</a:t>
            </a:r>
            <a:r>
              <a:rPr lang="tr-TR" sz="2000" noProof="1" smtClean="0"/>
              <a:t>38’ </a:t>
            </a:r>
            <a:r>
              <a:rPr lang="tr-TR" sz="2000" noProof="1"/>
              <a:t>sına </a:t>
            </a:r>
            <a:r>
              <a:rPr lang="tr-TR" sz="2000" noProof="1">
                <a:solidFill>
                  <a:srgbClr val="FFFF00"/>
                </a:solidFill>
              </a:rPr>
              <a:t>karşı </a:t>
            </a:r>
            <a:r>
              <a:rPr lang="tr-TR" sz="2000" noProof="1" smtClean="0">
                <a:solidFill>
                  <a:srgbClr val="FFFF00"/>
                </a:solidFill>
              </a:rPr>
              <a:t>gelmektedir.</a:t>
            </a:r>
            <a:endParaRPr lang="tr-TR" sz="2000" noProof="1">
              <a:solidFill>
                <a:srgbClr val="FFFF00"/>
              </a:solidFill>
            </a:endParaRPr>
          </a:p>
        </p:txBody>
      </p:sp>
      <p:pic>
        <p:nvPicPr>
          <p:cNvPr id="4" name="Resim 3"/>
          <p:cNvPicPr>
            <a:picLocks noChangeAspect="1"/>
          </p:cNvPicPr>
          <p:nvPr/>
        </p:nvPicPr>
        <p:blipFill rotWithShape="1">
          <a:blip r:embed="rId2"/>
          <a:srcRect t="25889"/>
          <a:stretch/>
        </p:blipFill>
        <p:spPr>
          <a:xfrm>
            <a:off x="4716016" y="-76625"/>
            <a:ext cx="4470817" cy="3168352"/>
          </a:xfrm>
          <a:prstGeom prst="rect">
            <a:avLst/>
          </a:prstGeom>
        </p:spPr>
      </p:pic>
    </p:spTree>
    <p:extLst>
      <p:ext uri="{BB962C8B-B14F-4D97-AF65-F5344CB8AC3E}">
        <p14:creationId xmlns:p14="http://schemas.microsoft.com/office/powerpoint/2010/main" val="509589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B6378-43CD-3548-83BF-C490C54CB280}"/>
              </a:ext>
            </a:extLst>
          </p:cNvPr>
          <p:cNvSpPr/>
          <p:nvPr/>
        </p:nvSpPr>
        <p:spPr>
          <a:xfrm>
            <a:off x="1890424" y="404664"/>
            <a:ext cx="7182544" cy="6324808"/>
          </a:xfrm>
          <a:prstGeom prst="rect">
            <a:avLst/>
          </a:prstGeom>
        </p:spPr>
        <p:txBody>
          <a:bodyPr wrap="square">
            <a:spAutoFit/>
          </a:bodyPr>
          <a:lstStyle/>
          <a:p>
            <a:pPr marL="285750" indent="-285750">
              <a:lnSpc>
                <a:spcPct val="150000"/>
              </a:lnSpc>
              <a:buFont typeface="Wingdings" panose="05000000000000000000" pitchFamily="2" charset="2"/>
              <a:buChar char="Ø"/>
            </a:pPr>
            <a:r>
              <a:rPr lang="tr-TR" noProof="1"/>
              <a:t>Afrin Çayı (Türkiye-Suriye-Türkiye) </a:t>
            </a:r>
          </a:p>
          <a:p>
            <a:pPr marL="285750" indent="-285750">
              <a:lnSpc>
                <a:spcPct val="150000"/>
              </a:lnSpc>
              <a:buFont typeface="Wingdings" panose="05000000000000000000" pitchFamily="2" charset="2"/>
              <a:buChar char="Ø"/>
            </a:pPr>
            <a:r>
              <a:rPr lang="tr-TR" noProof="1"/>
              <a:t>Aras Nehri (Türkiye-Azerbaycan-İran-Ermenistan arasında sınır oluşturur) </a:t>
            </a:r>
          </a:p>
          <a:p>
            <a:pPr marL="285750" indent="-285750">
              <a:lnSpc>
                <a:spcPct val="150000"/>
              </a:lnSpc>
              <a:buFont typeface="Wingdings" panose="05000000000000000000" pitchFamily="2" charset="2"/>
              <a:buChar char="Ø"/>
            </a:pPr>
            <a:r>
              <a:rPr lang="tr-TR" noProof="1"/>
              <a:t>Arpaçay (Türkiye- Ermenistan arasında sınır oluşturur) </a:t>
            </a:r>
          </a:p>
          <a:p>
            <a:pPr marL="285750" indent="-285750">
              <a:lnSpc>
                <a:spcPct val="150000"/>
              </a:lnSpc>
              <a:buFont typeface="Wingdings" panose="05000000000000000000" pitchFamily="2" charset="2"/>
              <a:buChar char="Ø"/>
            </a:pPr>
            <a:r>
              <a:rPr lang="tr-TR" noProof="1"/>
              <a:t> Asi Nehri (Lübnan-Suriye-Türkiye) </a:t>
            </a:r>
          </a:p>
          <a:p>
            <a:pPr marL="285750" indent="-285750">
              <a:lnSpc>
                <a:spcPct val="150000"/>
              </a:lnSpc>
              <a:buFont typeface="Wingdings" panose="05000000000000000000" pitchFamily="2" charset="2"/>
              <a:buChar char="Ø"/>
            </a:pPr>
            <a:r>
              <a:rPr lang="tr-TR" noProof="1"/>
              <a:t> Balık Suyu (Türkiye-Suriye) </a:t>
            </a:r>
          </a:p>
          <a:p>
            <a:pPr marL="285750" indent="-285750">
              <a:lnSpc>
                <a:spcPct val="150000"/>
              </a:lnSpc>
              <a:buFont typeface="Wingdings" panose="05000000000000000000" pitchFamily="2" charset="2"/>
              <a:buChar char="Ø"/>
            </a:pPr>
            <a:r>
              <a:rPr lang="tr-TR" noProof="1"/>
              <a:t> B. Circop Suyu (Fırat Nehrinin koludur) (Türkiye-Suriye) </a:t>
            </a:r>
          </a:p>
          <a:p>
            <a:pPr marL="285750" indent="-285750">
              <a:lnSpc>
                <a:spcPct val="150000"/>
              </a:lnSpc>
              <a:buFont typeface="Wingdings" panose="05000000000000000000" pitchFamily="2" charset="2"/>
              <a:buChar char="Ø"/>
            </a:pPr>
            <a:r>
              <a:rPr lang="tr-TR" noProof="1"/>
              <a:t> Culap Deresi (Fırat Nehrinin koludur) (Türkiye-Suriye) </a:t>
            </a:r>
          </a:p>
          <a:p>
            <a:pPr marL="285750" indent="-285750">
              <a:lnSpc>
                <a:spcPct val="150000"/>
              </a:lnSpc>
              <a:buFont typeface="Wingdings" panose="05000000000000000000" pitchFamily="2" charset="2"/>
              <a:buChar char="Ø"/>
            </a:pPr>
            <a:r>
              <a:rPr lang="tr-TR" noProof="1"/>
              <a:t> Çoruh Nehri (Türkiye-Gürcistan) </a:t>
            </a:r>
          </a:p>
          <a:p>
            <a:pPr marL="285750" indent="-285750">
              <a:lnSpc>
                <a:spcPct val="150000"/>
              </a:lnSpc>
              <a:buFont typeface="Wingdings" panose="05000000000000000000" pitchFamily="2" charset="2"/>
              <a:buChar char="Ø"/>
            </a:pPr>
            <a:r>
              <a:rPr lang="tr-TR" noProof="1"/>
              <a:t> Dicle Nehri (Türkiye-Suriye-Irak) </a:t>
            </a:r>
          </a:p>
          <a:p>
            <a:pPr marL="285750" indent="-285750">
              <a:lnSpc>
                <a:spcPct val="150000"/>
              </a:lnSpc>
              <a:buFont typeface="Wingdings" panose="05000000000000000000" pitchFamily="2" charset="2"/>
              <a:buChar char="Ø"/>
            </a:pPr>
            <a:r>
              <a:rPr lang="tr-TR" noProof="1"/>
              <a:t> Drahini Deresi (Hezil Çayının koludur) (Türkiye-Irak) </a:t>
            </a:r>
          </a:p>
          <a:p>
            <a:pPr marL="285750" indent="-285750">
              <a:lnSpc>
                <a:spcPct val="150000"/>
              </a:lnSpc>
              <a:buFont typeface="Wingdings" panose="05000000000000000000" pitchFamily="2" charset="2"/>
              <a:buChar char="Ø"/>
            </a:pPr>
            <a:r>
              <a:rPr lang="tr-TR" noProof="1"/>
              <a:t> Fırat Nehri (Türkiye-Suriye-Irak) </a:t>
            </a:r>
          </a:p>
          <a:p>
            <a:pPr marL="285750" indent="-285750">
              <a:lnSpc>
                <a:spcPct val="150000"/>
              </a:lnSpc>
              <a:buFont typeface="Wingdings" panose="05000000000000000000" pitchFamily="2" charset="2"/>
              <a:buChar char="Ø"/>
            </a:pPr>
            <a:r>
              <a:rPr lang="tr-TR" noProof="1"/>
              <a:t> Habur Çayı (Türkiye-Suriye) </a:t>
            </a:r>
          </a:p>
          <a:p>
            <a:pPr marL="285750" indent="-285750">
              <a:lnSpc>
                <a:spcPct val="150000"/>
              </a:lnSpc>
              <a:buFont typeface="Wingdings" panose="05000000000000000000" pitchFamily="2" charset="2"/>
              <a:buChar char="Ø"/>
            </a:pPr>
            <a:r>
              <a:rPr lang="tr-TR" noProof="1"/>
              <a:t>Hezil Çayı (Dicle Nehrinin koludur) (Türkiye-Irak arasında sınır oluşturur) </a:t>
            </a:r>
          </a:p>
          <a:p>
            <a:pPr marL="285750" indent="-285750">
              <a:lnSpc>
                <a:spcPct val="150000"/>
              </a:lnSpc>
              <a:buFont typeface="Wingdings" panose="05000000000000000000" pitchFamily="2" charset="2"/>
              <a:buChar char="Ø"/>
            </a:pPr>
            <a:r>
              <a:rPr lang="tr-TR" noProof="1"/>
              <a:t>Karacurum Çayı (Türkiye-Suriye) </a:t>
            </a:r>
            <a:endParaRPr lang="tr-TR" noProof="1">
              <a:effectLst/>
            </a:endParaRPr>
          </a:p>
        </p:txBody>
      </p:sp>
      <p:sp>
        <p:nvSpPr>
          <p:cNvPr id="4" name="TextBox 3">
            <a:extLst>
              <a:ext uri="{FF2B5EF4-FFF2-40B4-BE49-F238E27FC236}">
                <a16:creationId xmlns:a16="http://schemas.microsoft.com/office/drawing/2014/main" id="{3103EDAA-2290-564F-989F-4627E8C824C0}"/>
              </a:ext>
            </a:extLst>
          </p:cNvPr>
          <p:cNvSpPr txBox="1"/>
          <p:nvPr/>
        </p:nvSpPr>
        <p:spPr>
          <a:xfrm>
            <a:off x="0" y="2636912"/>
            <a:ext cx="1890464" cy="1200329"/>
          </a:xfrm>
          <a:prstGeom prst="rect">
            <a:avLst/>
          </a:prstGeom>
          <a:noFill/>
        </p:spPr>
        <p:txBody>
          <a:bodyPr wrap="square" rtlCol="0">
            <a:spAutoFit/>
          </a:bodyPr>
          <a:lstStyle/>
          <a:p>
            <a:pPr algn="ctr"/>
            <a:r>
              <a:rPr lang="en-TR" sz="2400" b="1" dirty="0">
                <a:solidFill>
                  <a:srgbClr val="FFFF00"/>
                </a:solidFill>
              </a:rPr>
              <a:t>Türkiye’ nin Sınıraşan Suları</a:t>
            </a:r>
          </a:p>
        </p:txBody>
      </p:sp>
    </p:spTree>
    <p:extLst>
      <p:ext uri="{BB962C8B-B14F-4D97-AF65-F5344CB8AC3E}">
        <p14:creationId xmlns:p14="http://schemas.microsoft.com/office/powerpoint/2010/main" val="200163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F3053-308B-F54B-997D-DB3CE75FEF21}"/>
              </a:ext>
            </a:extLst>
          </p:cNvPr>
          <p:cNvSpPr/>
          <p:nvPr/>
        </p:nvSpPr>
        <p:spPr>
          <a:xfrm>
            <a:off x="2051720" y="260648"/>
            <a:ext cx="7272808" cy="6507935"/>
          </a:xfrm>
          <a:prstGeom prst="rect">
            <a:avLst/>
          </a:prstGeom>
        </p:spPr>
        <p:txBody>
          <a:bodyPr wrap="square">
            <a:spAutoFit/>
          </a:bodyPr>
          <a:lstStyle/>
          <a:p>
            <a:pPr marL="342900" indent="-342900">
              <a:lnSpc>
                <a:spcPct val="150000"/>
              </a:lnSpc>
              <a:buFont typeface="Wingdings" panose="05000000000000000000" pitchFamily="2" charset="2"/>
              <a:buChar char="Ø"/>
            </a:pPr>
            <a:r>
              <a:rPr lang="tr-TR" sz="2000" noProof="1"/>
              <a:t>Kocadere (Türkiye-Bulgaristan) </a:t>
            </a:r>
          </a:p>
          <a:p>
            <a:pPr marL="342900" indent="-342900">
              <a:lnSpc>
                <a:spcPct val="150000"/>
              </a:lnSpc>
              <a:buFont typeface="Wingdings" panose="05000000000000000000" pitchFamily="2" charset="2"/>
              <a:buChar char="Ø"/>
            </a:pPr>
            <a:r>
              <a:rPr lang="tr-TR" sz="2000" noProof="1"/>
              <a:t>Kura Nehri (Türkiye-Gürcistan-Azerbaycan) </a:t>
            </a:r>
          </a:p>
          <a:p>
            <a:pPr marL="342900" indent="-342900">
              <a:lnSpc>
                <a:spcPct val="150000"/>
              </a:lnSpc>
              <a:buFont typeface="Wingdings" panose="05000000000000000000" pitchFamily="2" charset="2"/>
              <a:buChar char="Ø"/>
            </a:pPr>
            <a:r>
              <a:rPr lang="tr-TR" sz="2000" noProof="1"/>
              <a:t>Meriç Nehri (Bulgaristan-Yunanistan-Türkiye arasında sınır oluşturur) </a:t>
            </a:r>
          </a:p>
          <a:p>
            <a:pPr marL="342900" indent="-342900">
              <a:lnSpc>
                <a:spcPct val="150000"/>
              </a:lnSpc>
              <a:buFont typeface="Wingdings" panose="05000000000000000000" pitchFamily="2" charset="2"/>
              <a:buChar char="Ø"/>
            </a:pPr>
            <a:r>
              <a:rPr lang="tr-TR" sz="2000" noProof="1"/>
              <a:t>Mutlu Deresi (Türkiye-Bulgaristan arasında sınır oluşturur) </a:t>
            </a:r>
          </a:p>
          <a:p>
            <a:pPr marL="342900" indent="-342900">
              <a:lnSpc>
                <a:spcPct val="150000"/>
              </a:lnSpc>
              <a:buFont typeface="Wingdings" panose="05000000000000000000" pitchFamily="2" charset="2"/>
              <a:buChar char="Ø"/>
            </a:pPr>
            <a:r>
              <a:rPr lang="tr-TR" sz="2000" noProof="1"/>
              <a:t>Nerduş Çayı (Türkiye-Suriye) </a:t>
            </a:r>
          </a:p>
          <a:p>
            <a:pPr marL="342900" indent="-342900">
              <a:lnSpc>
                <a:spcPct val="150000"/>
              </a:lnSpc>
              <a:buFont typeface="Wingdings" panose="05000000000000000000" pitchFamily="2" charset="2"/>
              <a:buChar char="Ø"/>
            </a:pPr>
            <a:r>
              <a:rPr lang="tr-TR" sz="2000" noProof="1"/>
              <a:t>Nusaybin Çağpınar (Türkiye-Suriye) </a:t>
            </a:r>
          </a:p>
          <a:p>
            <a:pPr marL="342900" indent="-342900">
              <a:lnSpc>
                <a:spcPct val="150000"/>
              </a:lnSpc>
              <a:buFont typeface="Wingdings" panose="05000000000000000000" pitchFamily="2" charset="2"/>
              <a:buChar char="Ø"/>
            </a:pPr>
            <a:r>
              <a:rPr lang="tr-TR" sz="2000" noProof="1"/>
              <a:t>Sabun Suyu (Afrin Çayının koludur) (Türkiye-Suriye-Türkiye) </a:t>
            </a:r>
          </a:p>
          <a:p>
            <a:pPr marL="342900" indent="-342900">
              <a:lnSpc>
                <a:spcPct val="150000"/>
              </a:lnSpc>
              <a:buFont typeface="Wingdings" panose="05000000000000000000" pitchFamily="2" charset="2"/>
              <a:buChar char="Ø"/>
            </a:pPr>
            <a:r>
              <a:rPr lang="tr-TR" sz="2000" noProof="1"/>
              <a:t>Sacir Suyu (Fırat Nehrinin koludur) (Türkiye-Suriye) </a:t>
            </a:r>
          </a:p>
          <a:p>
            <a:pPr marL="342900" indent="-342900">
              <a:lnSpc>
                <a:spcPct val="150000"/>
              </a:lnSpc>
              <a:buFont typeface="Wingdings" panose="05000000000000000000" pitchFamily="2" charset="2"/>
              <a:buChar char="Ø"/>
            </a:pPr>
            <a:r>
              <a:rPr lang="tr-TR" sz="2000" noProof="1"/>
              <a:t>Sarısu (Türkiye-İran) </a:t>
            </a:r>
          </a:p>
          <a:p>
            <a:pPr marL="342900" indent="-342900">
              <a:lnSpc>
                <a:spcPct val="150000"/>
              </a:lnSpc>
              <a:buFont typeface="Wingdings" panose="05000000000000000000" pitchFamily="2" charset="2"/>
              <a:buChar char="Ø"/>
            </a:pPr>
            <a:r>
              <a:rPr lang="tr-TR" sz="2000" noProof="1"/>
              <a:t>Senpas Suyu (Türkiye-Suriye) </a:t>
            </a:r>
          </a:p>
          <a:p>
            <a:pPr marL="342900" indent="-342900">
              <a:lnSpc>
                <a:spcPct val="150000"/>
              </a:lnSpc>
              <a:buFont typeface="Wingdings" panose="05000000000000000000" pitchFamily="2" charset="2"/>
              <a:buChar char="Ø"/>
            </a:pPr>
            <a:r>
              <a:rPr lang="tr-TR" sz="2000" noProof="1"/>
              <a:t>Şemdinli Çayı (Zap Suyunun koludur) (Türkiye-Irak) </a:t>
            </a:r>
          </a:p>
          <a:p>
            <a:pPr marL="342900" indent="-342900">
              <a:lnSpc>
                <a:spcPct val="150000"/>
              </a:lnSpc>
              <a:buFont typeface="Wingdings" panose="05000000000000000000" pitchFamily="2" charset="2"/>
              <a:buChar char="Ø"/>
            </a:pPr>
            <a:r>
              <a:rPr lang="tr-TR" sz="2000" noProof="1"/>
              <a:t>Zerkan Suyu (Türkiye-Suriye) </a:t>
            </a:r>
          </a:p>
          <a:p>
            <a:pPr marL="342900" indent="-342900">
              <a:lnSpc>
                <a:spcPct val="150000"/>
              </a:lnSpc>
              <a:buFont typeface="Wingdings" panose="05000000000000000000" pitchFamily="2" charset="2"/>
              <a:buChar char="Ø"/>
            </a:pPr>
            <a:r>
              <a:rPr lang="tr-TR" sz="2000" noProof="1"/>
              <a:t>Zap Suyu (Dicle Nehrinin koludur) (Türkiye-Irak) </a:t>
            </a:r>
            <a:endParaRPr lang="tr-TR" sz="2000" noProof="1">
              <a:effectLst/>
            </a:endParaRPr>
          </a:p>
        </p:txBody>
      </p:sp>
      <p:sp>
        <p:nvSpPr>
          <p:cNvPr id="4" name="TextBox 3">
            <a:extLst>
              <a:ext uri="{FF2B5EF4-FFF2-40B4-BE49-F238E27FC236}">
                <a16:creationId xmlns:a16="http://schemas.microsoft.com/office/drawing/2014/main" id="{92C4D556-391F-9049-B52C-6C5FE2D55D47}"/>
              </a:ext>
            </a:extLst>
          </p:cNvPr>
          <p:cNvSpPr txBox="1"/>
          <p:nvPr/>
        </p:nvSpPr>
        <p:spPr>
          <a:xfrm>
            <a:off x="251520" y="2690336"/>
            <a:ext cx="1728192" cy="1107996"/>
          </a:xfrm>
          <a:prstGeom prst="rect">
            <a:avLst/>
          </a:prstGeom>
          <a:noFill/>
        </p:spPr>
        <p:txBody>
          <a:bodyPr wrap="square" rtlCol="0">
            <a:spAutoFit/>
          </a:bodyPr>
          <a:lstStyle/>
          <a:p>
            <a:pPr algn="ctr"/>
            <a:r>
              <a:rPr lang="en-TR" sz="2200" b="1" dirty="0">
                <a:solidFill>
                  <a:srgbClr val="FFFF00"/>
                </a:solidFill>
              </a:rPr>
              <a:t>Türkiye’ nin Sınıraşan Suları</a:t>
            </a:r>
          </a:p>
        </p:txBody>
      </p:sp>
    </p:spTree>
    <p:extLst>
      <p:ext uri="{BB962C8B-B14F-4D97-AF65-F5344CB8AC3E}">
        <p14:creationId xmlns:p14="http://schemas.microsoft.com/office/powerpoint/2010/main" val="672781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F3053-308B-F54B-997D-DB3CE75FEF21}"/>
              </a:ext>
            </a:extLst>
          </p:cNvPr>
          <p:cNvSpPr/>
          <p:nvPr/>
        </p:nvSpPr>
        <p:spPr>
          <a:xfrm>
            <a:off x="251520" y="332656"/>
            <a:ext cx="8604448" cy="7604518"/>
          </a:xfrm>
          <a:prstGeom prst="rect">
            <a:avLst/>
          </a:prstGeom>
        </p:spPr>
        <p:txBody>
          <a:bodyPr wrap="square">
            <a:spAutoFit/>
          </a:bodyPr>
          <a:lstStyle/>
          <a:p>
            <a:pPr algn="just">
              <a:lnSpc>
                <a:spcPct val="200000"/>
              </a:lnSpc>
            </a:pPr>
            <a:r>
              <a:rPr lang="tr-TR" sz="2800" dirty="0" smtClean="0"/>
              <a:t>Ülkemiz </a:t>
            </a:r>
            <a:r>
              <a:rPr lang="tr-TR" sz="2800" dirty="0" err="1"/>
              <a:t>sınıraşan</a:t>
            </a:r>
            <a:r>
              <a:rPr lang="tr-TR" sz="2800" dirty="0"/>
              <a:t> sulara </a:t>
            </a:r>
            <a:r>
              <a:rPr lang="tr-TR" sz="2800" dirty="0" smtClean="0"/>
              <a:t>ilişkin;</a:t>
            </a:r>
          </a:p>
          <a:p>
            <a:pPr algn="just">
              <a:lnSpc>
                <a:spcPct val="200000"/>
              </a:lnSpc>
            </a:pPr>
            <a:r>
              <a:rPr lang="tr-TR" sz="2800" dirty="0" smtClean="0"/>
              <a:t>                           ekonomik </a:t>
            </a:r>
            <a:r>
              <a:rPr lang="tr-TR" sz="2800" dirty="0"/>
              <a:t>ve sosyal </a:t>
            </a:r>
            <a:r>
              <a:rPr lang="tr-TR" sz="2800" dirty="0" smtClean="0"/>
              <a:t>kalkınmayı, </a:t>
            </a:r>
          </a:p>
          <a:p>
            <a:pPr algn="just">
              <a:lnSpc>
                <a:spcPct val="200000"/>
              </a:lnSpc>
            </a:pPr>
            <a:r>
              <a:rPr lang="tr-TR" sz="2800" dirty="0" smtClean="0"/>
              <a:t>                           su </a:t>
            </a:r>
            <a:r>
              <a:rPr lang="tr-TR" sz="2800" dirty="0"/>
              <a:t>ve gıda </a:t>
            </a:r>
            <a:r>
              <a:rPr lang="tr-TR" sz="2800" dirty="0" smtClean="0"/>
              <a:t>güvenliğini öncelikli kılarak, </a:t>
            </a:r>
          </a:p>
          <a:p>
            <a:pPr>
              <a:lnSpc>
                <a:spcPct val="200000"/>
              </a:lnSpc>
            </a:pPr>
            <a:r>
              <a:rPr lang="tr-TR" sz="2800" dirty="0" smtClean="0"/>
              <a:t>                           AB </a:t>
            </a:r>
            <a:r>
              <a:rPr lang="tr-TR" sz="2800" dirty="0"/>
              <a:t>ile tam üyelik </a:t>
            </a:r>
            <a:r>
              <a:rPr lang="tr-TR" sz="2800" dirty="0" smtClean="0"/>
              <a:t>müzakereleri ve </a:t>
            </a:r>
            <a:r>
              <a:rPr lang="tr-TR" sz="2800" dirty="0"/>
              <a:t>bölgesel </a:t>
            </a:r>
            <a:r>
              <a:rPr lang="tr-TR" sz="2800" dirty="0" smtClean="0"/>
              <a:t>gelişmeleri dikkate alarak bir </a:t>
            </a:r>
            <a:r>
              <a:rPr lang="tr-TR" sz="2800" dirty="0" err="1" smtClean="0"/>
              <a:t>polita</a:t>
            </a:r>
            <a:r>
              <a:rPr lang="tr-TR" sz="2800" dirty="0" smtClean="0"/>
              <a:t> yürütmektedir (Akça Ç., 2014. Uzmanlık Tezi, SYGM, </a:t>
            </a:r>
            <a:r>
              <a:rPr lang="en-US" sz="2800" dirty="0" smtClean="0">
                <a:hlinkClick r:id="rId2"/>
              </a:rPr>
              <a:t>https</a:t>
            </a:r>
            <a:r>
              <a:rPr lang="en-US" sz="2800" dirty="0">
                <a:hlinkClick r:id="rId2"/>
              </a:rPr>
              <a:t>://www.tarimorman.gov.tr › </a:t>
            </a:r>
            <a:r>
              <a:rPr lang="en-US" sz="2800" dirty="0" err="1">
                <a:hlinkClick r:id="rId2"/>
              </a:rPr>
              <a:t>Belgeler</a:t>
            </a:r>
            <a:r>
              <a:rPr lang="en-US" sz="2800" dirty="0">
                <a:hlinkClick r:id="rId2"/>
              </a:rPr>
              <a:t> › TEZLER</a:t>
            </a:r>
          </a:p>
          <a:p>
            <a:pPr algn="just">
              <a:lnSpc>
                <a:spcPct val="200000"/>
              </a:lnSpc>
            </a:pPr>
            <a:r>
              <a:rPr lang="en-US" sz="2400" dirty="0"/>
              <a:t/>
            </a:r>
            <a:br>
              <a:rPr lang="en-US" sz="2400" dirty="0"/>
            </a:br>
            <a:endParaRPr lang="tr-TR" sz="2800" dirty="0" smtClean="0"/>
          </a:p>
        </p:txBody>
      </p:sp>
    </p:spTree>
    <p:extLst>
      <p:ext uri="{BB962C8B-B14F-4D97-AF65-F5344CB8AC3E}">
        <p14:creationId xmlns:p14="http://schemas.microsoft.com/office/powerpoint/2010/main" val="2043353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AF3053-308B-F54B-997D-DB3CE75FEF21}"/>
              </a:ext>
            </a:extLst>
          </p:cNvPr>
          <p:cNvSpPr/>
          <p:nvPr/>
        </p:nvSpPr>
        <p:spPr>
          <a:xfrm>
            <a:off x="323528" y="548680"/>
            <a:ext cx="8604448" cy="8122865"/>
          </a:xfrm>
          <a:prstGeom prst="rect">
            <a:avLst/>
          </a:prstGeom>
        </p:spPr>
        <p:txBody>
          <a:bodyPr wrap="square">
            <a:spAutoFit/>
          </a:bodyPr>
          <a:lstStyle/>
          <a:p>
            <a:pPr algn="just">
              <a:lnSpc>
                <a:spcPct val="200000"/>
              </a:lnSpc>
            </a:pPr>
            <a:r>
              <a:rPr lang="tr-TR" sz="2200" dirty="0" smtClean="0"/>
              <a:t>AB Su Çerçeve Direktifi kapsamında yer alan bazı hükümler </a:t>
            </a:r>
          </a:p>
          <a:p>
            <a:pPr algn="just">
              <a:lnSpc>
                <a:spcPct val="200000"/>
              </a:lnSpc>
            </a:pPr>
            <a:r>
              <a:rPr lang="tr-TR" sz="2200" dirty="0">
                <a:solidFill>
                  <a:srgbClr val="FFFF00"/>
                </a:solidFill>
              </a:rPr>
              <a:t>Nehir Havzasının Tamamı AB üyesi Devletlerde Bulunuyorsa</a:t>
            </a:r>
            <a:endParaRPr lang="tr-TR"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tr-TR" sz="2200" dirty="0">
                <a:solidFill>
                  <a:srgbClr val="FFFF00"/>
                </a:solidFill>
              </a:rPr>
              <a:t>Nehir Havzası Topluluk Sınırlarını Aşıyorsa</a:t>
            </a:r>
            <a:endParaRPr lang="tr-TR"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tr-TR" sz="2200" dirty="0">
                <a:solidFill>
                  <a:srgbClr val="FFFF00"/>
                </a:solidFill>
              </a:rPr>
              <a:t>Uluslararası nehir havzasındaki kıyıdaş devletler AB üyesi ülkelerden oluşuyorsa</a:t>
            </a:r>
            <a:endParaRPr lang="tr-TR"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tr-TR" sz="2200" dirty="0">
                <a:solidFill>
                  <a:srgbClr val="FFFF00"/>
                </a:solidFill>
              </a:rPr>
              <a:t>Uluslararası nehir havzasındaki kıyıdaş devletler bazıları AB üyesi değilse</a:t>
            </a:r>
            <a:endParaRPr lang="tr-TR"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tr-TR" sz="2200" dirty="0" smtClean="0"/>
              <a:t>ve sözleşmeler </a:t>
            </a:r>
          </a:p>
          <a:p>
            <a:pPr algn="just">
              <a:lnSpc>
                <a:spcPct val="200000"/>
              </a:lnSpc>
            </a:pPr>
            <a:r>
              <a:rPr lang="tr-TR" sz="2200" dirty="0" smtClean="0">
                <a:solidFill>
                  <a:srgbClr val="FFFF00"/>
                </a:solidFill>
              </a:rPr>
              <a:t>Aarhus </a:t>
            </a:r>
            <a:r>
              <a:rPr lang="tr-TR" sz="2200" dirty="0">
                <a:solidFill>
                  <a:srgbClr val="FFFF00"/>
                </a:solidFill>
              </a:rPr>
              <a:t>Sözleşmesi, Espoo </a:t>
            </a:r>
            <a:r>
              <a:rPr lang="tr-TR" sz="2200" dirty="0" smtClean="0">
                <a:solidFill>
                  <a:srgbClr val="FFFF00"/>
                </a:solidFill>
              </a:rPr>
              <a:t>Sözleşmesi vb.</a:t>
            </a:r>
            <a:endParaRPr lang="tr-TR" sz="2200" dirty="0"/>
          </a:p>
          <a:p>
            <a:pPr algn="just">
              <a:lnSpc>
                <a:spcPct val="200000"/>
              </a:lnSpc>
            </a:pPr>
            <a:r>
              <a:rPr lang="tr-TR" sz="2200" dirty="0" smtClean="0"/>
              <a:t> dikkate alınmaktadır.</a:t>
            </a:r>
          </a:p>
          <a:p>
            <a:pPr algn="just">
              <a:lnSpc>
                <a:spcPct val="200000"/>
              </a:lnSpc>
            </a:pPr>
            <a:endParaRPr lang="tr-TR" sz="2200" dirty="0"/>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orbel"/>
              </a:rPr>
              <a:t/>
            </a:r>
            <a:br>
              <a:rPr kumimoji="0" lang="en-US" sz="2200" b="0" i="0" u="none" strike="noStrike" kern="1200" cap="none" spc="0" normalizeH="0" baseline="0" noProof="0" dirty="0">
                <a:ln>
                  <a:noFill/>
                </a:ln>
                <a:solidFill>
                  <a:prstClr val="white"/>
                </a:solidFill>
                <a:effectLst/>
                <a:uLnTx/>
                <a:uFillTx/>
                <a:latin typeface="Corbel"/>
              </a:rPr>
            </a:br>
            <a:endParaRPr kumimoji="0" lang="tr-TR" sz="2200" b="0" i="0" u="none" strike="noStrike" kern="1200" cap="none" spc="0" normalizeH="0" baseline="0" noProof="0" dirty="0" smtClean="0">
              <a:ln>
                <a:noFill/>
              </a:ln>
              <a:solidFill>
                <a:prstClr val="white"/>
              </a:solidFill>
              <a:effectLst/>
              <a:uLnTx/>
              <a:uFillTx/>
              <a:latin typeface="Corbel"/>
            </a:endParaRPr>
          </a:p>
        </p:txBody>
      </p:sp>
    </p:spTree>
    <p:extLst>
      <p:ext uri="{BB962C8B-B14F-4D97-AF65-F5344CB8AC3E}">
        <p14:creationId xmlns:p14="http://schemas.microsoft.com/office/powerpoint/2010/main" val="63714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B9FA11-8163-2648-AE79-3361951C9A40}"/>
              </a:ext>
            </a:extLst>
          </p:cNvPr>
          <p:cNvPicPr>
            <a:picLocks noChangeAspect="1"/>
          </p:cNvPicPr>
          <p:nvPr/>
        </p:nvPicPr>
        <p:blipFill>
          <a:blip r:embed="rId2"/>
          <a:stretch>
            <a:fillRect/>
          </a:stretch>
        </p:blipFill>
        <p:spPr>
          <a:xfrm>
            <a:off x="0" y="-3198"/>
            <a:ext cx="9144000" cy="6845913"/>
          </a:xfrm>
          <a:prstGeom prst="rect">
            <a:avLst/>
          </a:prstGeom>
        </p:spPr>
      </p:pic>
      <p:sp>
        <p:nvSpPr>
          <p:cNvPr id="4" name="Rectangle 3">
            <a:extLst>
              <a:ext uri="{FF2B5EF4-FFF2-40B4-BE49-F238E27FC236}">
                <a16:creationId xmlns:a16="http://schemas.microsoft.com/office/drawing/2014/main" id="{22FF18B3-BE0E-6C48-9F2D-0091C49869F1}"/>
              </a:ext>
            </a:extLst>
          </p:cNvPr>
          <p:cNvSpPr/>
          <p:nvPr/>
        </p:nvSpPr>
        <p:spPr>
          <a:xfrm>
            <a:off x="107504" y="116632"/>
            <a:ext cx="8604448" cy="2862322"/>
          </a:xfrm>
          <a:prstGeom prst="rect">
            <a:avLst/>
          </a:prstGeom>
        </p:spPr>
        <p:txBody>
          <a:bodyPr wrap="square">
            <a:spAutoFit/>
          </a:bodyPr>
          <a:lstStyle/>
          <a:p>
            <a:pPr marL="342900" indent="-342900">
              <a:buFont typeface="Arial" panose="020B0604020202020204" pitchFamily="34" charset="0"/>
              <a:buChar char="•"/>
            </a:pPr>
            <a:r>
              <a:rPr lang="tr-TR" sz="2000" b="1" noProof="1"/>
              <a:t>Türkiye, Ortadoğu coğrafyasında, yaşanması muhtemel bir su krizinin en kilit ülkesi konumundadır. </a:t>
            </a:r>
            <a:r>
              <a:rPr lang="tr-TR" sz="2000" b="1" noProof="1">
                <a:solidFill>
                  <a:srgbClr val="FFFF00"/>
                </a:solidFill>
              </a:rPr>
              <a:t>Türkiye’nin sınıraşan sular konusunda komşu ve bölge ülkeleri ile yaşadığı ihtilaflar, dış politikada önemli sorunlarından birini oluşturmaktadır. </a:t>
            </a:r>
          </a:p>
          <a:p>
            <a:endParaRPr lang="tr-TR" sz="2000" b="1" noProof="1"/>
          </a:p>
          <a:p>
            <a:pPr marL="342900" indent="-342900">
              <a:buFont typeface="Arial" panose="020B0604020202020204" pitchFamily="34" charset="0"/>
              <a:buChar char="•"/>
            </a:pPr>
            <a:r>
              <a:rPr lang="tr-TR" sz="2000" b="1" noProof="1"/>
              <a:t>Türkiye, </a:t>
            </a:r>
            <a:r>
              <a:rPr lang="tr-TR" sz="2000" b="1" noProof="1">
                <a:solidFill>
                  <a:srgbClr val="FFFF00"/>
                </a:solidFill>
              </a:rPr>
              <a:t>sorunun çözümüne yönelik siyasi ve teknik açıdan önemli bir altyapı oluşturmuştur. </a:t>
            </a:r>
            <a:r>
              <a:rPr lang="tr-TR" sz="2000" b="1" noProof="1"/>
              <a:t>Ancak, Türkiye’nin önerdiği çözüm önerileri, soruna muhatap ülkelerin siyasi yaklaşımları ve su konusunda Türkiye’ye bağımlı kalma kaygıları nedeni ile hayata geçirilememiştir. </a:t>
            </a:r>
          </a:p>
        </p:txBody>
      </p:sp>
      <p:sp>
        <p:nvSpPr>
          <p:cNvPr id="10" name="TextBox 9">
            <a:extLst>
              <a:ext uri="{FF2B5EF4-FFF2-40B4-BE49-F238E27FC236}">
                <a16:creationId xmlns:a16="http://schemas.microsoft.com/office/drawing/2014/main" id="{1B25BC1F-7BB3-5D4E-988B-19660C659CFD}"/>
              </a:ext>
            </a:extLst>
          </p:cNvPr>
          <p:cNvSpPr txBox="1"/>
          <p:nvPr/>
        </p:nvSpPr>
        <p:spPr>
          <a:xfrm>
            <a:off x="7640341" y="2809677"/>
            <a:ext cx="1180131" cy="338554"/>
          </a:xfrm>
          <a:prstGeom prst="rect">
            <a:avLst/>
          </a:prstGeom>
          <a:noFill/>
        </p:spPr>
        <p:txBody>
          <a:bodyPr wrap="none" rtlCol="0">
            <a:spAutoFit/>
          </a:bodyPr>
          <a:lstStyle/>
          <a:p>
            <a:r>
              <a:rPr lang="en-TR" sz="1600" dirty="0"/>
              <a:t>Erdağ, 2015</a:t>
            </a:r>
          </a:p>
        </p:txBody>
      </p:sp>
    </p:spTree>
    <p:extLst>
      <p:ext uri="{BB962C8B-B14F-4D97-AF65-F5344CB8AC3E}">
        <p14:creationId xmlns:p14="http://schemas.microsoft.com/office/powerpoint/2010/main" val="3543342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5496" y="332656"/>
            <a:ext cx="272299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all" spc="0" normalizeH="0" baseline="0" noProof="0" dirty="0">
                <a:ln>
                  <a:noFill/>
                </a:ln>
                <a:solidFill>
                  <a:srgbClr val="00B0F0"/>
                </a:solidFill>
                <a:effectLst>
                  <a:outerShdw blurRad="38100" dist="38100" dir="2700000" algn="tl">
                    <a:srgbClr val="000000">
                      <a:alpha val="43137"/>
                    </a:srgbClr>
                  </a:outerShdw>
                  <a:reflection blurRad="12700" stA="34000" endA="740" endPos="53000" dir="5400000" sy="-100000" algn="bl" rotWithShape="0"/>
                </a:effectLst>
                <a:uLnTx/>
                <a:uFillTx/>
                <a:latin typeface="Calibri" pitchFamily="34" charset="0"/>
                <a:ea typeface="+mn-ea"/>
                <a:cs typeface="+mn-cs"/>
              </a:rPr>
              <a:t>HAFTALIK KONULAR</a:t>
            </a:r>
            <a:endParaRPr kumimoji="0" lang="en-US" sz="1800" b="0" i="0" u="none" strike="noStrike" kern="1200" cap="none" spc="0" normalizeH="0" baseline="0" noProof="0" dirty="0">
              <a:ln>
                <a:noFill/>
              </a:ln>
              <a:solidFill>
                <a:srgbClr val="00B0F0"/>
              </a:solidFill>
              <a:effectLst/>
              <a:uLnTx/>
              <a:uFillTx/>
              <a:latin typeface="Corbel"/>
              <a:ea typeface="+mn-ea"/>
              <a:cs typeface="+mn-cs"/>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18954278"/>
              </p:ext>
            </p:extLst>
          </p:nvPr>
        </p:nvGraphicFramePr>
        <p:xfrm>
          <a:off x="153988" y="908050"/>
          <a:ext cx="8978900" cy="5311775"/>
        </p:xfrm>
        <a:graphic>
          <a:graphicData uri="http://schemas.openxmlformats.org/presentationml/2006/ole">
            <mc:AlternateContent xmlns:mc="http://schemas.openxmlformats.org/markup-compatibility/2006">
              <mc:Choice xmlns:v="urn:schemas-microsoft-com:vml" Requires="v">
                <p:oleObj spid="_x0000_s2298" name="Çalışma Sayfası" r:id="rId3" imgW="7035849" imgH="3797373" progId="Excel.Sheet.12">
                  <p:embed/>
                </p:oleObj>
              </mc:Choice>
              <mc:Fallback>
                <p:oleObj name="Çalışma Sayfası" r:id="rId3" imgW="7035849" imgH="3797373" progId="Excel.Sheet.12">
                  <p:embed/>
                  <p:pic>
                    <p:nvPicPr>
                      <p:cNvPr id="2" name="Nesne 1"/>
                      <p:cNvPicPr/>
                      <p:nvPr/>
                    </p:nvPicPr>
                    <p:blipFill>
                      <a:blip r:embed="rId4"/>
                      <a:stretch>
                        <a:fillRect/>
                      </a:stretch>
                    </p:blipFill>
                    <p:spPr>
                      <a:xfrm>
                        <a:off x="153988" y="908050"/>
                        <a:ext cx="8978900" cy="5311775"/>
                      </a:xfrm>
                      <a:prstGeom prst="rect">
                        <a:avLst/>
                      </a:prstGeom>
                    </p:spPr>
                  </p:pic>
                </p:oleObj>
              </mc:Fallback>
            </mc:AlternateContent>
          </a:graphicData>
        </a:graphic>
      </p:graphicFrame>
    </p:spTree>
    <p:extLst>
      <p:ext uri="{BB962C8B-B14F-4D97-AF65-F5344CB8AC3E}">
        <p14:creationId xmlns:p14="http://schemas.microsoft.com/office/powerpoint/2010/main" val="179220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897174" y="260648"/>
            <a:ext cx="7772400" cy="792088"/>
          </a:xfrm>
        </p:spPr>
        <p:txBody>
          <a:bodyPr/>
          <a:lstStyle/>
          <a:p>
            <a:pPr marL="68580" indent="0" algn="r">
              <a:buNone/>
            </a:pPr>
            <a:r>
              <a:rPr lang="tr-TR" dirty="0">
                <a:solidFill>
                  <a:srgbClr val="00B0F0"/>
                </a:solidFill>
              </a:rPr>
              <a:t>SINIR AŞAN SULAR</a:t>
            </a:r>
          </a:p>
        </p:txBody>
      </p:sp>
      <p:sp>
        <p:nvSpPr>
          <p:cNvPr id="3" name="Rectangle 2">
            <a:extLst>
              <a:ext uri="{FF2B5EF4-FFF2-40B4-BE49-F238E27FC236}">
                <a16:creationId xmlns:a16="http://schemas.microsoft.com/office/drawing/2014/main" id="{218D5BF4-83BB-B84C-B123-B2338C7D6B13}"/>
              </a:ext>
            </a:extLst>
          </p:cNvPr>
          <p:cNvSpPr/>
          <p:nvPr/>
        </p:nvSpPr>
        <p:spPr>
          <a:xfrm>
            <a:off x="251520" y="1196752"/>
            <a:ext cx="8708318" cy="5770811"/>
          </a:xfrm>
          <a:prstGeom prst="rect">
            <a:avLst/>
          </a:prstGeom>
        </p:spPr>
        <p:txBody>
          <a:bodyPr wrap="square">
            <a:spAutoFit/>
          </a:bodyPr>
          <a:lstStyle/>
          <a:p>
            <a:pPr>
              <a:lnSpc>
                <a:spcPct val="150000"/>
              </a:lnSpc>
            </a:pPr>
            <a:r>
              <a:rPr lang="tr-TR" sz="2200" noProof="1">
                <a:latin typeface="TimesNewRoman"/>
              </a:rPr>
              <a:t>Akarsu havzaları </a:t>
            </a:r>
          </a:p>
          <a:p>
            <a:pPr>
              <a:lnSpc>
                <a:spcPct val="150000"/>
              </a:lnSpc>
            </a:pPr>
            <a:r>
              <a:rPr lang="tr-TR" sz="2200" noProof="1">
                <a:solidFill>
                  <a:srgbClr val="FFFF00"/>
                </a:solidFill>
                <a:latin typeface="TimesNewRoman"/>
              </a:rPr>
              <a:t>	klimatolojik, </a:t>
            </a:r>
          </a:p>
          <a:p>
            <a:pPr>
              <a:lnSpc>
                <a:spcPct val="150000"/>
              </a:lnSpc>
            </a:pPr>
            <a:r>
              <a:rPr lang="tr-TR" sz="2200" noProof="1">
                <a:solidFill>
                  <a:srgbClr val="FFFF00"/>
                </a:solidFill>
                <a:latin typeface="TimesNewRoman"/>
              </a:rPr>
              <a:t>		jeomorfolojik</a:t>
            </a:r>
          </a:p>
          <a:p>
            <a:pPr>
              <a:lnSpc>
                <a:spcPct val="150000"/>
              </a:lnSpc>
            </a:pPr>
            <a:r>
              <a:rPr lang="tr-TR" sz="2200" noProof="1">
                <a:solidFill>
                  <a:srgbClr val="FFFF00"/>
                </a:solidFill>
                <a:latin typeface="TimesNewRoman"/>
              </a:rPr>
              <a:t>			 ve insan faktörlerinin </a:t>
            </a:r>
          </a:p>
          <a:p>
            <a:pPr>
              <a:lnSpc>
                <a:spcPct val="150000"/>
              </a:lnSpc>
            </a:pPr>
            <a:r>
              <a:rPr lang="tr-TR" sz="2200" noProof="1">
                <a:latin typeface="TimesNewRoman"/>
              </a:rPr>
              <a:t>etkileri altında şekillenen ve gelişen karmaşık coğrafi sistemlerdir. </a:t>
            </a:r>
          </a:p>
          <a:p>
            <a:pPr>
              <a:lnSpc>
                <a:spcPct val="150000"/>
              </a:lnSpc>
            </a:pPr>
            <a:endParaRPr lang="tr-TR" sz="2200" noProof="1">
              <a:latin typeface="TimesNewRoman"/>
            </a:endParaRPr>
          </a:p>
          <a:p>
            <a:pPr>
              <a:lnSpc>
                <a:spcPct val="150000"/>
              </a:lnSpc>
            </a:pPr>
            <a:r>
              <a:rPr lang="tr-TR" sz="2400" noProof="1">
                <a:latin typeface="WarnockPro"/>
              </a:rPr>
              <a:t>Ancak; ulusal ve uluslararası akarsuları birbirinden ayırmakta kullanılan esas kıstas </a:t>
            </a:r>
            <a:r>
              <a:rPr lang="tr-TR" sz="2400" noProof="1">
                <a:solidFill>
                  <a:srgbClr val="FFFF00"/>
                </a:solidFill>
                <a:latin typeface="WarnockPro"/>
              </a:rPr>
              <a:t>coğrafidir. </a:t>
            </a:r>
          </a:p>
          <a:p>
            <a:pPr>
              <a:lnSpc>
                <a:spcPct val="150000"/>
              </a:lnSpc>
            </a:pPr>
            <a:endParaRPr lang="tr-TR" sz="2200" noProof="1">
              <a:latin typeface="TimesNewRoman"/>
            </a:endParaRPr>
          </a:p>
          <a:p>
            <a:pPr>
              <a:lnSpc>
                <a:spcPct val="150000"/>
              </a:lnSpc>
            </a:pPr>
            <a:endParaRPr lang="tr-TR" sz="2200" noProof="1">
              <a:latin typeface="TimesNewRoman"/>
            </a:endParaRPr>
          </a:p>
          <a:p>
            <a:pPr>
              <a:lnSpc>
                <a:spcPct val="150000"/>
              </a:lnSpc>
            </a:pPr>
            <a:endParaRPr lang="tr-TR" sz="2200" noProof="1"/>
          </a:p>
        </p:txBody>
      </p:sp>
      <p:sp>
        <p:nvSpPr>
          <p:cNvPr id="4" name="TextBox 3">
            <a:extLst>
              <a:ext uri="{FF2B5EF4-FFF2-40B4-BE49-F238E27FC236}">
                <a16:creationId xmlns:a16="http://schemas.microsoft.com/office/drawing/2014/main" id="{471653C3-8686-5849-A4FE-7B781AEB3B56}"/>
              </a:ext>
            </a:extLst>
          </p:cNvPr>
          <p:cNvSpPr txBox="1"/>
          <p:nvPr/>
        </p:nvSpPr>
        <p:spPr>
          <a:xfrm>
            <a:off x="7668344" y="6021288"/>
            <a:ext cx="1189749" cy="307777"/>
          </a:xfrm>
          <a:prstGeom prst="rect">
            <a:avLst/>
          </a:prstGeom>
          <a:noFill/>
        </p:spPr>
        <p:txBody>
          <a:bodyPr wrap="none" rtlCol="0">
            <a:spAutoFit/>
          </a:bodyPr>
          <a:lstStyle/>
          <a:p>
            <a:r>
              <a:rPr lang="en-TR" sz="1400" dirty="0"/>
              <a:t>Turoğlu, 2014</a:t>
            </a:r>
          </a:p>
        </p:txBody>
      </p:sp>
    </p:spTree>
    <p:extLst>
      <p:ext uri="{BB962C8B-B14F-4D97-AF65-F5344CB8AC3E}">
        <p14:creationId xmlns:p14="http://schemas.microsoft.com/office/powerpoint/2010/main" val="3606469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F495E3-98A8-234D-956F-0D02C9B7DC75}"/>
              </a:ext>
            </a:extLst>
          </p:cNvPr>
          <p:cNvSpPr/>
          <p:nvPr/>
        </p:nvSpPr>
        <p:spPr>
          <a:xfrm>
            <a:off x="395536" y="18024"/>
            <a:ext cx="8568952" cy="3416320"/>
          </a:xfrm>
          <a:prstGeom prst="rect">
            <a:avLst/>
          </a:prstGeom>
        </p:spPr>
        <p:txBody>
          <a:bodyPr wrap="square">
            <a:spAutoFit/>
          </a:bodyPr>
          <a:lstStyle/>
          <a:p>
            <a:pPr algn="ctr">
              <a:lnSpc>
                <a:spcPct val="150000"/>
              </a:lnSpc>
            </a:pPr>
            <a:endParaRPr lang="tr-TR" sz="2400" noProof="1">
              <a:solidFill>
                <a:srgbClr val="FFFF00"/>
              </a:solidFill>
              <a:latin typeface="WarnockPro"/>
            </a:endParaRPr>
          </a:p>
          <a:p>
            <a:pPr algn="ctr">
              <a:lnSpc>
                <a:spcPct val="150000"/>
              </a:lnSpc>
            </a:pPr>
            <a:r>
              <a:rPr lang="tr-TR" sz="2400" noProof="1">
                <a:latin typeface="WarnockPro"/>
              </a:rPr>
              <a:t>Kaynağından denize ulaştığı yere kadar, tek bir devletin sınırları içinde kalan akarsular </a:t>
            </a:r>
            <a:r>
              <a:rPr lang="tr-TR" sz="2400" noProof="1">
                <a:solidFill>
                  <a:srgbClr val="FFFF00"/>
                </a:solidFill>
                <a:latin typeface="WarnockPro"/>
              </a:rPr>
              <a:t>ulusal akarsular,</a:t>
            </a:r>
            <a:endParaRPr lang="tr-TR" sz="2400" noProof="1">
              <a:latin typeface="WarnockPro"/>
            </a:endParaRPr>
          </a:p>
          <a:p>
            <a:pPr algn="ctr">
              <a:lnSpc>
                <a:spcPct val="150000"/>
              </a:lnSpc>
            </a:pPr>
            <a:r>
              <a:rPr lang="tr-TR" sz="2400" noProof="1">
                <a:solidFill>
                  <a:srgbClr val="FFFF00"/>
                </a:solidFill>
                <a:latin typeface="WarnockPro"/>
              </a:rPr>
              <a:t>U</a:t>
            </a:r>
            <a:r>
              <a:rPr lang="en-US" sz="2400" noProof="1">
                <a:solidFill>
                  <a:srgbClr val="FFFF00"/>
                </a:solidFill>
                <a:latin typeface="WarnockPro"/>
              </a:rPr>
              <a:t>luslararası akarsu, </a:t>
            </a:r>
            <a:r>
              <a:rPr lang="en-US" sz="2400" noProof="1">
                <a:latin typeface="WarnockPro"/>
              </a:rPr>
              <a:t>iki veya bir</a:t>
            </a:r>
            <a:r>
              <a:rPr lang="tr-TR" sz="2400" noProof="1">
                <a:latin typeface="WarnockPro"/>
              </a:rPr>
              <a:t>ç</a:t>
            </a:r>
            <a:r>
              <a:rPr lang="en-US" sz="2400" noProof="1">
                <a:latin typeface="WarnockPro"/>
              </a:rPr>
              <a:t>ok devleti ayıran ya da kesen su yolları olarak </a:t>
            </a:r>
            <a:r>
              <a:rPr lang="tr-TR" sz="2400" noProof="1">
                <a:latin typeface="WarnockPro"/>
              </a:rPr>
              <a:t>tanımlanmaktadır. </a:t>
            </a:r>
          </a:p>
          <a:p>
            <a:pPr algn="ctr">
              <a:lnSpc>
                <a:spcPct val="150000"/>
              </a:lnSpc>
            </a:pPr>
            <a:endParaRPr lang="tr-TR" sz="2400" noProof="1"/>
          </a:p>
        </p:txBody>
      </p:sp>
      <p:pic>
        <p:nvPicPr>
          <p:cNvPr id="8" name="Picture 7">
            <a:extLst>
              <a:ext uri="{FF2B5EF4-FFF2-40B4-BE49-F238E27FC236}">
                <a16:creationId xmlns:a16="http://schemas.microsoft.com/office/drawing/2014/main" id="{E42D84F5-99E2-2249-867A-BABB16A309D2}"/>
              </a:ext>
            </a:extLst>
          </p:cNvPr>
          <p:cNvPicPr>
            <a:picLocks noChangeAspect="1"/>
          </p:cNvPicPr>
          <p:nvPr/>
        </p:nvPicPr>
        <p:blipFill>
          <a:blip r:embed="rId3"/>
          <a:stretch>
            <a:fillRect/>
          </a:stretch>
        </p:blipFill>
        <p:spPr>
          <a:xfrm>
            <a:off x="683568" y="3377084"/>
            <a:ext cx="7992888" cy="3507097"/>
          </a:xfrm>
          <a:prstGeom prst="rect">
            <a:avLst/>
          </a:prstGeom>
        </p:spPr>
      </p:pic>
      <p:sp>
        <p:nvSpPr>
          <p:cNvPr id="9" name="TextBox 8">
            <a:extLst>
              <a:ext uri="{FF2B5EF4-FFF2-40B4-BE49-F238E27FC236}">
                <a16:creationId xmlns:a16="http://schemas.microsoft.com/office/drawing/2014/main" id="{0FCC8D8F-B9BB-E34F-A7F2-349627BF9931}"/>
              </a:ext>
            </a:extLst>
          </p:cNvPr>
          <p:cNvSpPr txBox="1"/>
          <p:nvPr/>
        </p:nvSpPr>
        <p:spPr>
          <a:xfrm>
            <a:off x="6876256" y="5661248"/>
            <a:ext cx="1354604" cy="738664"/>
          </a:xfrm>
          <a:prstGeom prst="rect">
            <a:avLst/>
          </a:prstGeom>
          <a:noFill/>
        </p:spPr>
        <p:txBody>
          <a:bodyPr wrap="square" rtlCol="0">
            <a:spAutoFit/>
          </a:bodyPr>
          <a:lstStyle/>
          <a:p>
            <a:r>
              <a:rPr lang="en-TR" sz="1400" b="1" dirty="0">
                <a:solidFill>
                  <a:srgbClr val="FFFF00"/>
                </a:solidFill>
              </a:rPr>
              <a:t>  Niger River</a:t>
            </a:r>
          </a:p>
          <a:p>
            <a:r>
              <a:rPr lang="en-TR" sz="1400" b="1" dirty="0">
                <a:solidFill>
                  <a:srgbClr val="FFFF00"/>
                </a:solidFill>
              </a:rPr>
              <a:t>North of Mali</a:t>
            </a:r>
          </a:p>
          <a:p>
            <a:r>
              <a:rPr lang="en-TR" sz="1400" b="1" dirty="0">
                <a:solidFill>
                  <a:srgbClr val="FFFF00"/>
                </a:solidFill>
              </a:rPr>
              <a:t>   UN-Water</a:t>
            </a:r>
          </a:p>
        </p:txBody>
      </p:sp>
    </p:spTree>
    <p:extLst>
      <p:ext uri="{BB962C8B-B14F-4D97-AF65-F5344CB8AC3E}">
        <p14:creationId xmlns:p14="http://schemas.microsoft.com/office/powerpoint/2010/main" val="1484930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8FDFD3-74C6-1A48-8090-AF6451782687}"/>
              </a:ext>
            </a:extLst>
          </p:cNvPr>
          <p:cNvSpPr/>
          <p:nvPr/>
        </p:nvSpPr>
        <p:spPr>
          <a:xfrm>
            <a:off x="467544" y="476672"/>
            <a:ext cx="8496944" cy="5632311"/>
          </a:xfrm>
          <a:prstGeom prst="rect">
            <a:avLst/>
          </a:prstGeom>
        </p:spPr>
        <p:txBody>
          <a:bodyPr wrap="square">
            <a:spAutoFit/>
          </a:bodyPr>
          <a:lstStyle/>
          <a:p>
            <a:pPr algn="ctr">
              <a:lnSpc>
                <a:spcPct val="150000"/>
              </a:lnSpc>
            </a:pPr>
            <a:r>
              <a:rPr lang="tr-TR" sz="2400" noProof="1"/>
              <a:t>Zaman içinde akarsulardan ulaşım dışında farklı amaçlarla yararlanmaların artması ve terminolojinin gelişmesiyle, “</a:t>
            </a:r>
            <a:r>
              <a:rPr lang="tr-TR" sz="2400" noProof="1">
                <a:solidFill>
                  <a:srgbClr val="FFFF00"/>
                </a:solidFill>
              </a:rPr>
              <a:t>uluslararası sular” ve “sınır aşan sular</a:t>
            </a:r>
            <a:r>
              <a:rPr lang="tr-TR" sz="2400" noProof="1"/>
              <a:t>” terimi kullanılmış; bu konu uluslararası hukukta daha çok işlenmeye başlamıştır. </a:t>
            </a:r>
          </a:p>
          <a:p>
            <a:pPr algn="ctr">
              <a:lnSpc>
                <a:spcPct val="150000"/>
              </a:lnSpc>
            </a:pPr>
            <a:endParaRPr lang="tr-TR" sz="2400" noProof="1"/>
          </a:p>
          <a:p>
            <a:pPr algn="ctr">
              <a:lnSpc>
                <a:spcPct val="150000"/>
              </a:lnSpc>
            </a:pPr>
            <a:r>
              <a:rPr lang="tr-TR" sz="2400" noProof="1"/>
              <a:t>1997 yılında yürürlüğe giren “</a:t>
            </a:r>
            <a:r>
              <a:rPr lang="tr-TR" sz="2400" noProof="1">
                <a:solidFill>
                  <a:srgbClr val="FFFF00"/>
                </a:solidFill>
              </a:rPr>
              <a:t>Sınır Aşan Sular ve Uluslararası Göllerin Kullanımı ve Korunması Sözleşmesi”nde </a:t>
            </a:r>
            <a:r>
              <a:rPr lang="tr-TR" sz="2400" noProof="1">
                <a:solidFill>
                  <a:srgbClr val="00B0F0"/>
                </a:solidFill>
              </a:rPr>
              <a:t>“sınır aşan su” </a:t>
            </a:r>
            <a:r>
              <a:rPr lang="tr-TR" sz="2400" noProof="1"/>
              <a:t>terimi, aynı yıl imzalanan</a:t>
            </a:r>
          </a:p>
          <a:p>
            <a:pPr algn="ctr">
              <a:lnSpc>
                <a:spcPct val="150000"/>
              </a:lnSpc>
            </a:pPr>
            <a:r>
              <a:rPr lang="tr-TR" sz="2400" noProof="1">
                <a:solidFill>
                  <a:srgbClr val="FFFF00"/>
                </a:solidFill>
              </a:rPr>
              <a:t>“Uluslararası Su Yollarının Ulaşım Dışı Amaçlarla Kullanılmasına İ̇lişkin Sözleşme”de </a:t>
            </a:r>
            <a:r>
              <a:rPr lang="tr-TR" sz="2400" noProof="1">
                <a:solidFill>
                  <a:srgbClr val="00B0F0"/>
                </a:solidFill>
              </a:rPr>
              <a:t>«uluslararası </a:t>
            </a:r>
            <a:r>
              <a:rPr lang="tr-TR" sz="2400" noProof="1" smtClean="0">
                <a:solidFill>
                  <a:srgbClr val="00B0F0"/>
                </a:solidFill>
              </a:rPr>
              <a:t>su yolu» </a:t>
            </a:r>
            <a:r>
              <a:rPr lang="tr-TR" sz="2400" noProof="1"/>
              <a:t>terimi</a:t>
            </a:r>
            <a:r>
              <a:rPr lang="tr-TR" sz="2400" noProof="1">
                <a:solidFill>
                  <a:srgbClr val="00B0F0"/>
                </a:solidFill>
              </a:rPr>
              <a:t> </a:t>
            </a:r>
            <a:r>
              <a:rPr lang="tr-TR" sz="2400" noProof="1"/>
              <a:t>kabul edilmiştir </a:t>
            </a:r>
          </a:p>
        </p:txBody>
      </p:sp>
    </p:spTree>
    <p:extLst>
      <p:ext uri="{BB962C8B-B14F-4D97-AF65-F5344CB8AC3E}">
        <p14:creationId xmlns:p14="http://schemas.microsoft.com/office/powerpoint/2010/main" val="71723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A7CA2-C698-BC4B-9C36-96A983ECED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536" y="3478030"/>
            <a:ext cx="8280920" cy="3361926"/>
          </a:xfrm>
          <a:prstGeom prst="rect">
            <a:avLst/>
          </a:prstGeom>
        </p:spPr>
      </p:pic>
      <p:sp>
        <p:nvSpPr>
          <p:cNvPr id="3" name="TextBox 2">
            <a:extLst>
              <a:ext uri="{FF2B5EF4-FFF2-40B4-BE49-F238E27FC236}">
                <a16:creationId xmlns:a16="http://schemas.microsoft.com/office/drawing/2014/main" id="{7CEA5EB5-9A13-6341-B6F6-DF7217EC4704}"/>
              </a:ext>
            </a:extLst>
          </p:cNvPr>
          <p:cNvSpPr txBox="1"/>
          <p:nvPr/>
        </p:nvSpPr>
        <p:spPr>
          <a:xfrm>
            <a:off x="6961812" y="5517232"/>
            <a:ext cx="1786652" cy="523220"/>
          </a:xfrm>
          <a:prstGeom prst="rect">
            <a:avLst/>
          </a:prstGeom>
          <a:noFill/>
        </p:spPr>
        <p:txBody>
          <a:bodyPr wrap="square" rtlCol="0">
            <a:spAutoFit/>
          </a:bodyPr>
          <a:lstStyle/>
          <a:p>
            <a:r>
              <a:rPr lang="en-TR" sz="1400" b="1" dirty="0">
                <a:solidFill>
                  <a:srgbClr val="FFFF00"/>
                </a:solidFill>
              </a:rPr>
              <a:t>       Drina River</a:t>
            </a:r>
          </a:p>
          <a:p>
            <a:r>
              <a:rPr lang="en-TR" sz="1400" b="1" dirty="0">
                <a:solidFill>
                  <a:srgbClr val="FFFF00"/>
                </a:solidFill>
              </a:rPr>
              <a:t>Southeast Europe</a:t>
            </a:r>
          </a:p>
        </p:txBody>
      </p:sp>
      <p:sp>
        <p:nvSpPr>
          <p:cNvPr id="4" name="Dikdörtgen 3"/>
          <p:cNvSpPr/>
          <p:nvPr/>
        </p:nvSpPr>
        <p:spPr>
          <a:xfrm>
            <a:off x="179512" y="116632"/>
            <a:ext cx="8856984" cy="3416320"/>
          </a:xfrm>
          <a:prstGeom prst="rect">
            <a:avLst/>
          </a:prstGeom>
        </p:spPr>
        <p:txBody>
          <a:bodyPr wrap="square">
            <a:spAutoFit/>
          </a:bodyPr>
          <a:lstStyle/>
          <a:p>
            <a:pPr algn="ctr">
              <a:lnSpc>
                <a:spcPct val="150000"/>
              </a:lnSpc>
            </a:pPr>
            <a:r>
              <a:rPr lang="en-US" sz="2400" noProof="1"/>
              <a:t>Birleşmiş Milletler tarafından yapılan bir araştırmaya göre dünyada orta ve büyük ölçekte </a:t>
            </a:r>
            <a:r>
              <a:rPr lang="en-US" sz="2400" noProof="1">
                <a:solidFill>
                  <a:srgbClr val="FFFF00"/>
                </a:solidFill>
              </a:rPr>
              <a:t>214 sınır aşan</a:t>
            </a:r>
            <a:r>
              <a:rPr lang="tr-TR" sz="2400" noProof="1">
                <a:solidFill>
                  <a:srgbClr val="FFFF00"/>
                </a:solidFill>
              </a:rPr>
              <a:t> su</a:t>
            </a:r>
            <a:r>
              <a:rPr lang="en-US" sz="2400" noProof="1">
                <a:solidFill>
                  <a:srgbClr val="FFFF00"/>
                </a:solidFill>
              </a:rPr>
              <a:t> </a:t>
            </a:r>
            <a:r>
              <a:rPr lang="tr-TR" sz="2400" noProof="1"/>
              <a:t>bulunmaktadır </a:t>
            </a:r>
          </a:p>
          <a:p>
            <a:pPr algn="ctr">
              <a:lnSpc>
                <a:spcPct val="150000"/>
              </a:lnSpc>
            </a:pPr>
            <a:r>
              <a:rPr lang="en-US" sz="2400" noProof="1"/>
              <a:t>(Aydoğdu ve Yenigün, 2006). </a:t>
            </a:r>
          </a:p>
          <a:p>
            <a:pPr algn="ctr">
              <a:lnSpc>
                <a:spcPct val="150000"/>
              </a:lnSpc>
            </a:pPr>
            <a:r>
              <a:rPr lang="en-US" sz="2400" noProof="1"/>
              <a:t>Dünya’nın % 40’ının su ihtiyacını karşılayan belli başlı nehirlerin </a:t>
            </a:r>
            <a:endParaRPr lang="tr-TR" sz="2400" noProof="1"/>
          </a:p>
          <a:p>
            <a:pPr algn="ctr">
              <a:lnSpc>
                <a:spcPct val="150000"/>
              </a:lnSpc>
            </a:pPr>
            <a:r>
              <a:rPr lang="en-US" sz="2400" noProof="1">
                <a:solidFill>
                  <a:srgbClr val="FFFF00"/>
                </a:solidFill>
              </a:rPr>
              <a:t>155 </a:t>
            </a:r>
            <a:r>
              <a:rPr lang="tr-TR" sz="2400" noProof="1">
                <a:solidFill>
                  <a:srgbClr val="FFFF00"/>
                </a:solidFill>
              </a:rPr>
              <a:t>adedi</a:t>
            </a:r>
            <a:r>
              <a:rPr lang="en-US" sz="2400" noProof="1">
                <a:solidFill>
                  <a:srgbClr val="FFFF00"/>
                </a:solidFill>
              </a:rPr>
              <a:t> iki ülkenin, 59 </a:t>
            </a:r>
            <a:r>
              <a:rPr lang="tr-TR" sz="2400" noProof="1">
                <a:solidFill>
                  <a:srgbClr val="FFFF00"/>
                </a:solidFill>
              </a:rPr>
              <a:t>adedi</a:t>
            </a:r>
            <a:r>
              <a:rPr lang="en-US" sz="2400" noProof="1">
                <a:solidFill>
                  <a:srgbClr val="FFFF00"/>
                </a:solidFill>
              </a:rPr>
              <a:t> ise üç veya daha çok ülkenin </a:t>
            </a:r>
            <a:r>
              <a:rPr lang="en-US" sz="2400" noProof="1"/>
              <a:t>topraklarından akmaktadır.</a:t>
            </a:r>
          </a:p>
        </p:txBody>
      </p:sp>
    </p:spTree>
    <p:extLst>
      <p:ext uri="{BB962C8B-B14F-4D97-AF65-F5344CB8AC3E}">
        <p14:creationId xmlns:p14="http://schemas.microsoft.com/office/powerpoint/2010/main" val="320608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70E830-D616-8D4E-90F3-C9A8075ED6BC}"/>
              </a:ext>
            </a:extLst>
          </p:cNvPr>
          <p:cNvSpPr/>
          <p:nvPr/>
        </p:nvSpPr>
        <p:spPr>
          <a:xfrm>
            <a:off x="459140" y="457007"/>
            <a:ext cx="8416778" cy="5355312"/>
          </a:xfrm>
          <a:prstGeom prst="rect">
            <a:avLst/>
          </a:prstGeom>
        </p:spPr>
        <p:txBody>
          <a:bodyPr wrap="square">
            <a:spAutoFit/>
          </a:bodyPr>
          <a:lstStyle/>
          <a:p>
            <a:pPr>
              <a:lnSpc>
                <a:spcPct val="150000"/>
              </a:lnSpc>
            </a:pPr>
            <a:r>
              <a:rPr lang="tr-TR" sz="2400" noProof="1"/>
              <a:t>Ülkeler arasındaki siyasal sınırların, doğal bütünlüğün sağlandığı temel coğrafi birim sayılan havza sınırları ile örtüşmemesi, siyasal sınırların ekolojik birimleri bölmesine neden olmuştur. </a:t>
            </a:r>
          </a:p>
          <a:p>
            <a:pPr>
              <a:lnSpc>
                <a:spcPct val="150000"/>
              </a:lnSpc>
            </a:pPr>
            <a:endParaRPr lang="tr-TR" noProof="1"/>
          </a:p>
          <a:p>
            <a:pPr>
              <a:lnSpc>
                <a:spcPct val="150000"/>
              </a:lnSpc>
            </a:pPr>
            <a:r>
              <a:rPr lang="tr-TR" sz="2400" noProof="1"/>
              <a:t>Bu tür siyasal bölünmelerin en karakteristik örneği sınır aşan su havzalarında görülmektedir. </a:t>
            </a:r>
          </a:p>
          <a:p>
            <a:pPr>
              <a:lnSpc>
                <a:spcPct val="150000"/>
              </a:lnSpc>
            </a:pPr>
            <a:endParaRPr lang="tr-TR" noProof="1"/>
          </a:p>
          <a:p>
            <a:pPr>
              <a:lnSpc>
                <a:spcPct val="150000"/>
              </a:lnSpc>
            </a:pPr>
            <a:r>
              <a:rPr lang="tr-TR" sz="2400" noProof="1"/>
              <a:t>Dolayısıyla bu havzalardaki en önemli doğal kaynak sayılabilecek suyun paylaşımı ve havzada yaşanan ekolojik sorunlar havzada toprakları bulunduran tüm ülkeleri ilgilendirmektedir. </a:t>
            </a:r>
          </a:p>
        </p:txBody>
      </p:sp>
      <p:sp>
        <p:nvSpPr>
          <p:cNvPr id="3" name="TextBox 2">
            <a:extLst>
              <a:ext uri="{FF2B5EF4-FFF2-40B4-BE49-F238E27FC236}">
                <a16:creationId xmlns:a16="http://schemas.microsoft.com/office/drawing/2014/main" id="{50ACCBB9-0610-9A4E-8BAC-AE3B38E19D0D}"/>
              </a:ext>
            </a:extLst>
          </p:cNvPr>
          <p:cNvSpPr txBox="1"/>
          <p:nvPr/>
        </p:nvSpPr>
        <p:spPr>
          <a:xfrm>
            <a:off x="7884368" y="6453336"/>
            <a:ext cx="999954" cy="338554"/>
          </a:xfrm>
          <a:prstGeom prst="rect">
            <a:avLst/>
          </a:prstGeom>
          <a:noFill/>
        </p:spPr>
        <p:txBody>
          <a:bodyPr wrap="none" rtlCol="0">
            <a:spAutoFit/>
          </a:bodyPr>
          <a:lstStyle/>
          <a:p>
            <a:r>
              <a:rPr lang="en-TR" sz="1600" dirty="0"/>
              <a:t>Tırıl, 2010</a:t>
            </a:r>
          </a:p>
        </p:txBody>
      </p:sp>
    </p:spTree>
    <p:extLst>
      <p:ext uri="{BB962C8B-B14F-4D97-AF65-F5344CB8AC3E}">
        <p14:creationId xmlns:p14="http://schemas.microsoft.com/office/powerpoint/2010/main" val="282476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lumMod val="75000"/>
                <a:lumOff val="2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5E4F6-2287-0342-92B7-36159F205161}"/>
              </a:ext>
            </a:extLst>
          </p:cNvPr>
          <p:cNvSpPr/>
          <p:nvPr/>
        </p:nvSpPr>
        <p:spPr>
          <a:xfrm>
            <a:off x="0" y="194835"/>
            <a:ext cx="9139635" cy="4339650"/>
          </a:xfrm>
          <a:prstGeom prst="rect">
            <a:avLst/>
          </a:prstGeom>
        </p:spPr>
        <p:txBody>
          <a:bodyPr wrap="square">
            <a:spAutoFit/>
          </a:bodyPr>
          <a:lstStyle/>
          <a:p>
            <a:pPr algn="ctr">
              <a:lnSpc>
                <a:spcPct val="150000"/>
              </a:lnSpc>
            </a:pPr>
            <a:r>
              <a:rPr lang="tr-TR" sz="2400" noProof="1"/>
              <a:t>Doğal kaynaklar </a:t>
            </a:r>
            <a:r>
              <a:rPr lang="tr-TR" sz="2400" noProof="1">
                <a:solidFill>
                  <a:srgbClr val="FFFF00"/>
                </a:solidFill>
              </a:rPr>
              <a:t>ekolojik verilere göre değil</a:t>
            </a:r>
            <a:r>
              <a:rPr lang="tr-TR" sz="2400" noProof="1"/>
              <a:t>, </a:t>
            </a:r>
            <a:r>
              <a:rPr lang="tr-TR" sz="2400" noProof="1">
                <a:solidFill>
                  <a:srgbClr val="FFFF00"/>
                </a:solidFill>
              </a:rPr>
              <a:t>siyasi ve askeri çözümlere göre </a:t>
            </a:r>
            <a:r>
              <a:rPr lang="tr-TR" sz="2400" noProof="1"/>
              <a:t>paylaşılmaya ve yönetilmeye çalışılmaktadır. </a:t>
            </a:r>
          </a:p>
          <a:p>
            <a:pPr algn="ctr">
              <a:lnSpc>
                <a:spcPct val="150000"/>
              </a:lnSpc>
            </a:pPr>
            <a:endParaRPr lang="tr-TR" sz="1600" noProof="1"/>
          </a:p>
          <a:p>
            <a:pPr algn="ctr">
              <a:lnSpc>
                <a:spcPct val="150000"/>
              </a:lnSpc>
            </a:pPr>
            <a:r>
              <a:rPr lang="tr-TR" sz="2400" noProof="1"/>
              <a:t>Türkiye’ de özellikle </a:t>
            </a:r>
            <a:r>
              <a:rPr lang="tr-TR" sz="2400" noProof="1">
                <a:solidFill>
                  <a:srgbClr val="FFFF00"/>
                </a:solidFill>
              </a:rPr>
              <a:t>bilimsel, politik ve bürokratik alanda </a:t>
            </a:r>
            <a:r>
              <a:rPr lang="tr-TR" sz="2400" noProof="1"/>
              <a:t>gündeme gelen sınır aşan sular sorunu, su yönetiminin çevre yönetiminin bir parçası olduğunu dikkate alan ekolojik bir yaklaşımla bağdaştırılmamaktadır. </a:t>
            </a:r>
          </a:p>
          <a:p>
            <a:pPr algn="ctr">
              <a:lnSpc>
                <a:spcPct val="150000"/>
              </a:lnSpc>
            </a:pPr>
            <a:endParaRPr lang="tr-TR" sz="2400" noProof="1"/>
          </a:p>
        </p:txBody>
      </p:sp>
      <p:pic>
        <p:nvPicPr>
          <p:cNvPr id="4" name="Picture 3">
            <a:extLst>
              <a:ext uri="{FF2B5EF4-FFF2-40B4-BE49-F238E27FC236}">
                <a16:creationId xmlns:a16="http://schemas.microsoft.com/office/drawing/2014/main" id="{1E46B5F2-A94F-EF46-8CF1-2F8AA9C0B6DA}"/>
              </a:ext>
            </a:extLst>
          </p:cNvPr>
          <p:cNvPicPr>
            <a:picLocks noChangeAspect="1"/>
          </p:cNvPicPr>
          <p:nvPr/>
        </p:nvPicPr>
        <p:blipFill>
          <a:blip r:embed="rId2"/>
          <a:stretch>
            <a:fillRect/>
          </a:stretch>
        </p:blipFill>
        <p:spPr>
          <a:xfrm>
            <a:off x="683568" y="3861049"/>
            <a:ext cx="7920880" cy="2899484"/>
          </a:xfrm>
          <a:prstGeom prst="rect">
            <a:avLst/>
          </a:prstGeom>
        </p:spPr>
      </p:pic>
      <p:sp>
        <p:nvSpPr>
          <p:cNvPr id="5" name="TextBox 4">
            <a:extLst>
              <a:ext uri="{FF2B5EF4-FFF2-40B4-BE49-F238E27FC236}">
                <a16:creationId xmlns:a16="http://schemas.microsoft.com/office/drawing/2014/main" id="{2052E32F-9AF5-0C41-9099-C6444510EABB}"/>
              </a:ext>
            </a:extLst>
          </p:cNvPr>
          <p:cNvSpPr txBox="1"/>
          <p:nvPr/>
        </p:nvSpPr>
        <p:spPr>
          <a:xfrm>
            <a:off x="7166869" y="6237312"/>
            <a:ext cx="1077539" cy="523220"/>
          </a:xfrm>
          <a:prstGeom prst="rect">
            <a:avLst/>
          </a:prstGeom>
          <a:noFill/>
        </p:spPr>
        <p:txBody>
          <a:bodyPr wrap="none" rtlCol="0">
            <a:spAutoFit/>
          </a:bodyPr>
          <a:lstStyle/>
          <a:p>
            <a:r>
              <a:rPr lang="en-TR" sz="1400" b="1" dirty="0">
                <a:solidFill>
                  <a:srgbClr val="FFFF00"/>
                </a:solidFill>
              </a:rPr>
              <a:t>Meriç Nehri</a:t>
            </a:r>
          </a:p>
          <a:p>
            <a:r>
              <a:rPr lang="en-TR" sz="1400" b="1" dirty="0">
                <a:solidFill>
                  <a:srgbClr val="FFFF00"/>
                </a:solidFill>
              </a:rPr>
              <a:t>     TR- GR</a:t>
            </a:r>
          </a:p>
        </p:txBody>
      </p:sp>
    </p:spTree>
    <p:extLst>
      <p:ext uri="{BB962C8B-B14F-4D97-AF65-F5344CB8AC3E}">
        <p14:creationId xmlns:p14="http://schemas.microsoft.com/office/powerpoint/2010/main" val="42586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shade val="100000"/>
                <a:satMod val="150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37F1C0-F8E5-D146-8FF6-BC54DA24D32B}"/>
              </a:ext>
            </a:extLst>
          </p:cNvPr>
          <p:cNvSpPr/>
          <p:nvPr/>
        </p:nvSpPr>
        <p:spPr>
          <a:xfrm>
            <a:off x="431032" y="692696"/>
            <a:ext cx="8712968" cy="5632311"/>
          </a:xfrm>
          <a:prstGeom prst="rect">
            <a:avLst/>
          </a:prstGeom>
        </p:spPr>
        <p:txBody>
          <a:bodyPr wrap="square">
            <a:spAutoFit/>
          </a:bodyPr>
          <a:lstStyle/>
          <a:p>
            <a:pPr algn="ctr">
              <a:lnSpc>
                <a:spcPct val="150000"/>
              </a:lnSpc>
            </a:pPr>
            <a:r>
              <a:rPr lang="tr-TR" sz="2400" noProof="1"/>
              <a:t>Sınıraşan sulardan faydalanma konusunda bazı doktrinler kullanılmaktadır. </a:t>
            </a:r>
          </a:p>
          <a:p>
            <a:pPr>
              <a:lnSpc>
                <a:spcPct val="150000"/>
              </a:lnSpc>
            </a:pPr>
            <a:endParaRPr lang="tr-TR" sz="2400" noProof="1"/>
          </a:p>
          <a:p>
            <a:pPr>
              <a:lnSpc>
                <a:spcPct val="150000"/>
              </a:lnSpc>
            </a:pPr>
            <a:r>
              <a:rPr lang="tr-TR" sz="2400" noProof="1">
                <a:solidFill>
                  <a:srgbClr val="FFFF00"/>
                </a:solidFill>
              </a:rPr>
              <a:t>Bu doktrinler: </a:t>
            </a:r>
            <a:r>
              <a:rPr lang="tr-TR" sz="2400" noProof="1"/>
              <a:t>Mutlak Egemenlik Doktrini, </a:t>
            </a:r>
          </a:p>
          <a:p>
            <a:pPr>
              <a:lnSpc>
                <a:spcPct val="150000"/>
              </a:lnSpc>
            </a:pPr>
            <a:endParaRPr lang="tr-TR" sz="2400" noProof="1"/>
          </a:p>
          <a:p>
            <a:pPr>
              <a:lnSpc>
                <a:spcPct val="150000"/>
              </a:lnSpc>
            </a:pPr>
            <a:r>
              <a:rPr lang="tr-TR" sz="2400" noProof="1"/>
              <a:t>		Doğal Durumun Bütünlüğü Doktrini,</a:t>
            </a:r>
          </a:p>
          <a:p>
            <a:pPr>
              <a:lnSpc>
                <a:spcPct val="150000"/>
              </a:lnSpc>
            </a:pPr>
            <a:endParaRPr lang="tr-TR" sz="2400" noProof="1"/>
          </a:p>
          <a:p>
            <a:pPr>
              <a:lnSpc>
                <a:spcPct val="150000"/>
              </a:lnSpc>
            </a:pPr>
            <a:r>
              <a:rPr lang="tr-TR" sz="2400" noProof="1"/>
              <a:t> 		</a:t>
            </a:r>
            <a:r>
              <a:rPr lang="tr-TR" sz="2400" noProof="1" smtClean="0"/>
              <a:t>Ö̈</a:t>
            </a:r>
            <a:r>
              <a:rPr lang="tr-TR" sz="2400" noProof="1"/>
              <a:t>n Kullanımın </a:t>
            </a:r>
            <a:r>
              <a:rPr lang="tr-TR" sz="2400" noProof="1" smtClean="0"/>
              <a:t>Ü̈</a:t>
            </a:r>
            <a:r>
              <a:rPr lang="tr-TR" sz="2400" noProof="1"/>
              <a:t>stünlüğü Doktrini ve</a:t>
            </a:r>
          </a:p>
          <a:p>
            <a:pPr>
              <a:lnSpc>
                <a:spcPct val="150000"/>
              </a:lnSpc>
            </a:pPr>
            <a:r>
              <a:rPr lang="tr-TR" sz="2400" noProof="1"/>
              <a:t> </a:t>
            </a:r>
          </a:p>
          <a:p>
            <a:pPr>
              <a:lnSpc>
                <a:spcPct val="150000"/>
              </a:lnSpc>
            </a:pPr>
            <a:r>
              <a:rPr lang="tr-TR" sz="2400" noProof="1"/>
              <a:t>		Makul ve Hakça Kullanım </a:t>
            </a:r>
            <a:r>
              <a:rPr lang="tr-TR" sz="2400" noProof="1" smtClean="0"/>
              <a:t>Doktrini’dir</a:t>
            </a:r>
            <a:r>
              <a:rPr lang="tr-TR" sz="2400" noProof="1"/>
              <a:t>.</a:t>
            </a:r>
            <a:endParaRPr lang="tr-TR" sz="2400" noProof="1">
              <a:effectLst/>
            </a:endParaRPr>
          </a:p>
        </p:txBody>
      </p:sp>
      <p:sp>
        <p:nvSpPr>
          <p:cNvPr id="3" name="TextBox 2">
            <a:extLst>
              <a:ext uri="{FF2B5EF4-FFF2-40B4-BE49-F238E27FC236}">
                <a16:creationId xmlns:a16="http://schemas.microsoft.com/office/drawing/2014/main" id="{9170CA6E-DD08-E245-8D20-D7C92B7FC358}"/>
              </a:ext>
            </a:extLst>
          </p:cNvPr>
          <p:cNvSpPr txBox="1"/>
          <p:nvPr/>
        </p:nvSpPr>
        <p:spPr>
          <a:xfrm>
            <a:off x="7884368" y="6453336"/>
            <a:ext cx="1024639" cy="338554"/>
          </a:xfrm>
          <a:prstGeom prst="rect">
            <a:avLst/>
          </a:prstGeom>
          <a:noFill/>
        </p:spPr>
        <p:txBody>
          <a:bodyPr wrap="none" rtlCol="0">
            <a:spAutoFit/>
          </a:bodyPr>
          <a:lstStyle/>
          <a:p>
            <a:r>
              <a:rPr lang="en-TR" sz="1600" dirty="0"/>
              <a:t>Kılıç, 2013</a:t>
            </a:r>
          </a:p>
        </p:txBody>
      </p:sp>
    </p:spTree>
    <p:extLst>
      <p:ext uri="{BB962C8B-B14F-4D97-AF65-F5344CB8AC3E}">
        <p14:creationId xmlns:p14="http://schemas.microsoft.com/office/powerpoint/2010/main" val="604288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5958</TotalTime>
  <Words>1564</Words>
  <Application>Microsoft Office PowerPoint</Application>
  <PresentationFormat>Ekran Gösterisi (4:3)</PresentationFormat>
  <Paragraphs>145</Paragraphs>
  <Slides>19</Slides>
  <Notes>1</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32" baseType="lpstr">
      <vt:lpstr>Arial</vt:lpstr>
      <vt:lpstr>Calibri</vt:lpstr>
      <vt:lpstr>Consolas</vt:lpstr>
      <vt:lpstr>Corbel</vt:lpstr>
      <vt:lpstr>Maiandra GD</vt:lpstr>
      <vt:lpstr>Times New Roman</vt:lpstr>
      <vt:lpstr>TimesNewRoman</vt:lpstr>
      <vt:lpstr>WarnockPro</vt:lpstr>
      <vt:lpstr>Wingdings</vt:lpstr>
      <vt:lpstr>Wingdings 2</vt:lpstr>
      <vt:lpstr>Wingdings 3</vt:lpstr>
      <vt:lpstr>Metro</vt:lpstr>
      <vt:lpstr>Çalışma Sayfası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Yesim ERDEM</dc:creator>
  <cp:lastModifiedBy>Yeşim AHİ</cp:lastModifiedBy>
  <cp:revision>579</cp:revision>
  <dcterms:created xsi:type="dcterms:W3CDTF">2010-06-04T06:15:00Z</dcterms:created>
  <dcterms:modified xsi:type="dcterms:W3CDTF">2021-05-28T05:17:15Z</dcterms:modified>
</cp:coreProperties>
</file>