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4"/>
  </p:notesMasterIdLst>
  <p:sldIdLst>
    <p:sldId id="256" r:id="rId2"/>
    <p:sldId id="281" r:id="rId3"/>
    <p:sldId id="283" r:id="rId4"/>
    <p:sldId id="284" r:id="rId5"/>
    <p:sldId id="285" r:id="rId6"/>
    <p:sldId id="286" r:id="rId7"/>
    <p:sldId id="287" r:id="rId8"/>
    <p:sldId id="289" r:id="rId9"/>
    <p:sldId id="288" r:id="rId10"/>
    <p:sldId id="290" r:id="rId11"/>
    <p:sldId id="291" r:id="rId12"/>
    <p:sldId id="292" r:id="rId13"/>
    <p:sldId id="293" r:id="rId14"/>
    <p:sldId id="294" r:id="rId15"/>
    <p:sldId id="295" r:id="rId16"/>
    <p:sldId id="296" r:id="rId17"/>
    <p:sldId id="297" r:id="rId18"/>
    <p:sldId id="298" r:id="rId19"/>
    <p:sldId id="299" r:id="rId20"/>
    <p:sldId id="300" r:id="rId21"/>
    <p:sldId id="301" r:id="rId22"/>
    <p:sldId id="302" r:id="rId2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779" autoAdjust="0"/>
    <p:restoredTop sz="94660"/>
  </p:normalViewPr>
  <p:slideViewPr>
    <p:cSldViewPr>
      <p:cViewPr varScale="1">
        <p:scale>
          <a:sx n="66" d="100"/>
          <a:sy n="66" d="100"/>
        </p:scale>
        <p:origin x="1312" y="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523C565-F6BB-4F42-8E95-4790F5B9E375}" type="datetimeFigureOut">
              <a:rPr lang="tr-TR" smtClean="0"/>
              <a:pPr/>
              <a:t>4.12.2019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9ED1EF-6818-4705-9CDF-60C5D763D885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979904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889683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6402496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7312853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9859576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6280658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3937463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0053714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70675478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71666406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20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08140946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21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4835842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61769250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22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1870868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444018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5890094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944517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7787763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448984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6788413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495592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03CE3403-E2B5-4E8A-89D8-A2C3643C3380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6FD9AE-622D-4D6E-B1FA-FF86DCF8EC81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E7825-6EB5-4069-AE4D-CD6FFECBD5A8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59553-24D1-43E6-A105-C5B7D4915F5D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DEF120-8076-4A7A-B793-2274FBA28191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4B68B-BF11-44FC-994F-5C1FD159CE2B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CC4FA-4925-4400-B613-A21B29FA01B5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1596D-A42C-4123-A2C9-1AA75A8A164E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B0925-351C-415F-AE54-F89DB471B483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71209-091D-4FEB-A8CD-380AAC3CD9EC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B83C6-5B46-4D44-83C2-F3FA9C4C41C5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A77C9E0A-1FB2-4327-A4E0-FE2C9CA9BF1A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dt="0"/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5.emf"/><Relationship Id="rId4" Type="http://schemas.openxmlformats.org/officeDocument/2006/relationships/oleObject" Target="../embeddings/oleObject3.bin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7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5" Type="http://schemas.openxmlformats.org/officeDocument/2006/relationships/image" Target="../media/image6.emf"/><Relationship Id="rId4" Type="http://schemas.openxmlformats.org/officeDocument/2006/relationships/oleObject" Target="../embeddings/oleObject4.bin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8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5" Type="http://schemas.openxmlformats.org/officeDocument/2006/relationships/image" Target="../media/image7.emf"/><Relationship Id="rId4" Type="http://schemas.openxmlformats.org/officeDocument/2006/relationships/oleObject" Target="../embeddings/oleObject5.bin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9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5" Type="http://schemas.openxmlformats.org/officeDocument/2006/relationships/image" Target="../media/image8.emf"/><Relationship Id="rId4" Type="http://schemas.openxmlformats.org/officeDocument/2006/relationships/oleObject" Target="../embeddings/oleObject6.bin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3.emf"/><Relationship Id="rId4" Type="http://schemas.openxmlformats.org/officeDocument/2006/relationships/oleObject" Target="../embeddings/oleObject1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4.emf"/><Relationship Id="rId4" Type="http://schemas.openxmlformats.org/officeDocument/2006/relationships/oleObject" Target="../embeddings/oleObject2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smtClean="0"/>
              <a:t>CO</a:t>
            </a:r>
            <a:r>
              <a:rPr lang="tr-TR" smtClean="0"/>
              <a:t>M101</a:t>
            </a:r>
            <a:endParaRPr lang="tr-T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522520"/>
          </a:xfrm>
        </p:spPr>
        <p:txBody>
          <a:bodyPr>
            <a:normAutofit/>
          </a:bodyPr>
          <a:lstStyle/>
          <a:p>
            <a:r>
              <a:rPr lang="en-US" dirty="0" smtClean="0"/>
              <a:t>Chapter </a:t>
            </a:r>
            <a:r>
              <a:rPr lang="tr-TR" dirty="0"/>
              <a:t>7</a:t>
            </a:r>
            <a:r>
              <a:rPr lang="tr-TR" dirty="0" smtClean="0"/>
              <a:t>: C Pointers</a:t>
            </a:r>
            <a:endParaRPr lang="en-US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5303520" y="5638800"/>
            <a:ext cx="2831592" cy="446291"/>
          </a:xfrm>
        </p:spPr>
        <p:txBody>
          <a:bodyPr>
            <a:normAutofit lnSpcReduction="10000"/>
          </a:bodyPr>
          <a:lstStyle/>
          <a:p>
            <a:r>
              <a:rPr lang="tr-TR" b="1" dirty="0" smtClean="0">
                <a:solidFill>
                  <a:schemeClr val="tx1"/>
                </a:solidFill>
              </a:rPr>
              <a:t>C How to Program</a:t>
            </a:r>
          </a:p>
          <a:p>
            <a:r>
              <a:rPr lang="tr-TR" b="1" dirty="0" smtClean="0">
                <a:solidFill>
                  <a:schemeClr val="tx1"/>
                </a:solidFill>
              </a:rPr>
              <a:t>Deitel &amp; Deitel</a:t>
            </a:r>
            <a:endParaRPr lang="en-US" dirty="0" smtClean="0">
              <a:solidFill>
                <a:schemeClr val="tx1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3531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533400"/>
            <a:ext cx="7024744" cy="685800"/>
          </a:xfrm>
        </p:spPr>
        <p:txBody>
          <a:bodyPr>
            <a:normAutofit/>
          </a:bodyPr>
          <a:lstStyle/>
          <a:p>
            <a:r>
              <a:rPr lang="en-US" sz="2400" b="1" dirty="0"/>
              <a:t>Passing Arguments to Functions by Reference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295400"/>
            <a:ext cx="7477825" cy="4495800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rgbClr val="3E3D2D"/>
                </a:solidFill>
              </a:rPr>
              <a:t>Call functions by reference using pointer arguments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To pass address of an argument, &amp; operator will be used.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Using * operator in function, you can modify the original value.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Arrays are not passed with &amp; operator: array name is already an address.</a:t>
            </a:r>
          </a:p>
        </p:txBody>
      </p:sp>
    </p:spTree>
    <p:extLst>
      <p:ext uri="{BB962C8B-B14F-4D97-AF65-F5344CB8AC3E}">
        <p14:creationId xmlns:p14="http://schemas.microsoft.com/office/powerpoint/2010/main" val="19977687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381000"/>
            <a:ext cx="7024744" cy="685800"/>
          </a:xfrm>
        </p:spPr>
        <p:txBody>
          <a:bodyPr>
            <a:normAutofit/>
          </a:bodyPr>
          <a:lstStyle/>
          <a:p>
            <a:r>
              <a:rPr lang="en-US" sz="2400" b="1" dirty="0"/>
              <a:t>Passing Arguments to Functions by Reference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10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97422741"/>
              </p:ext>
            </p:extLst>
          </p:nvPr>
        </p:nvGraphicFramePr>
        <p:xfrm>
          <a:off x="1371600" y="1333500"/>
          <a:ext cx="6248400" cy="4876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851" name="Document" r:id="rId4" imgW="7062810" imgH="6571335" progId="Word.Document.8">
                  <p:embed/>
                </p:oleObj>
              </mc:Choice>
              <mc:Fallback>
                <p:oleObj name="Document" r:id="rId4" imgW="7062810" imgH="6571335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1600" y="1333500"/>
                        <a:ext cx="6248400" cy="4876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709227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533400"/>
            <a:ext cx="7024744" cy="685800"/>
          </a:xfrm>
        </p:spPr>
        <p:txBody>
          <a:bodyPr>
            <a:normAutofit/>
          </a:bodyPr>
          <a:lstStyle/>
          <a:p>
            <a:r>
              <a:rPr lang="en-US" sz="2400" b="1" dirty="0"/>
              <a:t>Using </a:t>
            </a:r>
            <a:r>
              <a:rPr lang="en-US" sz="2400" b="1" dirty="0" err="1"/>
              <a:t>const</a:t>
            </a:r>
            <a:r>
              <a:rPr lang="en-US" sz="2400" b="1" dirty="0"/>
              <a:t> Qualifier with Pointers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295400"/>
            <a:ext cx="7477825" cy="4495800"/>
          </a:xfrm>
        </p:spPr>
        <p:txBody>
          <a:bodyPr>
            <a:normAutofit/>
          </a:bodyPr>
          <a:lstStyle/>
          <a:p>
            <a:r>
              <a:rPr lang="tr-TR" b="1" dirty="0">
                <a:solidFill>
                  <a:srgbClr val="3E3D2D"/>
                </a:solidFill>
              </a:rPr>
              <a:t>c</a:t>
            </a:r>
            <a:r>
              <a:rPr lang="tr-TR" b="1" dirty="0" smtClean="0">
                <a:solidFill>
                  <a:srgbClr val="3E3D2D"/>
                </a:solidFill>
              </a:rPr>
              <a:t>onst qualifier is used if you do not need to modify a variable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Any attemp to change a const variable causes a syntax error.</a:t>
            </a:r>
          </a:p>
          <a:p>
            <a:r>
              <a:rPr lang="tr-TR" b="1" dirty="0">
                <a:solidFill>
                  <a:srgbClr val="3E3D2D"/>
                </a:solidFill>
              </a:rPr>
              <a:t>c</a:t>
            </a:r>
            <a:r>
              <a:rPr lang="tr-TR" b="1" dirty="0" smtClean="0">
                <a:solidFill>
                  <a:srgbClr val="3E3D2D"/>
                </a:solidFill>
              </a:rPr>
              <a:t>onst pointers must be initialized when declared.</a:t>
            </a:r>
            <a:r>
              <a:rPr lang="tr-TR" b="1" dirty="0">
                <a:solidFill>
                  <a:srgbClr val="3E3D2D"/>
                </a:solidFill>
              </a:rPr>
              <a:t> </a:t>
            </a:r>
            <a:r>
              <a:rPr lang="tr-TR" b="1" dirty="0" smtClean="0">
                <a:solidFill>
                  <a:srgbClr val="3E3D2D"/>
                </a:solidFill>
              </a:rPr>
              <a:t>Can not be changed to point another location during program execution.</a:t>
            </a:r>
          </a:p>
        </p:txBody>
      </p:sp>
    </p:spTree>
    <p:extLst>
      <p:ext uri="{BB962C8B-B14F-4D97-AF65-F5344CB8AC3E}">
        <p14:creationId xmlns:p14="http://schemas.microsoft.com/office/powerpoint/2010/main" val="23719976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533400"/>
            <a:ext cx="7024744" cy="685800"/>
          </a:xfrm>
        </p:spPr>
        <p:txBody>
          <a:bodyPr>
            <a:normAutofit/>
          </a:bodyPr>
          <a:lstStyle/>
          <a:p>
            <a:r>
              <a:rPr lang="en-US" sz="2400" b="1" dirty="0"/>
              <a:t>Using </a:t>
            </a:r>
            <a:r>
              <a:rPr lang="en-US" sz="2400" b="1" dirty="0" err="1"/>
              <a:t>const</a:t>
            </a:r>
            <a:r>
              <a:rPr lang="en-US" sz="2400" b="1" dirty="0"/>
              <a:t> Qualifier with Pointers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13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295400"/>
            <a:ext cx="7477825" cy="4495800"/>
          </a:xfrm>
        </p:spPr>
        <p:txBody>
          <a:bodyPr>
            <a:normAutofit/>
          </a:bodyPr>
          <a:lstStyle/>
          <a:p>
            <a:r>
              <a:rPr lang="tr-TR" b="1" dirty="0">
                <a:solidFill>
                  <a:srgbClr val="3E3D2D"/>
                </a:solidFill>
              </a:rPr>
              <a:t>i</a:t>
            </a:r>
            <a:r>
              <a:rPr lang="tr-TR" b="1" dirty="0" smtClean="0">
                <a:solidFill>
                  <a:srgbClr val="3E3D2D"/>
                </a:solidFill>
              </a:rPr>
              <a:t>nt *const ptr = &amp;a;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Constant pointer to an integer</a:t>
            </a:r>
          </a:p>
          <a:p>
            <a:r>
              <a:rPr lang="tr-TR" b="1" dirty="0">
                <a:solidFill>
                  <a:srgbClr val="3E3D2D"/>
                </a:solidFill>
              </a:rPr>
              <a:t>c</a:t>
            </a:r>
            <a:r>
              <a:rPr lang="tr-TR" b="1" dirty="0" smtClean="0">
                <a:solidFill>
                  <a:srgbClr val="3E3D2D"/>
                </a:solidFill>
              </a:rPr>
              <a:t>onst int *ptr = &amp;a;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Modifiable pointer to a constant integer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const int *const ptr = &amp;a;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Constant pointer to a constant integer. </a:t>
            </a:r>
          </a:p>
        </p:txBody>
      </p:sp>
    </p:spTree>
    <p:extLst>
      <p:ext uri="{BB962C8B-B14F-4D97-AF65-F5344CB8AC3E}">
        <p14:creationId xmlns:p14="http://schemas.microsoft.com/office/powerpoint/2010/main" val="41421898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5334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/>
              <a:t>s</a:t>
            </a:r>
            <a:r>
              <a:rPr lang="tr-TR" sz="2400" b="1" dirty="0" smtClean="0"/>
              <a:t>izeof Operator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14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295400"/>
            <a:ext cx="7477825" cy="4495800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rgbClr val="3E3D2D"/>
                </a:solidFill>
              </a:rPr>
              <a:t>sizeof returns the size of operand in bytes.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Sizeof can be used variable names and type names.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Examples:</a:t>
            </a:r>
          </a:p>
          <a:p>
            <a:pPr lvl="1"/>
            <a:r>
              <a:rPr lang="tr-TR" b="1" dirty="0">
                <a:solidFill>
                  <a:srgbClr val="3E3D2D"/>
                </a:solidFill>
              </a:rPr>
              <a:t>i</a:t>
            </a:r>
            <a:r>
              <a:rPr lang="tr-TR" b="1" dirty="0" smtClean="0">
                <a:solidFill>
                  <a:srgbClr val="3E3D2D"/>
                </a:solidFill>
              </a:rPr>
              <a:t>nt x=5;</a:t>
            </a:r>
          </a:p>
          <a:p>
            <a:pPr lvl="1"/>
            <a:r>
              <a:rPr lang="tr-TR" b="1" dirty="0">
                <a:solidFill>
                  <a:srgbClr val="3E3D2D"/>
                </a:solidFill>
              </a:rPr>
              <a:t>s</a:t>
            </a:r>
            <a:r>
              <a:rPr lang="tr-TR" b="1" dirty="0" smtClean="0">
                <a:solidFill>
                  <a:srgbClr val="3E3D2D"/>
                </a:solidFill>
              </a:rPr>
              <a:t>izeof(int) and sizeof(x) return the same value that is the number of bytes allocated for integers.</a:t>
            </a:r>
          </a:p>
        </p:txBody>
      </p:sp>
    </p:spTree>
    <p:extLst>
      <p:ext uri="{BB962C8B-B14F-4D97-AF65-F5344CB8AC3E}">
        <p14:creationId xmlns:p14="http://schemas.microsoft.com/office/powerpoint/2010/main" val="37768826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533400"/>
            <a:ext cx="7024744" cy="685800"/>
          </a:xfrm>
        </p:spPr>
        <p:txBody>
          <a:bodyPr>
            <a:normAutofit/>
          </a:bodyPr>
          <a:lstStyle/>
          <a:p>
            <a:r>
              <a:rPr lang="en-US" sz="2400" b="1" dirty="0" smtClean="0"/>
              <a:t>Pointer </a:t>
            </a:r>
            <a:r>
              <a:rPr lang="en-US" sz="2400" b="1" dirty="0"/>
              <a:t>Expressions and Pointer </a:t>
            </a:r>
            <a:r>
              <a:rPr lang="en-US" sz="2400" b="1" dirty="0" smtClean="0"/>
              <a:t>Arithmetic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15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295400"/>
            <a:ext cx="7477825" cy="4495800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rgbClr val="3E3D2D"/>
                </a:solidFill>
              </a:rPr>
              <a:t>Arithmetic operations on pointers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Increment/decrement pointer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Add an integer to a pointer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A pointer can be subtracted from each other</a:t>
            </a:r>
            <a:endParaRPr lang="tr-TR" b="1" dirty="0">
              <a:solidFill>
                <a:srgbClr val="3E3D2D"/>
              </a:solidFill>
            </a:endParaRPr>
          </a:p>
          <a:p>
            <a:r>
              <a:rPr lang="tr-TR" b="1" dirty="0" smtClean="0">
                <a:solidFill>
                  <a:srgbClr val="3E3D2D"/>
                </a:solidFill>
              </a:rPr>
              <a:t>5 element array: </a:t>
            </a:r>
          </a:p>
          <a:p>
            <a:pPr marL="68580" indent="0">
              <a:buNone/>
            </a:pPr>
            <a:r>
              <a:rPr lang="tr-TR" b="1" dirty="0">
                <a:solidFill>
                  <a:srgbClr val="3E3D2D"/>
                </a:solidFill>
              </a:rPr>
              <a:t>	</a:t>
            </a:r>
            <a:r>
              <a:rPr lang="tr-TR" b="1" dirty="0" smtClean="0">
                <a:solidFill>
                  <a:srgbClr val="3E3D2D"/>
                </a:solidFill>
              </a:rPr>
              <a:t>int ar[5];</a:t>
            </a:r>
          </a:p>
          <a:p>
            <a:pPr marL="68580" indent="0">
              <a:buNone/>
            </a:pPr>
            <a:r>
              <a:rPr lang="tr-TR" b="1" dirty="0">
                <a:solidFill>
                  <a:srgbClr val="3E3D2D"/>
                </a:solidFill>
              </a:rPr>
              <a:t>	</a:t>
            </a:r>
            <a:r>
              <a:rPr lang="tr-TR" b="1" dirty="0" smtClean="0">
                <a:solidFill>
                  <a:srgbClr val="3E3D2D"/>
                </a:solidFill>
              </a:rPr>
              <a:t>int *ptr=&amp;ar[0];</a:t>
            </a:r>
          </a:p>
          <a:p>
            <a:pPr marL="68580" indent="0">
              <a:buNone/>
            </a:pPr>
            <a:r>
              <a:rPr lang="tr-TR" b="1" dirty="0">
                <a:solidFill>
                  <a:srgbClr val="3E3D2D"/>
                </a:solidFill>
              </a:rPr>
              <a:t>	</a:t>
            </a:r>
            <a:r>
              <a:rPr lang="tr-TR" b="1" dirty="0" smtClean="0">
                <a:solidFill>
                  <a:srgbClr val="3E3D2D"/>
                </a:solidFill>
              </a:rPr>
              <a:t>if the address of ar[0] is 2000, ptr+=2; sets 	ptr to 2008.</a:t>
            </a:r>
          </a:p>
        </p:txBody>
      </p:sp>
    </p:spTree>
    <p:extLst>
      <p:ext uri="{BB962C8B-B14F-4D97-AF65-F5344CB8AC3E}">
        <p14:creationId xmlns:p14="http://schemas.microsoft.com/office/powerpoint/2010/main" val="5358392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533400"/>
            <a:ext cx="7024744" cy="685800"/>
          </a:xfrm>
        </p:spPr>
        <p:txBody>
          <a:bodyPr>
            <a:normAutofit/>
          </a:bodyPr>
          <a:lstStyle/>
          <a:p>
            <a:r>
              <a:rPr lang="en-US" sz="2400" b="1" dirty="0" smtClean="0"/>
              <a:t>Pointer </a:t>
            </a:r>
            <a:r>
              <a:rPr lang="en-US" sz="2400" b="1" dirty="0"/>
              <a:t>Expressions and Pointer </a:t>
            </a:r>
            <a:r>
              <a:rPr lang="en-US" sz="2400" b="1" dirty="0" smtClean="0"/>
              <a:t>Arithmetic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16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295400"/>
            <a:ext cx="7477825" cy="4495800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rgbClr val="3E3D2D"/>
                </a:solidFill>
              </a:rPr>
              <a:t>5 element array: (subtraction)</a:t>
            </a:r>
          </a:p>
          <a:p>
            <a:pPr marL="68580" indent="0">
              <a:buNone/>
            </a:pPr>
            <a:r>
              <a:rPr lang="tr-TR" b="1" dirty="0">
                <a:solidFill>
                  <a:srgbClr val="3E3D2D"/>
                </a:solidFill>
              </a:rPr>
              <a:t>	</a:t>
            </a:r>
            <a:r>
              <a:rPr lang="tr-TR" b="1" dirty="0" smtClean="0">
                <a:solidFill>
                  <a:srgbClr val="3E3D2D"/>
                </a:solidFill>
              </a:rPr>
              <a:t>int ar[5];</a:t>
            </a:r>
          </a:p>
          <a:p>
            <a:pPr marL="68580" indent="0">
              <a:buNone/>
            </a:pPr>
            <a:r>
              <a:rPr lang="tr-TR" b="1" dirty="0">
                <a:solidFill>
                  <a:srgbClr val="3E3D2D"/>
                </a:solidFill>
              </a:rPr>
              <a:t>	</a:t>
            </a:r>
            <a:r>
              <a:rPr lang="tr-TR" b="1" dirty="0" smtClean="0">
                <a:solidFill>
                  <a:srgbClr val="3E3D2D"/>
                </a:solidFill>
              </a:rPr>
              <a:t>int *ptr1=&amp;ar[1];</a:t>
            </a:r>
          </a:p>
          <a:p>
            <a:pPr marL="68580" indent="0">
              <a:buNone/>
            </a:pPr>
            <a:r>
              <a:rPr lang="tr-TR" b="1" dirty="0">
                <a:solidFill>
                  <a:srgbClr val="3E3D2D"/>
                </a:solidFill>
              </a:rPr>
              <a:t>	int *</a:t>
            </a:r>
            <a:r>
              <a:rPr lang="tr-TR" b="1" dirty="0" smtClean="0">
                <a:solidFill>
                  <a:srgbClr val="3E3D2D"/>
                </a:solidFill>
              </a:rPr>
              <a:t>ptr2=&amp;ar[3];</a:t>
            </a:r>
            <a:endParaRPr lang="tr-TR" b="1" dirty="0">
              <a:solidFill>
                <a:srgbClr val="3E3D2D"/>
              </a:solidFill>
            </a:endParaRPr>
          </a:p>
          <a:p>
            <a:pPr marL="68580" indent="0">
              <a:buNone/>
            </a:pPr>
            <a:r>
              <a:rPr lang="tr-TR" b="1" dirty="0" smtClean="0">
                <a:solidFill>
                  <a:srgbClr val="3E3D2D"/>
                </a:solidFill>
              </a:rPr>
              <a:t>	ptr2-ptr1 returns 2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Pointer comparison (&lt;, ==, &gt;)</a:t>
            </a:r>
            <a:endParaRPr lang="tr-TR" b="1" dirty="0">
              <a:solidFill>
                <a:srgbClr val="3E3D2D"/>
              </a:solidFill>
            </a:endParaRP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Used to find which pointer points to greater numbered array element.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Pointers of the same type can be assigned to each other.</a:t>
            </a:r>
          </a:p>
        </p:txBody>
      </p:sp>
    </p:spTree>
    <p:extLst>
      <p:ext uri="{BB962C8B-B14F-4D97-AF65-F5344CB8AC3E}">
        <p14:creationId xmlns:p14="http://schemas.microsoft.com/office/powerpoint/2010/main" val="2036631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5334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Relationship between Pointers and Arrays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17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295400"/>
            <a:ext cx="7477825" cy="4495800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rgbClr val="3E3D2D"/>
                </a:solidFill>
              </a:rPr>
              <a:t>Array names are constant pointers.</a:t>
            </a:r>
          </a:p>
          <a:p>
            <a:pPr marL="68580" indent="0">
              <a:buNone/>
            </a:pPr>
            <a:r>
              <a:rPr lang="tr-TR" b="1" dirty="0" smtClean="0">
                <a:solidFill>
                  <a:srgbClr val="3E3D2D"/>
                </a:solidFill>
              </a:rPr>
              <a:t>	int ar[5]; </a:t>
            </a:r>
          </a:p>
          <a:p>
            <a:pPr marL="68580" indent="0">
              <a:buNone/>
            </a:pPr>
            <a:r>
              <a:rPr lang="tr-TR" b="1" dirty="0">
                <a:solidFill>
                  <a:srgbClr val="3E3D2D"/>
                </a:solidFill>
              </a:rPr>
              <a:t>	</a:t>
            </a:r>
            <a:r>
              <a:rPr lang="tr-TR" b="1" dirty="0" smtClean="0">
                <a:solidFill>
                  <a:srgbClr val="3E3D2D"/>
                </a:solidFill>
              </a:rPr>
              <a:t>int *ptr;</a:t>
            </a:r>
          </a:p>
          <a:p>
            <a:pPr marL="68580" indent="0">
              <a:buNone/>
            </a:pPr>
            <a:r>
              <a:rPr lang="tr-TR" b="1" dirty="0">
                <a:solidFill>
                  <a:srgbClr val="3E3D2D"/>
                </a:solidFill>
              </a:rPr>
              <a:t>	</a:t>
            </a:r>
            <a:r>
              <a:rPr lang="tr-TR" b="1" dirty="0" smtClean="0">
                <a:solidFill>
                  <a:srgbClr val="3E3D2D"/>
                </a:solidFill>
              </a:rPr>
              <a:t>ptr=ar; or ptr=&amp;ar[0]  assigns the address of 	first element on integer array ar to ptr.</a:t>
            </a:r>
          </a:p>
          <a:p>
            <a:pPr marL="68580" indent="0">
              <a:buNone/>
            </a:pPr>
            <a:r>
              <a:rPr lang="tr-TR" b="1" dirty="0" smtClean="0">
                <a:solidFill>
                  <a:srgbClr val="3E3D2D"/>
                </a:solidFill>
              </a:rPr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7587645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5334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Relationship between Pointers and Arrays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18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295400"/>
            <a:ext cx="7477825" cy="4495800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rgbClr val="3E3D2D"/>
                </a:solidFill>
              </a:rPr>
              <a:t>Array element ar[2] can be accessed: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*(ptr+2) pointer/offset notation</a:t>
            </a:r>
          </a:p>
          <a:p>
            <a:pPr lvl="1"/>
            <a:r>
              <a:rPr lang="tr-TR" b="1" dirty="0">
                <a:solidFill>
                  <a:srgbClr val="3E3D2D"/>
                </a:solidFill>
              </a:rPr>
              <a:t>p</a:t>
            </a:r>
            <a:r>
              <a:rPr lang="tr-TR" b="1" dirty="0" smtClean="0">
                <a:solidFill>
                  <a:srgbClr val="3E3D2D"/>
                </a:solidFill>
              </a:rPr>
              <a:t>tr[2] pointer/subscript notation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Also can be accessed using pointer arithmetic on the array itself *(ar+3)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You can not modify an array name with pointer arithmetic.</a:t>
            </a:r>
          </a:p>
          <a:p>
            <a:pPr marL="68580" indent="0">
              <a:buNone/>
            </a:pPr>
            <a:r>
              <a:rPr lang="tr-TR" b="1" dirty="0" smtClean="0">
                <a:solidFill>
                  <a:srgbClr val="3E3D2D"/>
                </a:solidFill>
              </a:rPr>
              <a:t> 	</a:t>
            </a:r>
          </a:p>
        </p:txBody>
      </p:sp>
    </p:spTree>
    <p:extLst>
      <p:ext uri="{BB962C8B-B14F-4D97-AF65-F5344CB8AC3E}">
        <p14:creationId xmlns:p14="http://schemas.microsoft.com/office/powerpoint/2010/main" val="38652112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5334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Relationship between Pointers and Arrays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19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7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75777951"/>
              </p:ext>
            </p:extLst>
          </p:nvPr>
        </p:nvGraphicFramePr>
        <p:xfrm>
          <a:off x="1814529" y="1528109"/>
          <a:ext cx="4890998" cy="434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868" name="Document" r:id="rId4" imgW="7062810" imgH="6272229" progId="Word.Document.8">
                  <p:embed/>
                </p:oleObj>
              </mc:Choice>
              <mc:Fallback>
                <p:oleObj name="Document" r:id="rId4" imgW="7062810" imgH="6272229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14529" y="1528109"/>
                        <a:ext cx="4890998" cy="434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4544160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762000" y="1143001"/>
            <a:ext cx="7543800" cy="5105399"/>
          </a:xfrm>
        </p:spPr>
        <p:txBody>
          <a:bodyPr/>
          <a:lstStyle/>
          <a:p>
            <a:r>
              <a:rPr lang="tr-TR" sz="1900" b="1" dirty="0" smtClean="0">
                <a:solidFill>
                  <a:srgbClr val="3E3D2D"/>
                </a:solidFill>
              </a:rPr>
              <a:t>Pointer Variable Definitions and Initialization</a:t>
            </a:r>
          </a:p>
          <a:p>
            <a:r>
              <a:rPr lang="tr-TR" sz="1900" b="1" dirty="0" smtClean="0">
                <a:solidFill>
                  <a:srgbClr val="3E3D2D"/>
                </a:solidFill>
              </a:rPr>
              <a:t>Pointer Operators</a:t>
            </a:r>
          </a:p>
          <a:p>
            <a:r>
              <a:rPr lang="tr-TR" sz="1900" b="1" dirty="0" smtClean="0">
                <a:solidFill>
                  <a:srgbClr val="3E3D2D"/>
                </a:solidFill>
              </a:rPr>
              <a:t>Passing Arguments to Functions by Reference</a:t>
            </a:r>
          </a:p>
          <a:p>
            <a:r>
              <a:rPr lang="tr-TR" sz="1900" b="1" dirty="0" smtClean="0">
                <a:solidFill>
                  <a:srgbClr val="3E3D2D"/>
                </a:solidFill>
              </a:rPr>
              <a:t>Using const Qualifier with Pointers</a:t>
            </a:r>
          </a:p>
          <a:p>
            <a:r>
              <a:rPr lang="tr-TR" sz="1900" b="1" dirty="0" smtClean="0">
                <a:solidFill>
                  <a:srgbClr val="3E3D2D"/>
                </a:solidFill>
              </a:rPr>
              <a:t>sizeof operator</a:t>
            </a:r>
          </a:p>
          <a:p>
            <a:r>
              <a:rPr lang="tr-TR" sz="1900" b="1" dirty="0" smtClean="0">
                <a:solidFill>
                  <a:srgbClr val="3E3D2D"/>
                </a:solidFill>
              </a:rPr>
              <a:t>Pointer Expressions and Pointer Arithmetic</a:t>
            </a:r>
          </a:p>
          <a:p>
            <a:r>
              <a:rPr lang="tr-TR" sz="1900" b="1" dirty="0" smtClean="0">
                <a:solidFill>
                  <a:srgbClr val="3E3D2D"/>
                </a:solidFill>
              </a:rPr>
              <a:t>Relationship between Pointers and Arrays</a:t>
            </a:r>
          </a:p>
          <a:p>
            <a:r>
              <a:rPr lang="tr-TR" sz="1900" b="1" dirty="0" smtClean="0">
                <a:solidFill>
                  <a:srgbClr val="3E3D2D"/>
                </a:solidFill>
              </a:rPr>
              <a:t>Arrays of Pointers </a:t>
            </a:r>
            <a:endParaRPr lang="en-US" sz="20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4641448" y="5715000"/>
            <a:ext cx="3502152" cy="50228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7476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Outline</a:t>
            </a:r>
            <a:endParaRPr lang="en-US" sz="24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5334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Relationship between Pointers and Arrays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20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7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30259816"/>
              </p:ext>
            </p:extLst>
          </p:nvPr>
        </p:nvGraphicFramePr>
        <p:xfrm>
          <a:off x="1600200" y="1528109"/>
          <a:ext cx="5562600" cy="453336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892" name="Document" r:id="rId4" imgW="7062810" imgH="5756082" progId="Word.Document.8">
                  <p:embed/>
                </p:oleObj>
              </mc:Choice>
              <mc:Fallback>
                <p:oleObj name="Document" r:id="rId4" imgW="7062810" imgH="5756082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00200" y="1528109"/>
                        <a:ext cx="5562600" cy="453336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4896542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5334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Relationship between Pointers and Arrays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21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7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10172877"/>
              </p:ext>
            </p:extLst>
          </p:nvPr>
        </p:nvGraphicFramePr>
        <p:xfrm>
          <a:off x="1123258" y="1686011"/>
          <a:ext cx="7051675" cy="424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916" name="Document" r:id="rId4" imgW="7053456" imgH="4242555" progId="Word.Document.8">
                  <p:embed/>
                </p:oleObj>
              </mc:Choice>
              <mc:Fallback>
                <p:oleObj name="Document" r:id="rId4" imgW="7053456" imgH="4242555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23258" y="1686011"/>
                        <a:ext cx="7051675" cy="424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488803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5334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Arrays of Pointers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22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295400"/>
            <a:ext cx="7477825" cy="4495800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rgbClr val="3E3D2D"/>
                </a:solidFill>
              </a:rPr>
              <a:t>Arrays can contains pointers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Example: an array of strings</a:t>
            </a:r>
          </a:p>
          <a:p>
            <a:pPr marL="68580" indent="0">
              <a:buNone/>
            </a:pPr>
            <a:r>
              <a:rPr lang="tr-TR" b="1" dirty="0">
                <a:solidFill>
                  <a:srgbClr val="3E3D2D"/>
                </a:solidFill>
              </a:rPr>
              <a:t>	</a:t>
            </a:r>
            <a:r>
              <a:rPr lang="en-US" altLang="tr-TR" b="1" dirty="0">
                <a:solidFill>
                  <a:srgbClr val="3E3D2D"/>
                </a:solidFill>
              </a:rPr>
              <a:t>char *suit[ 4 ] = { "Hearts", "Diamonds",</a:t>
            </a:r>
            <a:r>
              <a:rPr lang="tr-TR" altLang="tr-TR" b="1" dirty="0">
                <a:solidFill>
                  <a:srgbClr val="3E3D2D"/>
                </a:solidFill>
              </a:rPr>
              <a:t> </a:t>
            </a:r>
            <a:r>
              <a:rPr lang="en-US" altLang="tr-TR" b="1" dirty="0">
                <a:solidFill>
                  <a:srgbClr val="3E3D2D"/>
                </a:solidFill>
              </a:rPr>
              <a:t>"Clubs", "Spades" };</a:t>
            </a:r>
          </a:p>
          <a:p>
            <a:r>
              <a:rPr lang="tr-TR" b="1" dirty="0">
                <a:solidFill>
                  <a:srgbClr val="3E3D2D"/>
                </a:solidFill>
              </a:rPr>
              <a:t> </a:t>
            </a:r>
            <a:r>
              <a:rPr lang="tr-TR" b="1" dirty="0" smtClean="0">
                <a:solidFill>
                  <a:srgbClr val="3E3D2D"/>
                </a:solidFill>
              </a:rPr>
              <a:t>An important issue here is the strings are not actually placed in the array. </a:t>
            </a:r>
            <a:r>
              <a:rPr lang="tr-TR" b="1" smtClean="0">
                <a:solidFill>
                  <a:srgbClr val="3E3D2D"/>
                </a:solidFill>
              </a:rPr>
              <a:t>Only pointers to first character of strings are stored.</a:t>
            </a:r>
            <a:endParaRPr lang="tr-TR" b="1" dirty="0">
              <a:solidFill>
                <a:srgbClr val="3E3D2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48872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533400"/>
            <a:ext cx="7024744" cy="685800"/>
          </a:xfrm>
        </p:spPr>
        <p:txBody>
          <a:bodyPr>
            <a:normAutofit/>
          </a:bodyPr>
          <a:lstStyle/>
          <a:p>
            <a:r>
              <a:rPr lang="en-US" sz="2400" b="1" dirty="0"/>
              <a:t>Pointer Variable Definitions and Initialization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295400"/>
            <a:ext cx="7477825" cy="4495800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rgbClr val="3E3D2D"/>
                </a:solidFill>
              </a:rPr>
              <a:t>Pointer variables store memory addresses as their values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Pointer variables contain an address of a variable that has a specific value (indirect reference).</a:t>
            </a:r>
          </a:p>
        </p:txBody>
      </p:sp>
    </p:spTree>
    <p:extLst>
      <p:ext uri="{BB962C8B-B14F-4D97-AF65-F5344CB8AC3E}">
        <p14:creationId xmlns:p14="http://schemas.microsoft.com/office/powerpoint/2010/main" val="3090514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533400"/>
            <a:ext cx="7024744" cy="685800"/>
          </a:xfrm>
        </p:spPr>
        <p:txBody>
          <a:bodyPr>
            <a:normAutofit/>
          </a:bodyPr>
          <a:lstStyle/>
          <a:p>
            <a:r>
              <a:rPr lang="en-US" sz="2400" b="1" dirty="0"/>
              <a:t>Pointer Variable Definitions and Initialization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7" name="Picture 2" descr="AAEMZIQ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2962" y="2252663"/>
            <a:ext cx="7615238" cy="23225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355878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533400"/>
            <a:ext cx="7024744" cy="685800"/>
          </a:xfrm>
        </p:spPr>
        <p:txBody>
          <a:bodyPr>
            <a:normAutofit/>
          </a:bodyPr>
          <a:lstStyle/>
          <a:p>
            <a:r>
              <a:rPr lang="en-US" sz="2400" b="1" dirty="0"/>
              <a:t>Pointer Variable Definitions and Initialization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295400"/>
            <a:ext cx="7477825" cy="4495800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rgbClr val="3E3D2D"/>
                </a:solidFill>
              </a:rPr>
              <a:t>Pointer variables store memory addresses as their values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Pointer variables contain an address of a variable that has a specific value (indirect reference).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Pointer definition:</a:t>
            </a:r>
          </a:p>
          <a:p>
            <a:pPr lvl="1"/>
            <a:r>
              <a:rPr lang="tr-TR" b="1" dirty="0">
                <a:solidFill>
                  <a:srgbClr val="3E3D2D"/>
                </a:solidFill>
              </a:rPr>
              <a:t>i</a:t>
            </a:r>
            <a:r>
              <a:rPr lang="tr-TR" b="1" dirty="0" smtClean="0">
                <a:solidFill>
                  <a:srgbClr val="3E3D2D"/>
                </a:solidFill>
              </a:rPr>
              <a:t>nt *myptr; statement defines a pointer of type int.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You may initialize pointers to 0, NULL or an address.</a:t>
            </a:r>
          </a:p>
        </p:txBody>
      </p:sp>
    </p:spTree>
    <p:extLst>
      <p:ext uri="{BB962C8B-B14F-4D97-AF65-F5344CB8AC3E}">
        <p14:creationId xmlns:p14="http://schemas.microsoft.com/office/powerpoint/2010/main" val="1989591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533400"/>
            <a:ext cx="7024744" cy="685800"/>
          </a:xfrm>
        </p:spPr>
        <p:txBody>
          <a:bodyPr>
            <a:normAutofit/>
          </a:bodyPr>
          <a:lstStyle/>
          <a:p>
            <a:r>
              <a:rPr lang="en-US" sz="2400" b="1" dirty="0"/>
              <a:t>Pointer </a:t>
            </a:r>
            <a:r>
              <a:rPr lang="tr-TR" sz="2400" b="1" dirty="0" smtClean="0"/>
              <a:t>Operators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295400"/>
            <a:ext cx="7477825" cy="4495800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rgbClr val="3E3D2D"/>
                </a:solidFill>
              </a:rPr>
              <a:t>&amp; (address operator)</a:t>
            </a:r>
          </a:p>
          <a:p>
            <a:pPr lvl="1"/>
            <a:r>
              <a:rPr lang="tr-TR" b="1" dirty="0">
                <a:solidFill>
                  <a:srgbClr val="3E3D2D"/>
                </a:solidFill>
              </a:rPr>
              <a:t>r</a:t>
            </a:r>
            <a:r>
              <a:rPr lang="tr-TR" b="1" dirty="0" smtClean="0">
                <a:solidFill>
                  <a:srgbClr val="3E3D2D"/>
                </a:solidFill>
              </a:rPr>
              <a:t>eturns memory address of operand</a:t>
            </a:r>
          </a:p>
          <a:p>
            <a:pPr marL="365760" lvl="1" indent="0">
              <a:buNone/>
            </a:pPr>
            <a:r>
              <a:rPr lang="tr-TR" b="1" dirty="0" smtClean="0">
                <a:solidFill>
                  <a:srgbClr val="3E3D2D"/>
                </a:solidFill>
              </a:rPr>
              <a:t>int a=3;</a:t>
            </a:r>
          </a:p>
          <a:p>
            <a:pPr marL="365760" lvl="1" indent="0">
              <a:buNone/>
            </a:pPr>
            <a:r>
              <a:rPr lang="tr-TR" b="1" dirty="0" smtClean="0">
                <a:solidFill>
                  <a:srgbClr val="3E3D2D"/>
                </a:solidFill>
              </a:rPr>
              <a:t>int ptr;</a:t>
            </a:r>
          </a:p>
          <a:p>
            <a:pPr marL="365760" lvl="1" indent="0">
              <a:buNone/>
            </a:pPr>
            <a:r>
              <a:rPr lang="tr-TR" b="1" dirty="0">
                <a:solidFill>
                  <a:srgbClr val="3E3D2D"/>
                </a:solidFill>
              </a:rPr>
              <a:t>p</a:t>
            </a:r>
            <a:r>
              <a:rPr lang="tr-TR" b="1" dirty="0" smtClean="0">
                <a:solidFill>
                  <a:srgbClr val="3E3D2D"/>
                </a:solidFill>
              </a:rPr>
              <a:t>tr=&amp;a;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  With these declarations and assignments, ptr points to a.</a:t>
            </a:r>
          </a:p>
        </p:txBody>
      </p:sp>
    </p:spTree>
    <p:extLst>
      <p:ext uri="{BB962C8B-B14F-4D97-AF65-F5344CB8AC3E}">
        <p14:creationId xmlns:p14="http://schemas.microsoft.com/office/powerpoint/2010/main" val="29610149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533400"/>
            <a:ext cx="7024744" cy="685800"/>
          </a:xfrm>
        </p:spPr>
        <p:txBody>
          <a:bodyPr>
            <a:normAutofit/>
          </a:bodyPr>
          <a:lstStyle/>
          <a:p>
            <a:r>
              <a:rPr lang="en-US" sz="2400" b="1" dirty="0"/>
              <a:t>Pointer </a:t>
            </a:r>
            <a:r>
              <a:rPr lang="tr-TR" sz="2400" b="1" dirty="0" smtClean="0"/>
              <a:t>Operators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295400"/>
            <a:ext cx="7477825" cy="4495800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rgbClr val="3E3D2D"/>
                </a:solidFill>
              </a:rPr>
              <a:t>* (dereferencing operator)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Returns an alias of what its operand points to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* ptr returns a in our example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* can be used for assignment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*ptr= 10 modifies the value of a to 10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Dereferenced pointer must be a left value.</a:t>
            </a:r>
            <a:endParaRPr lang="tr-TR" b="1" dirty="0">
              <a:solidFill>
                <a:srgbClr val="3E3D2D"/>
              </a:solidFill>
            </a:endParaRPr>
          </a:p>
          <a:p>
            <a:r>
              <a:rPr lang="tr-TR" b="1" dirty="0" smtClean="0">
                <a:solidFill>
                  <a:srgbClr val="3E3D2D"/>
                </a:solidFill>
              </a:rPr>
              <a:t>* and &amp; are inverses</a:t>
            </a:r>
          </a:p>
        </p:txBody>
      </p:sp>
    </p:spTree>
    <p:extLst>
      <p:ext uri="{BB962C8B-B14F-4D97-AF65-F5344CB8AC3E}">
        <p14:creationId xmlns:p14="http://schemas.microsoft.com/office/powerpoint/2010/main" val="16366834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533400"/>
            <a:ext cx="7024744" cy="685800"/>
          </a:xfrm>
        </p:spPr>
        <p:txBody>
          <a:bodyPr>
            <a:normAutofit/>
          </a:bodyPr>
          <a:lstStyle/>
          <a:p>
            <a:r>
              <a:rPr lang="en-US" sz="2400" b="1" dirty="0"/>
              <a:t>Pointer </a:t>
            </a:r>
            <a:r>
              <a:rPr lang="tr-TR" sz="2400" b="1" dirty="0" smtClean="0"/>
              <a:t>Operators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7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53457327"/>
              </p:ext>
            </p:extLst>
          </p:nvPr>
        </p:nvGraphicFramePr>
        <p:xfrm>
          <a:off x="1601096" y="1429709"/>
          <a:ext cx="6096000" cy="468438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804" name="Document" r:id="rId4" imgW="7062810" imgH="5428541" progId="Word.Document.8">
                  <p:embed/>
                </p:oleObj>
              </mc:Choice>
              <mc:Fallback>
                <p:oleObj name="Document" r:id="rId4" imgW="7062810" imgH="5428541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01096" y="1429709"/>
                        <a:ext cx="6096000" cy="468438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7913162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533400"/>
            <a:ext cx="7024744" cy="685800"/>
          </a:xfrm>
        </p:spPr>
        <p:txBody>
          <a:bodyPr>
            <a:normAutofit/>
          </a:bodyPr>
          <a:lstStyle/>
          <a:p>
            <a:r>
              <a:rPr lang="en-US" sz="2400" b="1" dirty="0"/>
              <a:t>Pointer </a:t>
            </a:r>
            <a:r>
              <a:rPr lang="tr-TR" sz="2400" b="1" dirty="0" smtClean="0"/>
              <a:t>Operators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7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63453788"/>
              </p:ext>
            </p:extLst>
          </p:nvPr>
        </p:nvGraphicFramePr>
        <p:xfrm>
          <a:off x="1123258" y="1600200"/>
          <a:ext cx="7051675" cy="2430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828" name="Document" r:id="rId4" imgW="7053456" imgH="2431362" progId="Word.Document.8">
                  <p:embed/>
                </p:oleObj>
              </mc:Choice>
              <mc:Fallback>
                <p:oleObj name="Document" r:id="rId4" imgW="7053456" imgH="2431362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23258" y="1600200"/>
                        <a:ext cx="7051675" cy="24304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9001738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10487</TotalTime>
  <Words>603</Words>
  <Application>Microsoft Office PowerPoint</Application>
  <PresentationFormat>On-screen Show (4:3)</PresentationFormat>
  <Paragraphs>144</Paragraphs>
  <Slides>22</Slides>
  <Notes>20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7" baseType="lpstr">
      <vt:lpstr>Calibri</vt:lpstr>
      <vt:lpstr>Century Gothic</vt:lpstr>
      <vt:lpstr>Wingdings 2</vt:lpstr>
      <vt:lpstr>Austin</vt:lpstr>
      <vt:lpstr>Document</vt:lpstr>
      <vt:lpstr>COM101</vt:lpstr>
      <vt:lpstr>Outline</vt:lpstr>
      <vt:lpstr>Pointer Variable Definitions and Initialization</vt:lpstr>
      <vt:lpstr>Pointer Variable Definitions and Initialization</vt:lpstr>
      <vt:lpstr>Pointer Variable Definitions and Initialization</vt:lpstr>
      <vt:lpstr>Pointer Operators</vt:lpstr>
      <vt:lpstr>Pointer Operators</vt:lpstr>
      <vt:lpstr>Pointer Operators</vt:lpstr>
      <vt:lpstr>Pointer Operators</vt:lpstr>
      <vt:lpstr>Passing Arguments to Functions by Reference</vt:lpstr>
      <vt:lpstr>Passing Arguments to Functions by Reference</vt:lpstr>
      <vt:lpstr>Using const Qualifier with Pointers</vt:lpstr>
      <vt:lpstr>Using const Qualifier with Pointers</vt:lpstr>
      <vt:lpstr>sizeof Operator</vt:lpstr>
      <vt:lpstr>Pointer Expressions and Pointer Arithmetic</vt:lpstr>
      <vt:lpstr>Pointer Expressions and Pointer Arithmetic</vt:lpstr>
      <vt:lpstr>Relationship between Pointers and Arrays</vt:lpstr>
      <vt:lpstr>Relationship between Pointers and Arrays</vt:lpstr>
      <vt:lpstr>Relationship between Pointers and Arrays</vt:lpstr>
      <vt:lpstr>Relationship between Pointers and Arrays</vt:lpstr>
      <vt:lpstr>Relationship between Pointers and Arrays</vt:lpstr>
      <vt:lpstr>Arrays of Pointers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COM267</dc:title>
  <dc:creator>AR</dc:creator>
  <cp:lastModifiedBy>Furkan Ar</cp:lastModifiedBy>
  <cp:revision>536</cp:revision>
  <dcterms:created xsi:type="dcterms:W3CDTF">2006-08-16T00:00:00Z</dcterms:created>
  <dcterms:modified xsi:type="dcterms:W3CDTF">2019-12-04T03:37:34Z</dcterms:modified>
</cp:coreProperties>
</file>