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63" r:id="rId5"/>
    <p:sldId id="264" r:id="rId6"/>
    <p:sldId id="265" r:id="rId7"/>
    <p:sldId id="337" r:id="rId8"/>
    <p:sldId id="279" r:id="rId9"/>
    <p:sldId id="280" r:id="rId10"/>
    <p:sldId id="281" r:id="rId11"/>
    <p:sldId id="282" r:id="rId12"/>
    <p:sldId id="283" r:id="rId13"/>
    <p:sldId id="284" r:id="rId14"/>
    <p:sldId id="295" r:id="rId15"/>
    <p:sldId id="298" r:id="rId16"/>
    <p:sldId id="299" r:id="rId17"/>
    <p:sldId id="301" r:id="rId18"/>
    <p:sldId id="302" r:id="rId19"/>
    <p:sldId id="303" r:id="rId20"/>
    <p:sldId id="304" r:id="rId21"/>
    <p:sldId id="313" r:id="rId22"/>
    <p:sldId id="338" r:id="rId2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320" y="4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tr-TR"/>
          </a:p>
        </p:txBody>
      </p:sp>
      <p:sp>
        <p:nvSpPr>
          <p:cNvPr id="4" name="Rectangle 4"/>
          <p:cNvSpPr>
            <a:spLocks noGrp="1" noChangeArrowheads="1"/>
          </p:cNvSpPr>
          <p:nvPr>
            <p:ph type="dt" sz="half" idx="10"/>
          </p:nvPr>
        </p:nvSpPr>
        <p:spPr>
          <a:ln/>
        </p:spPr>
        <p:txBody>
          <a:bodyPr/>
          <a:lstStyle>
            <a:lvl1pPr>
              <a:defRPr/>
            </a:lvl1pPr>
          </a:lstStyle>
          <a:p>
            <a:fld id="{C4B87772-C2BE-4840-8D6A-EFC746317E9C}" type="datetimeFigureOut">
              <a:rPr lang="tr-TR" smtClean="0"/>
              <a:pPr/>
              <a:t>13.03.2021</a:t>
            </a:fld>
            <a:endParaRPr lang="tr-TR"/>
          </a:p>
        </p:txBody>
      </p:sp>
      <p:sp>
        <p:nvSpPr>
          <p:cNvPr id="5" name="Rectangle 5"/>
          <p:cNvSpPr>
            <a:spLocks noGrp="1" noChangeArrowheads="1"/>
          </p:cNvSpPr>
          <p:nvPr>
            <p:ph type="ftr" sz="quarter" idx="11"/>
          </p:nvPr>
        </p:nvSpPr>
        <p:spPr>
          <a:ln/>
        </p:spPr>
        <p:txBody>
          <a:bodyPr/>
          <a:lstStyle>
            <a:lvl1pPr>
              <a:defRPr/>
            </a:lvl1pPr>
          </a:lstStyle>
          <a:p>
            <a:endParaRPr lang="tr-TR"/>
          </a:p>
        </p:txBody>
      </p:sp>
      <p:sp>
        <p:nvSpPr>
          <p:cNvPr id="6" name="Rectangle 6"/>
          <p:cNvSpPr>
            <a:spLocks noGrp="1" noChangeArrowheads="1"/>
          </p:cNvSpPr>
          <p:nvPr>
            <p:ph type="sldNum" sz="quarter" idx="12"/>
          </p:nvPr>
        </p:nvSpPr>
        <p:spPr>
          <a:ln/>
        </p:spPr>
        <p:txBody>
          <a:bodyPr/>
          <a:lstStyle>
            <a:lvl1pPr>
              <a:defRPr/>
            </a:lvl1pPr>
          </a:lstStyle>
          <a:p>
            <a:fld id="{A8C7C04A-461E-4597-BB73-E3F8579E04DD}"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Rectangle 4"/>
          <p:cNvSpPr>
            <a:spLocks noGrp="1" noChangeArrowheads="1"/>
          </p:cNvSpPr>
          <p:nvPr>
            <p:ph type="dt" sz="half" idx="10"/>
          </p:nvPr>
        </p:nvSpPr>
        <p:spPr>
          <a:ln/>
        </p:spPr>
        <p:txBody>
          <a:bodyPr/>
          <a:lstStyle>
            <a:lvl1pPr>
              <a:defRPr/>
            </a:lvl1pPr>
          </a:lstStyle>
          <a:p>
            <a:fld id="{C4B87772-C2BE-4840-8D6A-EFC746317E9C}" type="datetimeFigureOut">
              <a:rPr lang="tr-TR" smtClean="0"/>
              <a:pPr/>
              <a:t>13.03.2021</a:t>
            </a:fld>
            <a:endParaRPr lang="tr-TR"/>
          </a:p>
        </p:txBody>
      </p:sp>
      <p:sp>
        <p:nvSpPr>
          <p:cNvPr id="5" name="Rectangle 5"/>
          <p:cNvSpPr>
            <a:spLocks noGrp="1" noChangeArrowheads="1"/>
          </p:cNvSpPr>
          <p:nvPr>
            <p:ph type="ftr" sz="quarter" idx="11"/>
          </p:nvPr>
        </p:nvSpPr>
        <p:spPr>
          <a:ln/>
        </p:spPr>
        <p:txBody>
          <a:bodyPr/>
          <a:lstStyle>
            <a:lvl1pPr>
              <a:defRPr/>
            </a:lvl1pPr>
          </a:lstStyle>
          <a:p>
            <a:endParaRPr lang="tr-TR"/>
          </a:p>
        </p:txBody>
      </p:sp>
      <p:sp>
        <p:nvSpPr>
          <p:cNvPr id="6" name="Rectangle 6"/>
          <p:cNvSpPr>
            <a:spLocks noGrp="1" noChangeArrowheads="1"/>
          </p:cNvSpPr>
          <p:nvPr>
            <p:ph type="sldNum" sz="quarter" idx="12"/>
          </p:nvPr>
        </p:nvSpPr>
        <p:spPr>
          <a:ln/>
        </p:spPr>
        <p:txBody>
          <a:bodyPr/>
          <a:lstStyle>
            <a:lvl1pPr>
              <a:defRPr/>
            </a:lvl1pPr>
          </a:lstStyle>
          <a:p>
            <a:fld id="{A8C7C04A-461E-4597-BB73-E3F8579E04DD}"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Rectangle 4"/>
          <p:cNvSpPr>
            <a:spLocks noGrp="1" noChangeArrowheads="1"/>
          </p:cNvSpPr>
          <p:nvPr>
            <p:ph type="dt" sz="half" idx="10"/>
          </p:nvPr>
        </p:nvSpPr>
        <p:spPr>
          <a:ln/>
        </p:spPr>
        <p:txBody>
          <a:bodyPr/>
          <a:lstStyle>
            <a:lvl1pPr>
              <a:defRPr/>
            </a:lvl1pPr>
          </a:lstStyle>
          <a:p>
            <a:fld id="{C4B87772-C2BE-4840-8D6A-EFC746317E9C}" type="datetimeFigureOut">
              <a:rPr lang="tr-TR" smtClean="0"/>
              <a:pPr/>
              <a:t>13.03.2021</a:t>
            </a:fld>
            <a:endParaRPr lang="tr-TR"/>
          </a:p>
        </p:txBody>
      </p:sp>
      <p:sp>
        <p:nvSpPr>
          <p:cNvPr id="5" name="Rectangle 5"/>
          <p:cNvSpPr>
            <a:spLocks noGrp="1" noChangeArrowheads="1"/>
          </p:cNvSpPr>
          <p:nvPr>
            <p:ph type="ftr" sz="quarter" idx="11"/>
          </p:nvPr>
        </p:nvSpPr>
        <p:spPr>
          <a:ln/>
        </p:spPr>
        <p:txBody>
          <a:bodyPr/>
          <a:lstStyle>
            <a:lvl1pPr>
              <a:defRPr/>
            </a:lvl1pPr>
          </a:lstStyle>
          <a:p>
            <a:endParaRPr lang="tr-TR"/>
          </a:p>
        </p:txBody>
      </p:sp>
      <p:sp>
        <p:nvSpPr>
          <p:cNvPr id="6" name="Rectangle 6"/>
          <p:cNvSpPr>
            <a:spLocks noGrp="1" noChangeArrowheads="1"/>
          </p:cNvSpPr>
          <p:nvPr>
            <p:ph type="sldNum" sz="quarter" idx="12"/>
          </p:nvPr>
        </p:nvSpPr>
        <p:spPr>
          <a:ln/>
        </p:spPr>
        <p:txBody>
          <a:bodyPr/>
          <a:lstStyle>
            <a:lvl1pPr>
              <a:defRPr/>
            </a:lvl1pPr>
          </a:lstStyle>
          <a:p>
            <a:fld id="{A8C7C04A-461E-4597-BB73-E3F8579E04DD}" type="slidenum">
              <a:rPr lang="tr-TR" smtClean="0"/>
              <a:pPr/>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tr-TR"/>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Rectangle 4"/>
          <p:cNvSpPr>
            <a:spLocks noGrp="1" noChangeArrowheads="1"/>
          </p:cNvSpPr>
          <p:nvPr>
            <p:ph type="dt" sz="half" idx="10"/>
          </p:nvPr>
        </p:nvSpPr>
        <p:spPr>
          <a:ln/>
        </p:spPr>
        <p:txBody>
          <a:bodyPr/>
          <a:lstStyle>
            <a:lvl1pPr>
              <a:defRPr/>
            </a:lvl1pPr>
          </a:lstStyle>
          <a:p>
            <a:fld id="{C4B87772-C2BE-4840-8D6A-EFC746317E9C}" type="datetimeFigureOut">
              <a:rPr lang="tr-TR" smtClean="0"/>
              <a:pPr/>
              <a:t>13.03.2021</a:t>
            </a:fld>
            <a:endParaRPr lang="tr-TR"/>
          </a:p>
        </p:txBody>
      </p:sp>
      <p:sp>
        <p:nvSpPr>
          <p:cNvPr id="6" name="Rectangle 5"/>
          <p:cNvSpPr>
            <a:spLocks noGrp="1" noChangeArrowheads="1"/>
          </p:cNvSpPr>
          <p:nvPr>
            <p:ph type="ftr" sz="quarter" idx="11"/>
          </p:nvPr>
        </p:nvSpPr>
        <p:spPr>
          <a:ln/>
        </p:spPr>
        <p:txBody>
          <a:bodyPr/>
          <a:lstStyle>
            <a:lvl1pPr>
              <a:defRPr/>
            </a:lvl1pPr>
          </a:lstStyle>
          <a:p>
            <a:endParaRPr lang="tr-TR"/>
          </a:p>
        </p:txBody>
      </p:sp>
      <p:sp>
        <p:nvSpPr>
          <p:cNvPr id="7" name="Rectangle 6"/>
          <p:cNvSpPr>
            <a:spLocks noGrp="1" noChangeArrowheads="1"/>
          </p:cNvSpPr>
          <p:nvPr>
            <p:ph type="sldNum" sz="quarter" idx="12"/>
          </p:nvPr>
        </p:nvSpPr>
        <p:spPr>
          <a:ln/>
        </p:spPr>
        <p:txBody>
          <a:bodyPr/>
          <a:lstStyle>
            <a:lvl1pPr>
              <a:defRPr/>
            </a:lvl1pPr>
          </a:lstStyle>
          <a:p>
            <a:fld id="{A8C7C04A-461E-4597-BB73-E3F8579E04DD}"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Rectangle 4"/>
          <p:cNvSpPr>
            <a:spLocks noGrp="1" noChangeArrowheads="1"/>
          </p:cNvSpPr>
          <p:nvPr>
            <p:ph type="dt" sz="half" idx="10"/>
          </p:nvPr>
        </p:nvSpPr>
        <p:spPr>
          <a:ln/>
        </p:spPr>
        <p:txBody>
          <a:bodyPr/>
          <a:lstStyle>
            <a:lvl1pPr>
              <a:defRPr/>
            </a:lvl1pPr>
          </a:lstStyle>
          <a:p>
            <a:fld id="{C4B87772-C2BE-4840-8D6A-EFC746317E9C}" type="datetimeFigureOut">
              <a:rPr lang="tr-TR" smtClean="0"/>
              <a:pPr/>
              <a:t>13.03.2021</a:t>
            </a:fld>
            <a:endParaRPr lang="tr-TR"/>
          </a:p>
        </p:txBody>
      </p:sp>
      <p:sp>
        <p:nvSpPr>
          <p:cNvPr id="5" name="Rectangle 5"/>
          <p:cNvSpPr>
            <a:spLocks noGrp="1" noChangeArrowheads="1"/>
          </p:cNvSpPr>
          <p:nvPr>
            <p:ph type="ftr" sz="quarter" idx="11"/>
          </p:nvPr>
        </p:nvSpPr>
        <p:spPr>
          <a:ln/>
        </p:spPr>
        <p:txBody>
          <a:bodyPr/>
          <a:lstStyle>
            <a:lvl1pPr>
              <a:defRPr/>
            </a:lvl1pPr>
          </a:lstStyle>
          <a:p>
            <a:endParaRPr lang="tr-TR"/>
          </a:p>
        </p:txBody>
      </p:sp>
      <p:sp>
        <p:nvSpPr>
          <p:cNvPr id="6" name="Rectangle 6"/>
          <p:cNvSpPr>
            <a:spLocks noGrp="1" noChangeArrowheads="1"/>
          </p:cNvSpPr>
          <p:nvPr>
            <p:ph type="sldNum" sz="quarter" idx="12"/>
          </p:nvPr>
        </p:nvSpPr>
        <p:spPr>
          <a:ln/>
        </p:spPr>
        <p:txBody>
          <a:bodyPr/>
          <a:lstStyle>
            <a:lvl1pPr>
              <a:defRPr/>
            </a:lvl1pPr>
          </a:lstStyle>
          <a:p>
            <a:fld id="{A8C7C04A-461E-4597-BB73-E3F8579E04DD}"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fld id="{C4B87772-C2BE-4840-8D6A-EFC746317E9C}" type="datetimeFigureOut">
              <a:rPr lang="tr-TR" smtClean="0"/>
              <a:pPr/>
              <a:t>13.03.2021</a:t>
            </a:fld>
            <a:endParaRPr lang="tr-TR"/>
          </a:p>
        </p:txBody>
      </p:sp>
      <p:sp>
        <p:nvSpPr>
          <p:cNvPr id="5" name="Rectangle 5"/>
          <p:cNvSpPr>
            <a:spLocks noGrp="1" noChangeArrowheads="1"/>
          </p:cNvSpPr>
          <p:nvPr>
            <p:ph type="ftr" sz="quarter" idx="11"/>
          </p:nvPr>
        </p:nvSpPr>
        <p:spPr>
          <a:ln/>
        </p:spPr>
        <p:txBody>
          <a:bodyPr/>
          <a:lstStyle>
            <a:lvl1pPr>
              <a:defRPr/>
            </a:lvl1pPr>
          </a:lstStyle>
          <a:p>
            <a:endParaRPr lang="tr-TR"/>
          </a:p>
        </p:txBody>
      </p:sp>
      <p:sp>
        <p:nvSpPr>
          <p:cNvPr id="6" name="Rectangle 6"/>
          <p:cNvSpPr>
            <a:spLocks noGrp="1" noChangeArrowheads="1"/>
          </p:cNvSpPr>
          <p:nvPr>
            <p:ph type="sldNum" sz="quarter" idx="12"/>
          </p:nvPr>
        </p:nvSpPr>
        <p:spPr>
          <a:ln/>
        </p:spPr>
        <p:txBody>
          <a:bodyPr/>
          <a:lstStyle>
            <a:lvl1pPr>
              <a:defRPr/>
            </a:lvl1pPr>
          </a:lstStyle>
          <a:p>
            <a:fld id="{A8C7C04A-461E-4597-BB73-E3F8579E04DD}"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Rectangle 4"/>
          <p:cNvSpPr>
            <a:spLocks noGrp="1" noChangeArrowheads="1"/>
          </p:cNvSpPr>
          <p:nvPr>
            <p:ph type="dt" sz="half" idx="10"/>
          </p:nvPr>
        </p:nvSpPr>
        <p:spPr>
          <a:ln/>
        </p:spPr>
        <p:txBody>
          <a:bodyPr/>
          <a:lstStyle>
            <a:lvl1pPr>
              <a:defRPr/>
            </a:lvl1pPr>
          </a:lstStyle>
          <a:p>
            <a:fld id="{C4B87772-C2BE-4840-8D6A-EFC746317E9C}" type="datetimeFigureOut">
              <a:rPr lang="tr-TR" smtClean="0"/>
              <a:pPr/>
              <a:t>13.03.2021</a:t>
            </a:fld>
            <a:endParaRPr lang="tr-TR"/>
          </a:p>
        </p:txBody>
      </p:sp>
      <p:sp>
        <p:nvSpPr>
          <p:cNvPr id="6" name="Rectangle 5"/>
          <p:cNvSpPr>
            <a:spLocks noGrp="1" noChangeArrowheads="1"/>
          </p:cNvSpPr>
          <p:nvPr>
            <p:ph type="ftr" sz="quarter" idx="11"/>
          </p:nvPr>
        </p:nvSpPr>
        <p:spPr>
          <a:ln/>
        </p:spPr>
        <p:txBody>
          <a:bodyPr/>
          <a:lstStyle>
            <a:lvl1pPr>
              <a:defRPr/>
            </a:lvl1pPr>
          </a:lstStyle>
          <a:p>
            <a:endParaRPr lang="tr-TR"/>
          </a:p>
        </p:txBody>
      </p:sp>
      <p:sp>
        <p:nvSpPr>
          <p:cNvPr id="7" name="Rectangle 6"/>
          <p:cNvSpPr>
            <a:spLocks noGrp="1" noChangeArrowheads="1"/>
          </p:cNvSpPr>
          <p:nvPr>
            <p:ph type="sldNum" sz="quarter" idx="12"/>
          </p:nvPr>
        </p:nvSpPr>
        <p:spPr>
          <a:ln/>
        </p:spPr>
        <p:txBody>
          <a:bodyPr/>
          <a:lstStyle>
            <a:lvl1pPr>
              <a:defRPr/>
            </a:lvl1pPr>
          </a:lstStyle>
          <a:p>
            <a:fld id="{A8C7C04A-461E-4597-BB73-E3F8579E04DD}"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Rectangle 4"/>
          <p:cNvSpPr>
            <a:spLocks noGrp="1" noChangeArrowheads="1"/>
          </p:cNvSpPr>
          <p:nvPr>
            <p:ph type="dt" sz="half" idx="10"/>
          </p:nvPr>
        </p:nvSpPr>
        <p:spPr>
          <a:ln/>
        </p:spPr>
        <p:txBody>
          <a:bodyPr/>
          <a:lstStyle>
            <a:lvl1pPr>
              <a:defRPr/>
            </a:lvl1pPr>
          </a:lstStyle>
          <a:p>
            <a:fld id="{C4B87772-C2BE-4840-8D6A-EFC746317E9C}" type="datetimeFigureOut">
              <a:rPr lang="tr-TR" smtClean="0"/>
              <a:pPr/>
              <a:t>13.03.2021</a:t>
            </a:fld>
            <a:endParaRPr lang="tr-TR"/>
          </a:p>
        </p:txBody>
      </p:sp>
      <p:sp>
        <p:nvSpPr>
          <p:cNvPr id="8" name="Rectangle 5"/>
          <p:cNvSpPr>
            <a:spLocks noGrp="1" noChangeArrowheads="1"/>
          </p:cNvSpPr>
          <p:nvPr>
            <p:ph type="ftr" sz="quarter" idx="11"/>
          </p:nvPr>
        </p:nvSpPr>
        <p:spPr>
          <a:ln/>
        </p:spPr>
        <p:txBody>
          <a:bodyPr/>
          <a:lstStyle>
            <a:lvl1pPr>
              <a:defRPr/>
            </a:lvl1pPr>
          </a:lstStyle>
          <a:p>
            <a:endParaRPr lang="tr-TR"/>
          </a:p>
        </p:txBody>
      </p:sp>
      <p:sp>
        <p:nvSpPr>
          <p:cNvPr id="9" name="Rectangle 6"/>
          <p:cNvSpPr>
            <a:spLocks noGrp="1" noChangeArrowheads="1"/>
          </p:cNvSpPr>
          <p:nvPr>
            <p:ph type="sldNum" sz="quarter" idx="12"/>
          </p:nvPr>
        </p:nvSpPr>
        <p:spPr>
          <a:ln/>
        </p:spPr>
        <p:txBody>
          <a:bodyPr/>
          <a:lstStyle>
            <a:lvl1pPr>
              <a:defRPr/>
            </a:lvl1pPr>
          </a:lstStyle>
          <a:p>
            <a:fld id="{A8C7C04A-461E-4597-BB73-E3F8579E04DD}"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Rectangle 4"/>
          <p:cNvSpPr>
            <a:spLocks noGrp="1" noChangeArrowheads="1"/>
          </p:cNvSpPr>
          <p:nvPr>
            <p:ph type="dt" sz="half" idx="10"/>
          </p:nvPr>
        </p:nvSpPr>
        <p:spPr>
          <a:ln/>
        </p:spPr>
        <p:txBody>
          <a:bodyPr/>
          <a:lstStyle>
            <a:lvl1pPr>
              <a:defRPr/>
            </a:lvl1pPr>
          </a:lstStyle>
          <a:p>
            <a:fld id="{C4B87772-C2BE-4840-8D6A-EFC746317E9C}" type="datetimeFigureOut">
              <a:rPr lang="tr-TR" smtClean="0"/>
              <a:pPr/>
              <a:t>13.03.2021</a:t>
            </a:fld>
            <a:endParaRPr lang="tr-TR"/>
          </a:p>
        </p:txBody>
      </p:sp>
      <p:sp>
        <p:nvSpPr>
          <p:cNvPr id="4" name="Rectangle 5"/>
          <p:cNvSpPr>
            <a:spLocks noGrp="1" noChangeArrowheads="1"/>
          </p:cNvSpPr>
          <p:nvPr>
            <p:ph type="ftr" sz="quarter" idx="11"/>
          </p:nvPr>
        </p:nvSpPr>
        <p:spPr>
          <a:ln/>
        </p:spPr>
        <p:txBody>
          <a:bodyPr/>
          <a:lstStyle>
            <a:lvl1pPr>
              <a:defRPr/>
            </a:lvl1pPr>
          </a:lstStyle>
          <a:p>
            <a:endParaRPr lang="tr-TR"/>
          </a:p>
        </p:txBody>
      </p:sp>
      <p:sp>
        <p:nvSpPr>
          <p:cNvPr id="5" name="Rectangle 6"/>
          <p:cNvSpPr>
            <a:spLocks noGrp="1" noChangeArrowheads="1"/>
          </p:cNvSpPr>
          <p:nvPr>
            <p:ph type="sldNum" sz="quarter" idx="12"/>
          </p:nvPr>
        </p:nvSpPr>
        <p:spPr>
          <a:ln/>
        </p:spPr>
        <p:txBody>
          <a:bodyPr/>
          <a:lstStyle>
            <a:lvl1pPr>
              <a:defRPr/>
            </a:lvl1pPr>
          </a:lstStyle>
          <a:p>
            <a:fld id="{A8C7C04A-461E-4597-BB73-E3F8579E04DD}"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fld id="{C4B87772-C2BE-4840-8D6A-EFC746317E9C}" type="datetimeFigureOut">
              <a:rPr lang="tr-TR" smtClean="0"/>
              <a:pPr/>
              <a:t>13.03.2021</a:t>
            </a:fld>
            <a:endParaRPr lang="tr-TR"/>
          </a:p>
        </p:txBody>
      </p:sp>
      <p:sp>
        <p:nvSpPr>
          <p:cNvPr id="3" name="Rectangle 5"/>
          <p:cNvSpPr>
            <a:spLocks noGrp="1" noChangeArrowheads="1"/>
          </p:cNvSpPr>
          <p:nvPr>
            <p:ph type="ftr" sz="quarter" idx="11"/>
          </p:nvPr>
        </p:nvSpPr>
        <p:spPr>
          <a:ln/>
        </p:spPr>
        <p:txBody>
          <a:bodyPr/>
          <a:lstStyle>
            <a:lvl1pPr>
              <a:defRPr/>
            </a:lvl1pPr>
          </a:lstStyle>
          <a:p>
            <a:endParaRPr lang="tr-TR"/>
          </a:p>
        </p:txBody>
      </p:sp>
      <p:sp>
        <p:nvSpPr>
          <p:cNvPr id="4" name="Rectangle 6"/>
          <p:cNvSpPr>
            <a:spLocks noGrp="1" noChangeArrowheads="1"/>
          </p:cNvSpPr>
          <p:nvPr>
            <p:ph type="sldNum" sz="quarter" idx="12"/>
          </p:nvPr>
        </p:nvSpPr>
        <p:spPr>
          <a:ln/>
        </p:spPr>
        <p:txBody>
          <a:bodyPr/>
          <a:lstStyle>
            <a:lvl1pPr>
              <a:defRPr/>
            </a:lvl1pPr>
          </a:lstStyle>
          <a:p>
            <a:fld id="{A8C7C04A-461E-4597-BB73-E3F8579E04DD}"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fld id="{C4B87772-C2BE-4840-8D6A-EFC746317E9C}" type="datetimeFigureOut">
              <a:rPr lang="tr-TR" smtClean="0"/>
              <a:pPr/>
              <a:t>13.03.2021</a:t>
            </a:fld>
            <a:endParaRPr lang="tr-TR"/>
          </a:p>
        </p:txBody>
      </p:sp>
      <p:sp>
        <p:nvSpPr>
          <p:cNvPr id="6" name="Rectangle 5"/>
          <p:cNvSpPr>
            <a:spLocks noGrp="1" noChangeArrowheads="1"/>
          </p:cNvSpPr>
          <p:nvPr>
            <p:ph type="ftr" sz="quarter" idx="11"/>
          </p:nvPr>
        </p:nvSpPr>
        <p:spPr>
          <a:ln/>
        </p:spPr>
        <p:txBody>
          <a:bodyPr/>
          <a:lstStyle>
            <a:lvl1pPr>
              <a:defRPr/>
            </a:lvl1pPr>
          </a:lstStyle>
          <a:p>
            <a:endParaRPr lang="tr-TR"/>
          </a:p>
        </p:txBody>
      </p:sp>
      <p:sp>
        <p:nvSpPr>
          <p:cNvPr id="7" name="Rectangle 6"/>
          <p:cNvSpPr>
            <a:spLocks noGrp="1" noChangeArrowheads="1"/>
          </p:cNvSpPr>
          <p:nvPr>
            <p:ph type="sldNum" sz="quarter" idx="12"/>
          </p:nvPr>
        </p:nvSpPr>
        <p:spPr>
          <a:ln/>
        </p:spPr>
        <p:txBody>
          <a:bodyPr/>
          <a:lstStyle>
            <a:lvl1pPr>
              <a:defRPr/>
            </a:lvl1pPr>
          </a:lstStyle>
          <a:p>
            <a:fld id="{A8C7C04A-461E-4597-BB73-E3F8579E04DD}"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tr-TR"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fld id="{C4B87772-C2BE-4840-8D6A-EFC746317E9C}" type="datetimeFigureOut">
              <a:rPr lang="tr-TR" smtClean="0"/>
              <a:pPr/>
              <a:t>13.03.2021</a:t>
            </a:fld>
            <a:endParaRPr lang="tr-TR"/>
          </a:p>
        </p:txBody>
      </p:sp>
      <p:sp>
        <p:nvSpPr>
          <p:cNvPr id="6" name="Rectangle 5"/>
          <p:cNvSpPr>
            <a:spLocks noGrp="1" noChangeArrowheads="1"/>
          </p:cNvSpPr>
          <p:nvPr>
            <p:ph type="ftr" sz="quarter" idx="11"/>
          </p:nvPr>
        </p:nvSpPr>
        <p:spPr>
          <a:ln/>
        </p:spPr>
        <p:txBody>
          <a:bodyPr/>
          <a:lstStyle>
            <a:lvl1pPr>
              <a:defRPr/>
            </a:lvl1pPr>
          </a:lstStyle>
          <a:p>
            <a:endParaRPr lang="tr-TR"/>
          </a:p>
        </p:txBody>
      </p:sp>
      <p:sp>
        <p:nvSpPr>
          <p:cNvPr id="7" name="Rectangle 6"/>
          <p:cNvSpPr>
            <a:spLocks noGrp="1" noChangeArrowheads="1"/>
          </p:cNvSpPr>
          <p:nvPr>
            <p:ph type="sldNum" sz="quarter" idx="12"/>
          </p:nvPr>
        </p:nvSpPr>
        <p:spPr>
          <a:ln/>
        </p:spPr>
        <p:txBody>
          <a:bodyPr/>
          <a:lstStyle>
            <a:lvl1pPr>
              <a:defRPr/>
            </a:lvl1pPr>
          </a:lstStyle>
          <a:p>
            <a:fld id="{A8C7C04A-461E-4597-BB73-E3F8579E04DD}"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s-ES" smtClean="0"/>
              <a:t>Haga clic para cambiar el estilo de título	</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cs typeface="+mn-cs"/>
              </a:defRPr>
            </a:lvl1pPr>
          </a:lstStyle>
          <a:p>
            <a:fld id="{C4B87772-C2BE-4840-8D6A-EFC746317E9C}" type="datetimeFigureOut">
              <a:rPr lang="tr-TR" smtClean="0"/>
              <a:pPr/>
              <a:t>13.03.2021</a:t>
            </a:fld>
            <a:endParaRPr lang="tr-T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cs typeface="+mn-cs"/>
              </a:defRPr>
            </a:lvl1pPr>
          </a:lstStyle>
          <a:p>
            <a:endParaRPr lang="tr-T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cs typeface="+mn-cs"/>
              </a:defRPr>
            </a:lvl1pPr>
          </a:lstStyle>
          <a:p>
            <a:fld id="{A8C7C04A-461E-4597-BB73-E3F8579E04DD}"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pitchFamily="34" charset="0"/>
          <a:cs typeface="Arial" pitchFamily="34" charset="0"/>
        </a:defRPr>
      </a:lvl2pPr>
      <a:lvl3pPr algn="ctr" rtl="0" eaLnBrk="1" fontAlgn="base" hangingPunct="1">
        <a:spcBef>
          <a:spcPct val="0"/>
        </a:spcBef>
        <a:spcAft>
          <a:spcPct val="0"/>
        </a:spcAft>
        <a:defRPr sz="4400">
          <a:solidFill>
            <a:schemeClr val="tx2"/>
          </a:solidFill>
          <a:latin typeface="Arial" pitchFamily="34" charset="0"/>
          <a:cs typeface="Arial" pitchFamily="34" charset="0"/>
        </a:defRPr>
      </a:lvl3pPr>
      <a:lvl4pPr algn="ctr" rtl="0" eaLnBrk="1" fontAlgn="base" hangingPunct="1">
        <a:spcBef>
          <a:spcPct val="0"/>
        </a:spcBef>
        <a:spcAft>
          <a:spcPct val="0"/>
        </a:spcAft>
        <a:defRPr sz="4400">
          <a:solidFill>
            <a:schemeClr val="tx2"/>
          </a:solidFill>
          <a:latin typeface="Arial" pitchFamily="34" charset="0"/>
          <a:cs typeface="Arial" pitchFamily="34" charset="0"/>
        </a:defRPr>
      </a:lvl4pPr>
      <a:lvl5pPr algn="ctr" rtl="0" eaLnBrk="1" fontAlgn="base" hangingPunct="1">
        <a:spcBef>
          <a:spcPct val="0"/>
        </a:spcBef>
        <a:spcAft>
          <a:spcPct val="0"/>
        </a:spcAft>
        <a:defRPr sz="4400">
          <a:solidFill>
            <a:schemeClr val="tx2"/>
          </a:solidFill>
          <a:latin typeface="Arial" pitchFamily="34" charset="0"/>
          <a:cs typeface="Arial" pitchFamily="34" charset="0"/>
        </a:defRPr>
      </a:lvl5pPr>
      <a:lvl6pPr marL="457200" algn="ctr" rtl="0" eaLnBrk="1" fontAlgn="base" hangingPunct="1">
        <a:spcBef>
          <a:spcPct val="0"/>
        </a:spcBef>
        <a:spcAft>
          <a:spcPct val="0"/>
        </a:spcAft>
        <a:defRPr sz="4400">
          <a:solidFill>
            <a:schemeClr val="tx2"/>
          </a:solidFill>
          <a:latin typeface="Arial" pitchFamily="34" charset="0"/>
          <a:cs typeface="Arial" pitchFamily="34" charset="0"/>
        </a:defRPr>
      </a:lvl6pPr>
      <a:lvl7pPr marL="914400" algn="ctr" rtl="0" eaLnBrk="1" fontAlgn="base" hangingPunct="1">
        <a:spcBef>
          <a:spcPct val="0"/>
        </a:spcBef>
        <a:spcAft>
          <a:spcPct val="0"/>
        </a:spcAft>
        <a:defRPr sz="4400">
          <a:solidFill>
            <a:schemeClr val="tx2"/>
          </a:solidFill>
          <a:latin typeface="Arial" pitchFamily="34" charset="0"/>
          <a:cs typeface="Arial" pitchFamily="34" charset="0"/>
        </a:defRPr>
      </a:lvl7pPr>
      <a:lvl8pPr marL="1371600" algn="ctr" rtl="0" eaLnBrk="1" fontAlgn="base" hangingPunct="1">
        <a:spcBef>
          <a:spcPct val="0"/>
        </a:spcBef>
        <a:spcAft>
          <a:spcPct val="0"/>
        </a:spcAft>
        <a:defRPr sz="4400">
          <a:solidFill>
            <a:schemeClr val="tx2"/>
          </a:solidFill>
          <a:latin typeface="Arial" pitchFamily="34" charset="0"/>
          <a:cs typeface="Arial" pitchFamily="34" charset="0"/>
        </a:defRPr>
      </a:lvl8pPr>
      <a:lvl9pPr marL="1828800" algn="ctr" rtl="0" eaLnBrk="1" fontAlgn="base" hangingPunct="1">
        <a:spcBef>
          <a:spcPct val="0"/>
        </a:spcBef>
        <a:spcAft>
          <a:spcPct val="0"/>
        </a:spcAft>
        <a:defRPr sz="4400">
          <a:solidFill>
            <a:schemeClr val="tx2"/>
          </a:solidFill>
          <a:latin typeface="Arial" pitchFamily="34" charset="0"/>
          <a:cs typeface="Arial" pitchFamily="34"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cs typeface="+mn-cs"/>
        </a:defRPr>
      </a:lvl2pPr>
      <a:lvl3pPr marL="1143000" indent="-228600" algn="l" rtl="0" eaLnBrk="1" fontAlgn="base" hangingPunct="1">
        <a:spcBef>
          <a:spcPct val="20000"/>
        </a:spcBef>
        <a:spcAft>
          <a:spcPct val="0"/>
        </a:spcAft>
        <a:buChar char="•"/>
        <a:defRPr sz="2400">
          <a:solidFill>
            <a:schemeClr val="tx1"/>
          </a:solidFill>
          <a:latin typeface="+mn-lt"/>
          <a:cs typeface="+mn-cs"/>
        </a:defRPr>
      </a:lvl3pPr>
      <a:lvl4pPr marL="1600200" indent="-228600" algn="l" rtl="0" eaLnBrk="1" fontAlgn="base" hangingPunct="1">
        <a:spcBef>
          <a:spcPct val="20000"/>
        </a:spcBef>
        <a:spcAft>
          <a:spcPct val="0"/>
        </a:spcAft>
        <a:buChar char="–"/>
        <a:defRPr sz="2000">
          <a:solidFill>
            <a:schemeClr val="tx1"/>
          </a:solidFill>
          <a:latin typeface="+mn-lt"/>
          <a:cs typeface="+mn-cs"/>
        </a:defRPr>
      </a:lvl4pPr>
      <a:lvl5pPr marL="2057400" indent="-228600" algn="l" rtl="0" eaLnBrk="1" fontAlgn="base" hangingPunct="1">
        <a:spcBef>
          <a:spcPct val="20000"/>
        </a:spcBef>
        <a:spcAft>
          <a:spcPct val="0"/>
        </a:spcAft>
        <a:buChar char="»"/>
        <a:defRPr sz="2000">
          <a:solidFill>
            <a:schemeClr val="tx1"/>
          </a:solidFill>
          <a:latin typeface="+mn-lt"/>
          <a:cs typeface="+mn-cs"/>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http://www.edebiyatdefteri.com/resim/kitap/charlienincikolatafabrikasi9_3353_49057.jpg" TargetMode="External"/><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b="1" dirty="0" smtClean="0"/>
              <a:t>Çocuk Edebiyatı ve </a:t>
            </a:r>
            <a:r>
              <a:rPr lang="tr-TR" b="1" dirty="0" smtClean="0"/>
              <a:t>Aile</a:t>
            </a:r>
            <a:br>
              <a:rPr lang="tr-TR" b="1" dirty="0" smtClean="0"/>
            </a:br>
            <a:r>
              <a:rPr lang="tr-TR" sz="2800" b="1" dirty="0" err="1" smtClean="0"/>
              <a:t>Prof.Dr</a:t>
            </a:r>
            <a:r>
              <a:rPr lang="tr-TR" sz="2800" b="1" dirty="0" smtClean="0"/>
              <a:t>. Aynur Bütün Ayhan</a:t>
            </a:r>
            <a:br>
              <a:rPr lang="tr-TR" sz="2800" b="1" dirty="0" smtClean="0"/>
            </a:br>
            <a:r>
              <a:rPr lang="tr-TR" sz="2800" b="1" dirty="0" smtClean="0"/>
              <a:t>Ankara Üniversitesi</a:t>
            </a:r>
            <a:br>
              <a:rPr lang="tr-TR" sz="2800" b="1" dirty="0" smtClean="0"/>
            </a:br>
            <a:r>
              <a:rPr lang="tr-TR" sz="2800" b="1" dirty="0" smtClean="0"/>
              <a:t>Sağlık Bilimleri Fakültesi</a:t>
            </a:r>
            <a:endParaRPr lang="tr-TR" sz="28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z="1800" dirty="0" smtClean="0"/>
              <a:t/>
            </a:r>
            <a:br>
              <a:rPr lang="tr-TR" sz="1800" dirty="0" smtClean="0"/>
            </a:br>
            <a:r>
              <a:rPr lang="tr-TR" sz="1800" dirty="0" smtClean="0"/>
              <a:t/>
            </a:r>
            <a:br>
              <a:rPr lang="tr-TR" sz="1800" dirty="0" smtClean="0"/>
            </a:br>
            <a:r>
              <a:rPr lang="tr-TR" sz="1800" dirty="0" smtClean="0"/>
              <a:t/>
            </a:r>
            <a:br>
              <a:rPr lang="tr-TR" sz="1800" dirty="0" smtClean="0"/>
            </a:br>
            <a:r>
              <a:rPr lang="tr-TR" sz="1800" dirty="0" smtClean="0"/>
              <a:t/>
            </a:r>
            <a:br>
              <a:rPr lang="tr-TR" sz="1800" dirty="0" smtClean="0"/>
            </a:br>
            <a:r>
              <a:rPr lang="tr-TR" sz="1800" dirty="0" smtClean="0"/>
              <a:t>Anne babalar, </a:t>
            </a:r>
            <a:r>
              <a:rPr lang="tr-TR" sz="1800" b="1" i="1" dirty="0" smtClean="0"/>
              <a:t>yaratıcı okuma</a:t>
            </a:r>
            <a:r>
              <a:rPr lang="tr-TR" sz="1800" dirty="0" smtClean="0"/>
              <a:t>ya yönelik olarak şu etkinlikleri yapabilirler:</a:t>
            </a:r>
            <a:r>
              <a:rPr lang="tr-TR" dirty="0" smtClean="0"/>
              <a:t/>
            </a:r>
            <a:br>
              <a:rPr lang="tr-TR" dirty="0" smtClean="0"/>
            </a:br>
            <a:r>
              <a:rPr lang="tr-TR" dirty="0" smtClean="0"/>
              <a:t> </a:t>
            </a:r>
            <a:br>
              <a:rPr lang="tr-TR" dirty="0" smtClean="0"/>
            </a:br>
            <a:endParaRPr lang="tr-TR" dirty="0"/>
          </a:p>
        </p:txBody>
      </p:sp>
      <p:sp>
        <p:nvSpPr>
          <p:cNvPr id="3" name="Content Placeholder 2"/>
          <p:cNvSpPr>
            <a:spLocks noGrp="1"/>
          </p:cNvSpPr>
          <p:nvPr>
            <p:ph idx="1"/>
          </p:nvPr>
        </p:nvSpPr>
        <p:spPr>
          <a:xfrm>
            <a:off x="467544" y="1196752"/>
            <a:ext cx="8229600" cy="4525963"/>
          </a:xfrm>
        </p:spPr>
        <p:txBody>
          <a:bodyPr/>
          <a:lstStyle/>
          <a:p>
            <a:pPr lvl="0"/>
            <a:r>
              <a:rPr lang="tr-TR" sz="1800" dirty="0" smtClean="0"/>
              <a:t>Okudukları öykü ya da masal en ilginç yerinden kesilerek, çocuklardan bunu tamamlamaları istenebilir. Daha sonra kitabın aslı ile çocukların söyledikleri karşılaştırılabilir.</a:t>
            </a:r>
          </a:p>
          <a:p>
            <a:endParaRPr lang="tr-TR" sz="1800" dirty="0" smtClean="0"/>
          </a:p>
          <a:p>
            <a:pPr lvl="0"/>
            <a:r>
              <a:rPr lang="tr-TR" sz="1800" dirty="0" smtClean="0"/>
              <a:t>Öykü ya da kitabın oluşturduğu çağrışımlar kullanılarak, yeni bir öykü oluşturma ve anlatma denemesi yapılabilir.</a:t>
            </a:r>
          </a:p>
          <a:p>
            <a:endParaRPr lang="tr-TR" sz="1800" dirty="0" smtClean="0"/>
          </a:p>
          <a:p>
            <a:pPr lvl="0"/>
            <a:r>
              <a:rPr lang="tr-TR" sz="1800" dirty="0" smtClean="0"/>
              <a:t>Okunan metin dramatizasyonla oynanabilir.</a:t>
            </a:r>
          </a:p>
          <a:p>
            <a:endParaRPr lang="tr-TR" sz="1800" dirty="0" smtClean="0"/>
          </a:p>
          <a:p>
            <a:r>
              <a:rPr lang="tr-TR" sz="1800" dirty="0" smtClean="0"/>
              <a:t>Yazılı metinle görsel bağlantılar kurularak, okunan bir öykü ya da roman resme dönüştürülebilir.</a:t>
            </a:r>
          </a:p>
          <a:p>
            <a:endParaRPr lang="tr-T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1052736"/>
            <a:ext cx="4906888" cy="4525963"/>
          </a:xfrm>
        </p:spPr>
        <p:txBody>
          <a:bodyPr/>
          <a:lstStyle/>
          <a:p>
            <a:r>
              <a:rPr lang="tr-TR" sz="1600" dirty="0" smtClean="0"/>
              <a:t>Çarli’nin Çikolata Fabrikası, Küçük Prens, Şeker Portakalı gibi dizi film, dizi film veya sinema filmi şeklinde televizyona aktarılan birçok çocuk kitabı vardır. Kitabı sevdirme ve konusunda bu kaynaklardan da yararlanılabilir. Çocuk önce kitabı okuyup, ardından kitabın filme aktarılmış halini seyredebilir. Bu etkinlikten sonra kitap ile film arasındaki farklılıklar, filmin metnin orjinaline ne derecede yakın olduğu konularında eğlenceli bir tartışma yapılabilir. Bayramlarda, özel günlerde ve doğum günü özel zamanlarda  en iyi armağan kitaptır. Aile, özel günlerde kitap armağan etmeyi bir gelenek haline getirmelidir.</a:t>
            </a:r>
          </a:p>
          <a:p>
            <a:endParaRPr lang="tr-TR" dirty="0"/>
          </a:p>
        </p:txBody>
      </p:sp>
      <p:pic>
        <p:nvPicPr>
          <p:cNvPr id="4" name="Picture 3" descr="http://www.edebiyatdefteri.com/resim/kitap/charlienincikolatafabrikasi9_3353_49057.jpg"/>
          <p:cNvPicPr/>
          <p:nvPr/>
        </p:nvPicPr>
        <p:blipFill>
          <a:blip r:embed="rId2" r:link="rId3" cstate="print"/>
          <a:srcRect/>
          <a:stretch>
            <a:fillRect/>
          </a:stretch>
        </p:blipFill>
        <p:spPr bwMode="auto">
          <a:xfrm>
            <a:off x="5436096" y="908720"/>
            <a:ext cx="3096344" cy="352839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4258816" cy="4525963"/>
          </a:xfrm>
        </p:spPr>
        <p:txBody>
          <a:bodyPr/>
          <a:lstStyle/>
          <a:p>
            <a:r>
              <a:rPr lang="tr-TR" sz="1800" dirty="0" smtClean="0"/>
              <a:t>Ronald Dahl (1916-1990), Norveç asıllı bir yazardır. Kitaplarını İngilizce yazan Dahl, hem büyükler hem de çocuklar için pek çok kitap yazmıştır. Charlie’nin Çikolata Fabrikası, onun en sevilen çocuk kitaplarından biridir.</a:t>
            </a:r>
            <a:endParaRPr lang="tr-TR" sz="1800" dirty="0"/>
          </a:p>
        </p:txBody>
      </p:sp>
      <p:pic>
        <p:nvPicPr>
          <p:cNvPr id="4" name="Resim 1" descr="https://astreatlas.files.wordpress.com/2010/03/charliechocolate.jpg"/>
          <p:cNvPicPr/>
          <p:nvPr/>
        </p:nvPicPr>
        <p:blipFill>
          <a:blip r:embed="rId2" cstate="print"/>
          <a:srcRect/>
          <a:stretch>
            <a:fillRect/>
          </a:stretch>
        </p:blipFill>
        <p:spPr bwMode="auto">
          <a:xfrm>
            <a:off x="5436096" y="1268760"/>
            <a:ext cx="2808312" cy="324036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tr-TR" sz="1600" dirty="0" smtClean="0"/>
              <a:t>Başrollerini Freddie Highmore ve Johnny Depp’in oynadığı Charlie’nin Çikolata Fabrikası adlı film, İngiliz  asıllı yazar Roald Dahl tarafından 1964 yılında  yazılmış olan  bir çocuk romanından sinemaya uyarlanmıştır. Filmin çocuk kahramanı olan Charlie oldukça fakir bir çocuktur. Tüm dünya ve Charlie, çikolata fabrikasıyla zengin olmuş Willy Wonka`nın yıllardır kapalı olan esrarengiz fabrikasını merak etmektedir. Ama bir gün Willy Wonka beş çikolata ambalajının altına fabrikayı gezme fırsatı veren altın bilet saklamıştır. Altın biletleri bulan beş çocuk fabrikaya girme hakkına sahip olacaktır. Charlie ise çikolata alamayacak kadar fakirdir, ancak o fabrikaya girmek için elinden geleni yapacaktır.</a:t>
            </a:r>
          </a:p>
          <a:p>
            <a:endParaRPr lang="tr-T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836712"/>
            <a:ext cx="8229600" cy="1143000"/>
          </a:xfrm>
        </p:spPr>
        <p:txBody>
          <a:bodyPr/>
          <a:lstStyle/>
          <a:p>
            <a:r>
              <a:rPr lang="tr-TR" sz="1800" b="1" dirty="0" smtClean="0"/>
              <a:t>ÇOCUK EDEBİYATININ DESTEKLENMESİNDE OKULUN ETKİSİ VE OKUL-AİLE İŞBİRLİĞİ </a:t>
            </a:r>
            <a:r>
              <a:rPr lang="tr-TR" dirty="0" smtClean="0"/>
              <a:t/>
            </a:r>
            <a:br>
              <a:rPr lang="tr-TR" dirty="0" smtClean="0"/>
            </a:br>
            <a:endParaRPr lang="tr-TR" dirty="0"/>
          </a:p>
        </p:txBody>
      </p:sp>
      <p:sp>
        <p:nvSpPr>
          <p:cNvPr id="3" name="Content Placeholder 2"/>
          <p:cNvSpPr>
            <a:spLocks noGrp="1"/>
          </p:cNvSpPr>
          <p:nvPr>
            <p:ph idx="1"/>
          </p:nvPr>
        </p:nvSpPr>
        <p:spPr>
          <a:xfrm>
            <a:off x="611560" y="1772816"/>
            <a:ext cx="4402832" cy="4525963"/>
          </a:xfrm>
        </p:spPr>
        <p:txBody>
          <a:bodyPr/>
          <a:lstStyle/>
          <a:p>
            <a:r>
              <a:rPr lang="tr-TR" sz="1800" dirty="0" smtClean="0"/>
              <a:t>Çocuklara okuma alışkanlığı kazandırılması yalnızca anne babanın görevi değildir. Bu konuda eğitim kurumlarına ve özellikle öğretmenlere önemli görevler düşmektedir. Çocuklar okula başladıklarında öğretmenleri, yaşamları boyunca örnek alacak kişilerdir. Bu nedenle öğretmenler her şeyden önce çocuğu ciddiye almalı, okuduklarını çocuğa aktarmayı bilmelidirler.</a:t>
            </a:r>
          </a:p>
          <a:p>
            <a:endParaRPr lang="tr-TR" sz="1800" dirty="0"/>
          </a:p>
        </p:txBody>
      </p:sp>
      <p:pic>
        <p:nvPicPr>
          <p:cNvPr id="55298" name="Picture 2"/>
          <p:cNvPicPr>
            <a:picLocks noChangeAspect="1" noChangeArrowheads="1"/>
          </p:cNvPicPr>
          <p:nvPr/>
        </p:nvPicPr>
        <p:blipFill>
          <a:blip r:embed="rId2" cstate="print"/>
          <a:srcRect/>
          <a:stretch>
            <a:fillRect/>
          </a:stretch>
        </p:blipFill>
        <p:spPr bwMode="auto">
          <a:xfrm>
            <a:off x="5580112" y="1628800"/>
            <a:ext cx="2796624" cy="353109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764704"/>
            <a:ext cx="8229600" cy="4525963"/>
          </a:xfrm>
        </p:spPr>
        <p:txBody>
          <a:bodyPr/>
          <a:lstStyle/>
          <a:p>
            <a:r>
              <a:rPr lang="tr-TR" sz="1800" dirty="0" smtClean="0"/>
              <a:t>Okullarda yapılan kimi uygulamalar ve okuma etkinlikleri çocuklarda kitap ve okuma sevgisi geliştirmek yerine, okumaya karşı isteksizlik oluşturmaktadır. Okumanın bir ihtiyaca bağlı olarak yapılması gerektiği göz önünde bulundurulmalı ve bu ihtiyacın ne olduğu göz önünde bulundurulmalıdır. Öğretmenlerin okuma çalışmalarında çocuk edebiyatı eserlerinden yararlanması gereklidir. </a:t>
            </a:r>
          </a:p>
          <a:p>
            <a:endParaRPr lang="tr-TR" sz="1800" dirty="0" smtClean="0"/>
          </a:p>
          <a:p>
            <a:r>
              <a:rPr lang="tr-TR" sz="1800" dirty="0" smtClean="0"/>
              <a:t>Öğretmenlere, çocuk edebiyatı ürünlerinin derslerde nasıl kullanılacağı ve program içerisinde bunlara ne ölçüde yer verilmesi gerektiği konularında rehberlik hizmetleri sunulmalıdır. </a:t>
            </a:r>
          </a:p>
          <a:p>
            <a:endParaRPr lang="tr-TR" sz="1800" dirty="0" smtClean="0"/>
          </a:p>
          <a:p>
            <a:r>
              <a:rPr lang="tr-TR" sz="1800" dirty="0" smtClean="0"/>
              <a:t>Öğretmenler ders yılı başında yıllık planlarını yaparken kullanacakları okuma parçalarını, çocukların yaş gruplarını dikkate alarak sıralamalıdır.</a:t>
            </a:r>
          </a:p>
          <a:p>
            <a:endParaRPr lang="tr-T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9552" y="620688"/>
            <a:ext cx="8229600" cy="4525963"/>
          </a:xfrm>
        </p:spPr>
        <p:txBody>
          <a:bodyPr/>
          <a:lstStyle/>
          <a:p>
            <a:r>
              <a:rPr lang="tr-TR" sz="1800" dirty="0" smtClean="0"/>
              <a:t>Öğretmenler, çocuklara kitap hakkında uzun uzadıya bilgiler verip metni ikinci plana atmak yerine, çocukları doğrudan doğruya metin ile karşı karşıya getirmelidirler.</a:t>
            </a:r>
          </a:p>
          <a:p>
            <a:pPr>
              <a:buNone/>
            </a:pPr>
            <a:endParaRPr lang="tr-TR" sz="1800" dirty="0" smtClean="0"/>
          </a:p>
          <a:p>
            <a:r>
              <a:rPr lang="tr-TR" sz="1800" dirty="0" smtClean="0"/>
              <a:t>Öğretmenler, kitapları çocuklara cezbedici şekilde sunmalı; çocuklarla etkileşimli kitap okuma uygulamaları ve kitaptaki olayları çocuklarla canlandırma etkinlikleri yapmalıdır. </a:t>
            </a:r>
          </a:p>
          <a:p>
            <a:endParaRPr lang="tr-TR" sz="1800" dirty="0" smtClean="0"/>
          </a:p>
          <a:p>
            <a:r>
              <a:rPr lang="tr-TR" sz="1800" dirty="0" smtClean="0"/>
              <a:t>Okullarda imza günleri ve kitap tanıtma etkinlikleri düzenlenlenmesi, çocukların kitaplara duyduğu ilgiyi arttırabilir. Öğrencilere okuma tercihlerinde zengin bir yelpaze sunulmalıdır. İlköğretimin ilk sınıflarından itibaren kitapların öğrenci olmanın temel unsuru olduğu öğrencilere hissettirilmelidir. Okuma etkinliği, Yüz Temel Eser gibi projelerle sınırlandırılmamalı, öğrenciye alternatif kitaplar sunulmalıdır.</a:t>
            </a:r>
          </a:p>
          <a:p>
            <a:endParaRPr lang="tr-T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764704"/>
            <a:ext cx="8229600" cy="1143000"/>
          </a:xfrm>
        </p:spPr>
        <p:txBody>
          <a:bodyPr/>
          <a:lstStyle/>
          <a:p>
            <a:r>
              <a:rPr lang="tr-TR" sz="1800" b="1" dirty="0" smtClean="0"/>
              <a:t>ÇOCUKLAR İÇİN KİTAP SEÇİMİNDE ANNE BABALARA YÖNELİK ÖNERİLER</a:t>
            </a:r>
            <a:r>
              <a:rPr lang="tr-TR" dirty="0" smtClean="0"/>
              <a:t/>
            </a:r>
            <a:br>
              <a:rPr lang="tr-TR" dirty="0" smtClean="0"/>
            </a:br>
            <a:endParaRPr lang="tr-TR" dirty="0"/>
          </a:p>
        </p:txBody>
      </p:sp>
      <p:sp>
        <p:nvSpPr>
          <p:cNvPr id="3" name="Content Placeholder 2"/>
          <p:cNvSpPr>
            <a:spLocks noGrp="1"/>
          </p:cNvSpPr>
          <p:nvPr>
            <p:ph idx="1"/>
          </p:nvPr>
        </p:nvSpPr>
        <p:spPr>
          <a:xfrm>
            <a:off x="539552" y="1988840"/>
            <a:ext cx="8229600" cy="4525963"/>
          </a:xfrm>
        </p:spPr>
        <p:txBody>
          <a:bodyPr/>
          <a:lstStyle/>
          <a:p>
            <a:r>
              <a:rPr lang="tr-TR" sz="1800" dirty="0" smtClean="0"/>
              <a:t>Anne babaların çocuklarını iyi tanımaları, ilgi ve seviyelerini tespit edip, çocuklarının gelişimlerini doğru seçilmiş kitaplarla desteklemeleri gereklidir</a:t>
            </a:r>
          </a:p>
          <a:p>
            <a:endParaRPr lang="tr-TR" sz="1800" dirty="0" smtClean="0"/>
          </a:p>
          <a:p>
            <a:r>
              <a:rPr lang="tr-TR" sz="1800" dirty="0" smtClean="0"/>
              <a:t>Anne babalar seçtiklerin kitapların, çocuğun yaş ve gelişimsel düzeylerine uygun olmasına dikkat etmelidirler. Anne babalar sıfır-üç yaş grubundaki çocuklar için kitap seçerken müzikli, sesli, parlak renkli, dokunsal olarak uyaran, kolay yıpranmayacak kalitede ve ellerinin boyutuna uygun kitaplar seçmelidirler. </a:t>
            </a:r>
            <a:endParaRPr lang="tr-TR" sz="18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908720"/>
            <a:ext cx="8229600" cy="4525963"/>
          </a:xfrm>
        </p:spPr>
        <p:txBody>
          <a:bodyPr/>
          <a:lstStyle/>
          <a:p>
            <a:r>
              <a:rPr lang="tr-TR" sz="1800" dirty="0" smtClean="0"/>
              <a:t>Üç-beş yaş grubundaki çocuklar için kitap seçerken iyi resmedilmiş ve çocukların yaratıcılıklarını harekete geçiren kitaplar seçilmelidir. </a:t>
            </a:r>
          </a:p>
          <a:p>
            <a:endParaRPr lang="tr-TR" sz="1800" dirty="0" smtClean="0"/>
          </a:p>
          <a:p>
            <a:r>
              <a:rPr lang="tr-TR" sz="1800" dirty="0" smtClean="0"/>
              <a:t>Beş-sekiz yaş grubundaki çocuklar için seçilen kitaplar dil ve kavram açısından  gelişmiş, yeni bilgileri öğreten, eğitici ve kumayı yeni öğrenenler için kısa ve büyük harflerle yazılmış kitaplar olmalıdır. </a:t>
            </a:r>
          </a:p>
          <a:p>
            <a:endParaRPr lang="tr-TR" sz="1800" dirty="0" smtClean="0"/>
          </a:p>
          <a:p>
            <a:r>
              <a:rPr lang="tr-TR" sz="1800" dirty="0" smtClean="0"/>
              <a:t>Sekiz- on iki yaş grup çocuklar için seçilen kitapların ise sadece mesaj kaygısı taşımayan, çocuğun yaratıcılığını geliştiren ve kitabın sonunu çocuğun kendisinin tamamlayabileceği kitaplar olmasına özen gösterilmelidir.</a:t>
            </a:r>
          </a:p>
          <a:p>
            <a:endParaRPr lang="tr-T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196752"/>
            <a:ext cx="8229600" cy="4525963"/>
          </a:xfrm>
        </p:spPr>
        <p:txBody>
          <a:bodyPr/>
          <a:lstStyle/>
          <a:p>
            <a:r>
              <a:rPr lang="tr-TR" sz="1800" dirty="0" smtClean="0"/>
              <a:t>Anne babalar çocukları için kitap seçerken, çocukların bireysel farklılıklarının olduğunu unutmamalıdır. Çocuğun gelişimi ile ilgili bilgi sahibi olmak, hem çocuğu hem de çocuk edebiyatını tanımak açısından önemlidir.</a:t>
            </a:r>
          </a:p>
          <a:p>
            <a:pPr>
              <a:buNone/>
            </a:pPr>
            <a:endParaRPr lang="tr-TR" sz="1800" dirty="0" smtClean="0"/>
          </a:p>
          <a:p>
            <a:r>
              <a:rPr lang="tr-TR" sz="1800" dirty="0" smtClean="0"/>
              <a:t>Çocuk kitaplarında çok fazla karakter bulunmamalı, diğer kahramanlar bir ana kahraman çevresinde anlatılmış olmalıdır.</a:t>
            </a:r>
          </a:p>
          <a:p>
            <a:endParaRPr lang="tr-TR" sz="1800" dirty="0" smtClean="0"/>
          </a:p>
          <a:p>
            <a:r>
              <a:rPr lang="tr-TR" sz="1800" dirty="0" smtClean="0"/>
              <a:t>Seçilecek kitaplarda soyut kelimeler değil, çocuğa somut olarak ifade edilebilecek kelimeler kullanılmış olmalıdır. Çünkü henüz duyuların dünyasında olan küçük yaştaki çocuklar, her sözü somut anlamıyla algılamaktadır.</a:t>
            </a:r>
          </a:p>
          <a:p>
            <a:endParaRPr lang="tr-T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764704"/>
            <a:ext cx="8229600" cy="4525963"/>
          </a:xfrm>
        </p:spPr>
        <p:txBody>
          <a:bodyPr/>
          <a:lstStyle/>
          <a:p>
            <a:r>
              <a:rPr lang="tr-TR" sz="1800" b="1" i="1" dirty="0" smtClean="0"/>
              <a:t>Çocuk edebiyatı</a:t>
            </a:r>
            <a:r>
              <a:rPr lang="tr-TR" sz="1800" dirty="0" smtClean="0"/>
              <a:t>, çocukların hem gelişimlerini destekleyen hem de onları eğitirken eğlenmelerini sağlayan sözlü ve yazılı metinlerdir.   Çocuklara okuma sevgisi ve alışkanlığı kazandırmak, çocuk edebiyatının en temel işlevlerindendir.</a:t>
            </a:r>
          </a:p>
          <a:p>
            <a:endParaRPr lang="tr-TR" sz="1800" dirty="0" smtClean="0"/>
          </a:p>
          <a:p>
            <a:endParaRPr lang="tr-TR" sz="1800" dirty="0" smtClean="0"/>
          </a:p>
          <a:p>
            <a:endParaRPr lang="tr-TR" sz="1800" dirty="0" smtClean="0"/>
          </a:p>
          <a:p>
            <a:r>
              <a:rPr lang="tr-TR" sz="1800" dirty="0" smtClean="0"/>
              <a:t> </a:t>
            </a:r>
            <a:endParaRPr lang="tr-TR" sz="1800" dirty="0"/>
          </a:p>
        </p:txBody>
      </p:sp>
      <p:pic>
        <p:nvPicPr>
          <p:cNvPr id="1028" name="Picture 4"/>
          <p:cNvPicPr>
            <a:picLocks noChangeAspect="1" noChangeArrowheads="1"/>
          </p:cNvPicPr>
          <p:nvPr/>
        </p:nvPicPr>
        <p:blipFill>
          <a:blip r:embed="rId2" cstate="print"/>
          <a:srcRect/>
          <a:stretch>
            <a:fillRect/>
          </a:stretch>
        </p:blipFill>
        <p:spPr bwMode="auto">
          <a:xfrm>
            <a:off x="0" y="2204864"/>
            <a:ext cx="9144000" cy="4653136"/>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980728"/>
            <a:ext cx="8229600" cy="4525963"/>
          </a:xfrm>
        </p:spPr>
        <p:txBody>
          <a:bodyPr/>
          <a:lstStyle/>
          <a:p>
            <a:r>
              <a:rPr lang="tr-TR" sz="1800" dirty="0" smtClean="0"/>
              <a:t>Tabiat taklidi kelimeler çocukların hoşuna gittiği için, kitapta bu tür kelimelere de yer verilmiş olmalıdır.</a:t>
            </a:r>
          </a:p>
          <a:p>
            <a:pPr>
              <a:buNone/>
            </a:pPr>
            <a:r>
              <a:rPr lang="tr-TR" sz="1800" dirty="0" smtClean="0"/>
              <a:t> </a:t>
            </a:r>
          </a:p>
          <a:p>
            <a:pPr lvl="0"/>
            <a:r>
              <a:rPr lang="tr-TR" sz="1800" dirty="0" smtClean="0"/>
              <a:t>Kitapta çocukların dünyasıyla bağlantılı, “köpek havladı”, “kedi miyavladı”, “dere şırıl şırıl akıyordu” gibi ses, imge, ad ve sıfatlar seçilmiş olmalıdır. Böylelikle, çocukların okudukları kitapla daha kolay bağlantı kurmaları sağlanabilir. </a:t>
            </a:r>
          </a:p>
          <a:p>
            <a:endParaRPr lang="tr-TR" sz="1800" dirty="0" smtClean="0"/>
          </a:p>
          <a:p>
            <a:r>
              <a:rPr lang="tr-TR" sz="1800" dirty="0" smtClean="0"/>
              <a:t>Kitaplarda kullanılan dil, Türkçe dil yapısına uygun olmalıdır. Çeviri yapıtlarda zor ve anlam karışıklığına yol açabilecek adlar yerine, Türkçe adlar konulmuş olmalıdır.</a:t>
            </a:r>
          </a:p>
          <a:p>
            <a:endParaRPr lang="tr-TR" sz="18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548680"/>
            <a:ext cx="8229600" cy="4525963"/>
          </a:xfrm>
        </p:spPr>
        <p:txBody>
          <a:bodyPr/>
          <a:lstStyle/>
          <a:p>
            <a:endParaRPr lang="tr-TR" sz="1800" dirty="0" smtClean="0"/>
          </a:p>
          <a:p>
            <a:r>
              <a:rPr lang="tr-TR" sz="1800" dirty="0" smtClean="0"/>
              <a:t>Resimlerde gördüğü canlıların isimlerini öğrenir. Bu iletişim, çocuğun kavramsal boyutlu gelişim sürecini etkinleştirir. Okuma eyleminde, kitaptaki anlatınları dinleme ve kitabın resimlerine bakma, çocuğun düş ve düşlem gücü ile imgesel düşünme yetisinin gelişimini destekler. Bu dönemde kurulan çocuk-kitap ilişkisi, çocuğun yaşamının diğer evrelerinde kurulacak ilişkinin niteliğini de belirleyen ilk önemli etkinliktir. Çocuğun ileriki yaşlarda okuma alışkanlığı becerisini edinebilmesi için, okul öncesi dönemde kitaba olan ilgi ve sevgisini oluşturmaya yönelik çabalara ailenin de bilinçli bir şekilde katkı vermesi gerekir.”</a:t>
            </a:r>
          </a:p>
          <a:p>
            <a:endParaRPr lang="tr-TR" sz="1800" dirty="0" smtClean="0"/>
          </a:p>
          <a:p>
            <a:r>
              <a:rPr lang="tr-TR" sz="1800" b="1" dirty="0" smtClean="0"/>
              <a:t>Kaynak:</a:t>
            </a:r>
            <a:r>
              <a:rPr lang="tr-TR" sz="1800" dirty="0" smtClean="0"/>
              <a:t> Sever, S. (2008). </a:t>
            </a:r>
            <a:r>
              <a:rPr lang="tr-TR" sz="1800" i="1" dirty="0" smtClean="0"/>
              <a:t>Çocuk ve edebiyat.</a:t>
            </a:r>
            <a:r>
              <a:rPr lang="tr-TR" sz="1800" dirty="0" smtClean="0"/>
              <a:t> (7. baskı). İzmir: Tudem Eğitim Hizmetleri.</a:t>
            </a:r>
          </a:p>
          <a:p>
            <a:endParaRPr lang="tr-TR" sz="18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Kaynaklar </a:t>
            </a:r>
            <a:endParaRPr lang="tr-TR"/>
          </a:p>
        </p:txBody>
      </p:sp>
      <p:sp>
        <p:nvSpPr>
          <p:cNvPr id="3" name="2 İçerik Yer Tutucusu"/>
          <p:cNvSpPr>
            <a:spLocks noGrp="1"/>
          </p:cNvSpPr>
          <p:nvPr>
            <p:ph idx="1"/>
          </p:nvPr>
        </p:nvSpPr>
        <p:spPr/>
        <p:txBody>
          <a:bodyPr>
            <a:normAutofit/>
          </a:bodyPr>
          <a:lstStyle/>
          <a:p>
            <a:r>
              <a:rPr lang="tr-TR" sz="924" dirty="0" err="1"/>
              <a:t>Güleryüz</a:t>
            </a:r>
            <a:r>
              <a:rPr lang="tr-TR" sz="924" dirty="0"/>
              <a:t>, H. (2006). </a:t>
            </a:r>
            <a:r>
              <a:rPr lang="tr-TR" sz="924" i="1" dirty="0"/>
              <a:t>Yaratıcı çocuk edebiyatı. Ankara: </a:t>
            </a:r>
            <a:r>
              <a:rPr lang="tr-TR" sz="924" i="1" dirty="0" err="1"/>
              <a:t>Pegem</a:t>
            </a:r>
            <a:r>
              <a:rPr lang="tr-TR" sz="924" i="1" dirty="0"/>
              <a:t> </a:t>
            </a:r>
            <a:r>
              <a:rPr lang="tr-TR" sz="924" dirty="0"/>
              <a:t>A Yayıncılık.</a:t>
            </a:r>
          </a:p>
          <a:p>
            <a:r>
              <a:rPr lang="tr-TR" sz="924" dirty="0"/>
              <a:t>Sever, S. (2013). </a:t>
            </a:r>
            <a:r>
              <a:rPr lang="tr-TR" sz="924" i="1" dirty="0"/>
              <a:t>Çocuk edebiyatı ve okuma kültürü. İzmir: </a:t>
            </a:r>
            <a:r>
              <a:rPr lang="tr-TR" sz="924" dirty="0" err="1"/>
              <a:t>Tudem</a:t>
            </a:r>
            <a:r>
              <a:rPr lang="tr-TR" sz="924" dirty="0"/>
              <a:t>.</a:t>
            </a:r>
          </a:p>
          <a:p>
            <a:r>
              <a:rPr lang="tr-TR" sz="924" dirty="0" err="1"/>
              <a:t>Ungan</a:t>
            </a:r>
            <a:r>
              <a:rPr lang="tr-TR" sz="924" dirty="0"/>
              <a:t>, S., Arıcı, A. F. ve Şimşek, T. (2014). Çocuklara edebiyatının kaynakları. İçinde T. Şimşek (Editör). </a:t>
            </a:r>
            <a:r>
              <a:rPr lang="tr-TR" sz="924" i="1" dirty="0"/>
              <a:t>Kuramdan uygulamaya çocuk edebiyatı el kitabı. 3. Baskı (163-216). Ankara: Grafiker Yayınları.</a:t>
            </a:r>
          </a:p>
          <a:p>
            <a:r>
              <a:rPr lang="tr-TR" sz="924" dirty="0" err="1"/>
              <a:t>Oğuzkan</a:t>
            </a:r>
            <a:r>
              <a:rPr lang="tr-TR" sz="924" dirty="0"/>
              <a:t>, A. F. (2000). </a:t>
            </a:r>
            <a:r>
              <a:rPr lang="tr-TR" sz="924" i="1" dirty="0"/>
              <a:t>Çocuk edebiyatı. Ankara: Anı Yayıncılık.</a:t>
            </a:r>
          </a:p>
          <a:p>
            <a:r>
              <a:rPr lang="tr-TR" sz="924" dirty="0"/>
              <a:t>Neydim, N. (2003). Çocuk edebiyatı. </a:t>
            </a:r>
            <a:r>
              <a:rPr lang="tr-TR" sz="924" i="1" dirty="0"/>
              <a:t>İstanbul: Bu Yayınevi</a:t>
            </a:r>
            <a:r>
              <a:rPr lang="tr-TR" sz="924" dirty="0"/>
              <a:t>.</a:t>
            </a:r>
          </a:p>
          <a:p>
            <a:r>
              <a:rPr lang="tr-TR" sz="924" dirty="0" err="1"/>
              <a:t>Yılmazer</a:t>
            </a:r>
            <a:r>
              <a:rPr lang="tr-TR" sz="924" dirty="0"/>
              <a:t>, Y. ve Bütün Ayhan, A. (2016). Çocuk edebiyatı ve çocuğun gelişimindeki rolü. S. Erdoğan ve M. Ören (Editör). </a:t>
            </a:r>
            <a:r>
              <a:rPr lang="tr-TR" sz="924" i="1" dirty="0"/>
              <a:t>Çocuk Edebiyatı ve Medya </a:t>
            </a:r>
            <a:r>
              <a:rPr lang="tr-TR" sz="924" dirty="0"/>
              <a:t>içinde (</a:t>
            </a:r>
            <a:r>
              <a:rPr lang="tr-TR" sz="924" dirty="0" err="1"/>
              <a:t>ss</a:t>
            </a:r>
            <a:r>
              <a:rPr lang="tr-TR" sz="924" dirty="0"/>
              <a:t>.2-26). Anadolu Üniversitesi Yayınları : Eskişehir. </a:t>
            </a:r>
          </a:p>
          <a:p>
            <a:r>
              <a:rPr lang="tr-TR" sz="924" dirty="0"/>
              <a:t>Bayraktar, A. (2016). Çocuk Edebiyatı ve Gelişimsel Uygunluk III-</a:t>
            </a:r>
            <a:r>
              <a:rPr lang="tr-TR" sz="924" dirty="0" err="1"/>
              <a:t>Ilkokul</a:t>
            </a:r>
            <a:r>
              <a:rPr lang="tr-TR" sz="924" dirty="0"/>
              <a:t> Dönemi. S. Erdoğan ve M. Ören (Editör). </a:t>
            </a:r>
            <a:r>
              <a:rPr lang="tr-TR" sz="924" i="1" dirty="0"/>
              <a:t>Çocuk Edebiyatı ve Medya </a:t>
            </a:r>
            <a:r>
              <a:rPr lang="tr-TR" sz="924" dirty="0"/>
              <a:t>içinde (</a:t>
            </a:r>
            <a:r>
              <a:rPr lang="tr-TR" sz="924" dirty="0" err="1"/>
              <a:t>ss</a:t>
            </a:r>
            <a:r>
              <a:rPr lang="tr-TR" sz="924" dirty="0"/>
              <a:t>.72-97). Anadolu Üniversitesi Yayınları : Eskişehir. </a:t>
            </a:r>
          </a:p>
          <a:p>
            <a:endParaRPr lang="tr-TR" dirty="0"/>
          </a:p>
        </p:txBody>
      </p:sp>
    </p:spTree>
    <p:extLst>
      <p:ext uri="{BB962C8B-B14F-4D97-AF65-F5344CB8AC3E}">
        <p14:creationId xmlns:p14="http://schemas.microsoft.com/office/powerpoint/2010/main" val="41996266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tr-TR" sz="1800" dirty="0" smtClean="0"/>
              <a:t>Çocuk edebiyatı ürünleri, çocuklara okuma kültürü kazandırma ve zamanla onları nitelikli metinlere yöneltme sorumluluğu taşır.</a:t>
            </a:r>
          </a:p>
          <a:p>
            <a:pPr>
              <a:buNone/>
            </a:pPr>
            <a:r>
              <a:rPr lang="tr-TR" sz="1800" dirty="0" smtClean="0"/>
              <a:t> </a:t>
            </a:r>
          </a:p>
          <a:p>
            <a:r>
              <a:rPr lang="tr-TR" sz="1800" dirty="0" smtClean="0"/>
              <a:t>Hem çocuğa okuma eğitimi verir, hem de yaratıcılık ve  eleştirel düşünme becerisinin gelişmesine yardımcı olur. </a:t>
            </a:r>
          </a:p>
          <a:p>
            <a:pPr>
              <a:buNone/>
            </a:pPr>
            <a:endParaRPr lang="tr-TR" sz="1800" dirty="0" smtClean="0"/>
          </a:p>
          <a:p>
            <a:r>
              <a:rPr lang="tr-TR" sz="1800" dirty="0" smtClean="0"/>
              <a:t>Çocukların dil bilincini ve kelime dağarcığını geliştirir, böylelikle onların okul yaşantısını desteklemede büyük katkı sağlar.</a:t>
            </a:r>
          </a:p>
          <a:p>
            <a:endParaRPr lang="tr-TR" dirty="0" smtClean="0"/>
          </a:p>
          <a:p>
            <a:endParaRPr lang="tr-T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9552" y="908720"/>
            <a:ext cx="8229600" cy="4525963"/>
          </a:xfrm>
        </p:spPr>
        <p:txBody>
          <a:bodyPr/>
          <a:lstStyle/>
          <a:p>
            <a:pPr>
              <a:buNone/>
            </a:pPr>
            <a:r>
              <a:rPr lang="tr-TR" dirty="0" smtClean="0"/>
              <a:t> </a:t>
            </a:r>
          </a:p>
          <a:p>
            <a:r>
              <a:rPr lang="tr-TR" sz="1800" dirty="0" smtClean="0"/>
              <a:t>İlköğretim üçüncü sınıftan itibaren, çocuklar uzun süreli okumaya başlarlar.</a:t>
            </a:r>
          </a:p>
          <a:p>
            <a:endParaRPr lang="tr-TR" sz="1800" dirty="0" smtClean="0"/>
          </a:p>
          <a:p>
            <a:r>
              <a:rPr lang="tr-TR" sz="1800" dirty="0" smtClean="0"/>
              <a:t>Bu dönemde çocuğun evde ve okulda yönlendirilemeye ihtiyacı vardır. Çocuk yavaş yavaş okurken kazandığı bağımsızlıktan hoşlanmaya başlayacaktır. </a:t>
            </a:r>
          </a:p>
          <a:p>
            <a:endParaRPr lang="tr-TR" sz="1800" dirty="0" smtClean="0"/>
          </a:p>
          <a:p>
            <a:r>
              <a:rPr lang="tr-TR" sz="1800" dirty="0" smtClean="0"/>
              <a:t>Üçüncü sınıftan sonra çocuklar bilim, tarih ve diğer konularda yazılmış kitapları okumaya başlarlar.</a:t>
            </a:r>
          </a:p>
          <a:p>
            <a:endParaRPr lang="tr-T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9552" y="476672"/>
            <a:ext cx="8229600" cy="4525963"/>
          </a:xfrm>
        </p:spPr>
        <p:txBody>
          <a:bodyPr/>
          <a:lstStyle/>
          <a:p>
            <a:r>
              <a:rPr lang="tr-TR" dirty="0" smtClean="0">
                <a:solidFill>
                  <a:srgbClr val="FF0000"/>
                </a:solidFill>
              </a:rPr>
              <a:t>Çocukların okuma alışkanlığı kazanmasında anne babaların rolü büyüktür. Anne babalar, çocuklarına okuma sevgisi ve alışkanlığı kazandırmak için kitaplar seçerken bilinçli olmalıdır.</a:t>
            </a:r>
          </a:p>
          <a:p>
            <a:endParaRPr lang="tr-TR" dirty="0"/>
          </a:p>
        </p:txBody>
      </p:sp>
      <p:pic>
        <p:nvPicPr>
          <p:cNvPr id="4099" name="Picture 3"/>
          <p:cNvPicPr>
            <a:picLocks noChangeAspect="1" noChangeArrowheads="1"/>
          </p:cNvPicPr>
          <p:nvPr/>
        </p:nvPicPr>
        <p:blipFill>
          <a:blip r:embed="rId2" cstate="print"/>
          <a:srcRect/>
          <a:stretch>
            <a:fillRect/>
          </a:stretch>
        </p:blipFill>
        <p:spPr bwMode="auto">
          <a:xfrm>
            <a:off x="0" y="3212976"/>
            <a:ext cx="9144000" cy="3645024"/>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620688"/>
            <a:ext cx="8229600" cy="1143000"/>
          </a:xfrm>
        </p:spPr>
        <p:txBody>
          <a:bodyPr/>
          <a:lstStyle/>
          <a:p>
            <a:r>
              <a:rPr lang="tr-TR" sz="1800" b="1" dirty="0" smtClean="0"/>
              <a:t>ÇOCUĞA KİTABI SEVDİRME VE OKUMA ALIŞKANLIĞI KAZANDIRMADA AİLENİN ETKİSİ </a:t>
            </a:r>
            <a:endParaRPr lang="tr-TR" sz="1800" dirty="0"/>
          </a:p>
        </p:txBody>
      </p:sp>
      <p:sp>
        <p:nvSpPr>
          <p:cNvPr id="3" name="Content Placeholder 2"/>
          <p:cNvSpPr>
            <a:spLocks noGrp="1"/>
          </p:cNvSpPr>
          <p:nvPr>
            <p:ph idx="1"/>
          </p:nvPr>
        </p:nvSpPr>
        <p:spPr>
          <a:xfrm>
            <a:off x="323528" y="1988840"/>
            <a:ext cx="8424936" cy="4525963"/>
          </a:xfrm>
        </p:spPr>
        <p:txBody>
          <a:bodyPr/>
          <a:lstStyle/>
          <a:p>
            <a:r>
              <a:rPr lang="tr-TR" sz="1800" dirty="0" smtClean="0"/>
              <a:t>Çocuğun okuma alışkanlığı kazanabilmesi, öncelikle ailenin ardından öğretmenlerin ve kitle iletişim araçlarının çabası ile yakından ilgilidir. Bu alışkanlığın kazandırılmasında çocuğa okuma sabrı ve zevki aşılamak, çocuğun nitelikli kitabı fark etmesini sağlamak önemli noktalardır.</a:t>
            </a:r>
          </a:p>
          <a:p>
            <a:endParaRPr lang="tr-TR" sz="1800" dirty="0" smtClean="0"/>
          </a:p>
          <a:p>
            <a:r>
              <a:rPr lang="tr-TR" sz="1800" dirty="0" smtClean="0"/>
              <a:t>Bir yetişkin tarafından okunan ve çocuk tarafından da resimlerine bakılan kitaplar, anne baba ile çocuk arasında hem fiziksel hem de duygusal yakınlık oluşturur. Çocuk hem sevdiği kişi ile birlikte olduğu için mutlu olur, hem de kitap aracılığıyla yeni yaşantılar edinmeye başlar. </a:t>
            </a:r>
          </a:p>
          <a:p>
            <a:endParaRPr lang="tr-TR" sz="1800" dirty="0" smtClean="0"/>
          </a:p>
          <a:p>
            <a:endParaRPr lang="tr-TR" sz="1800" dirty="0" smtClean="0"/>
          </a:p>
          <a:p>
            <a:endParaRPr lang="tr-TR" sz="1800" dirty="0" smtClean="0"/>
          </a:p>
          <a:p>
            <a:endParaRPr lang="tr-T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tr-TR" sz="1800" dirty="0" smtClean="0"/>
              <a:t>Ebeveynleriyle zaman paylaşımını sağlayan, bu paylaşıma ortam yaratan okuma sürecine yönelik sevgi oluşturmaya, etrafında konuşulan dilin inceliklerini sezmeye başlar. </a:t>
            </a:r>
          </a:p>
          <a:p>
            <a:endParaRPr lang="tr-TR" sz="1800" dirty="0" smtClean="0"/>
          </a:p>
          <a:p>
            <a:r>
              <a:rPr lang="tr-TR" sz="1800" dirty="0" smtClean="0"/>
              <a:t>Ebeveynlerin çocuklarına kitap okuması, ebeveynle çocuğun bağlanma sürecini de olumlu yönde etkileyecektir.</a:t>
            </a:r>
          </a:p>
          <a:p>
            <a:endParaRPr lang="tr-TR" sz="1800" dirty="0" smtClean="0"/>
          </a:p>
          <a:p>
            <a:r>
              <a:rPr lang="tr-TR" sz="1800" dirty="0" smtClean="0"/>
              <a:t> Çocuklara her gün belirli saatlerde kitap okunmalıdır.</a:t>
            </a:r>
          </a:p>
          <a:p>
            <a:endParaRPr lang="tr-T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332656"/>
            <a:ext cx="8229600" cy="4525963"/>
          </a:xfrm>
        </p:spPr>
        <p:txBody>
          <a:bodyPr/>
          <a:lstStyle/>
          <a:p>
            <a:r>
              <a:rPr lang="tr-TR" dirty="0" smtClean="0">
                <a:solidFill>
                  <a:srgbClr val="FF0000"/>
                </a:solidFill>
              </a:rPr>
              <a:t>Anne babalar her gün en az yirmi dakika çocuklarına kitap okumalı, ancak bu konuda zorlayıcı olmamalıdırlar.</a:t>
            </a:r>
          </a:p>
          <a:p>
            <a:endParaRPr lang="tr-TR" dirty="0"/>
          </a:p>
        </p:txBody>
      </p:sp>
      <p:sp>
        <p:nvSpPr>
          <p:cNvPr id="70658" name="AutoShape 2" descr="PARENT CHİLD REAding ile ilgili görsel sonucu"/>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pic>
        <p:nvPicPr>
          <p:cNvPr id="70660" name="Picture 4" descr="http://parentsindia.com/wp-content/uploads/2014/06/Teach-your-child-to-reading.jpg"/>
          <p:cNvPicPr>
            <a:picLocks noChangeAspect="1" noChangeArrowheads="1"/>
          </p:cNvPicPr>
          <p:nvPr/>
        </p:nvPicPr>
        <p:blipFill>
          <a:blip r:embed="rId2" cstate="print"/>
          <a:srcRect/>
          <a:stretch>
            <a:fillRect/>
          </a:stretch>
        </p:blipFill>
        <p:spPr bwMode="auto">
          <a:xfrm>
            <a:off x="0" y="2131420"/>
            <a:ext cx="9144000" cy="4726580"/>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620688"/>
            <a:ext cx="8229600" cy="4525963"/>
          </a:xfrm>
        </p:spPr>
        <p:txBody>
          <a:bodyPr/>
          <a:lstStyle/>
          <a:p>
            <a:pPr>
              <a:buNone/>
            </a:pPr>
            <a:endParaRPr lang="tr-TR" sz="1800" dirty="0" smtClean="0"/>
          </a:p>
          <a:p>
            <a:r>
              <a:rPr lang="tr-TR" sz="1800" dirty="0" smtClean="0"/>
              <a:t>Evde çocuklarla birlikte kitap okurken televizyon, bilgisayar ve tüm elektronik oyunları kapatarak, çocuğun kitaplarla kaliteli zaman geçirmesi sağlanmalıdır. </a:t>
            </a:r>
          </a:p>
          <a:p>
            <a:endParaRPr lang="tr-TR" sz="1800" dirty="0" smtClean="0"/>
          </a:p>
          <a:p>
            <a:r>
              <a:rPr lang="tr-TR" sz="1800" dirty="0" smtClean="0"/>
              <a:t>Ev ortamında “okuma zamanları” yaratılarak çocukla birlikte özel vakit geçirmek, ebeveyn ve çocuk arasındaki bağı güçlendirmek açısından önemlidir. Bu, kitaba değer verildiğinin önemli bir göstergesidir.</a:t>
            </a:r>
          </a:p>
          <a:p>
            <a:pPr>
              <a:buNone/>
            </a:pPr>
            <a:endParaRPr lang="tr-TR" sz="1800" dirty="0" smtClean="0"/>
          </a:p>
          <a:p>
            <a:r>
              <a:rPr lang="tr-TR" sz="1800" dirty="0" smtClean="0"/>
              <a:t>Okumanın amacı, sadece çocukları bilgilendirmek ve dünyadan haberdar etmekle sınırlı olmamalıdır. </a:t>
            </a:r>
          </a:p>
          <a:p>
            <a:endParaRPr lang="tr-TR" sz="1800" dirty="0" smtClean="0"/>
          </a:p>
          <a:p>
            <a:r>
              <a:rPr lang="tr-TR" sz="1800" dirty="0" smtClean="0"/>
              <a:t>Yaratıcı, yani özgün buluş ve yenilik arayan, sorunlara çözüm üreten, okunan metnin içeriğini yeniden üreten düşünsel okuma süreçlerinin geliştirilmesi esas olmalıdır. </a:t>
            </a:r>
            <a:endParaRPr lang="tr-TR" sz="18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iseño predeterminado">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Hasta Çocukların Ruhsal Özellikleri ve Hasta Çocuğa  Yaklaşım</Template>
  <TotalTime>72</TotalTime>
  <Words>1593</Words>
  <Application>Microsoft Office PowerPoint</Application>
  <PresentationFormat>Ekran Gösterisi (4:3)</PresentationFormat>
  <Paragraphs>92</Paragraphs>
  <Slides>22</Slides>
  <Notes>0</Notes>
  <HiddenSlides>0</HiddenSlides>
  <MMClips>0</MMClips>
  <ScaleCrop>false</ScaleCrop>
  <HeadingPairs>
    <vt:vector size="6" baseType="variant">
      <vt:variant>
        <vt:lpstr>Kullanılan Yazı Tipleri</vt:lpstr>
      </vt:variant>
      <vt:variant>
        <vt:i4>1</vt:i4>
      </vt:variant>
      <vt:variant>
        <vt:lpstr>Tema</vt:lpstr>
      </vt:variant>
      <vt:variant>
        <vt:i4>1</vt:i4>
      </vt:variant>
      <vt:variant>
        <vt:lpstr>Slayt Başlıkları</vt:lpstr>
      </vt:variant>
      <vt:variant>
        <vt:i4>22</vt:i4>
      </vt:variant>
    </vt:vector>
  </HeadingPairs>
  <TitlesOfParts>
    <vt:vector size="24" baseType="lpstr">
      <vt:lpstr>Arial</vt:lpstr>
      <vt:lpstr>Diseño predeterminado</vt:lpstr>
      <vt:lpstr>Çocuk Edebiyatı ve Aile Prof.Dr. Aynur Bütün Ayhan Ankara Üniversitesi Sağlık Bilimleri Fakültesi</vt:lpstr>
      <vt:lpstr>PowerPoint Sunusu</vt:lpstr>
      <vt:lpstr>PowerPoint Sunusu</vt:lpstr>
      <vt:lpstr>PowerPoint Sunusu</vt:lpstr>
      <vt:lpstr>PowerPoint Sunusu</vt:lpstr>
      <vt:lpstr>ÇOCUĞA KİTABI SEVDİRME VE OKUMA ALIŞKANLIĞI KAZANDIRMADA AİLENİN ETKİSİ </vt:lpstr>
      <vt:lpstr>PowerPoint Sunusu</vt:lpstr>
      <vt:lpstr>PowerPoint Sunusu</vt:lpstr>
      <vt:lpstr>PowerPoint Sunusu</vt:lpstr>
      <vt:lpstr>    Anne babalar, yaratıcı okumaya yönelik olarak şu etkinlikleri yapabilirler:   </vt:lpstr>
      <vt:lpstr>PowerPoint Sunusu</vt:lpstr>
      <vt:lpstr>PowerPoint Sunusu</vt:lpstr>
      <vt:lpstr>PowerPoint Sunusu</vt:lpstr>
      <vt:lpstr>ÇOCUK EDEBİYATININ DESTEKLENMESİNDE OKULUN ETKİSİ VE OKUL-AİLE İŞBİRLİĞİ  </vt:lpstr>
      <vt:lpstr>PowerPoint Sunusu</vt:lpstr>
      <vt:lpstr>PowerPoint Sunusu</vt:lpstr>
      <vt:lpstr>ÇOCUKLAR İÇİN KİTAP SEÇİMİNDE ANNE BABALARA YÖNELİK ÖNERİLER </vt:lpstr>
      <vt:lpstr>PowerPoint Sunusu</vt:lpstr>
      <vt:lpstr>PowerPoint Sunusu</vt:lpstr>
      <vt:lpstr>PowerPoint Sunusu</vt:lpstr>
      <vt:lpstr>PowerPoint Sunusu</vt:lpstr>
      <vt:lpstr>Kaynaklar </vt:lpstr>
    </vt:vector>
  </TitlesOfParts>
  <Company>HKRG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ben</dc:creator>
  <cp:lastModifiedBy>Hp</cp:lastModifiedBy>
  <cp:revision>21</cp:revision>
  <dcterms:created xsi:type="dcterms:W3CDTF">2016-02-23T12:21:40Z</dcterms:created>
  <dcterms:modified xsi:type="dcterms:W3CDTF">2021-03-13T18:11:03Z</dcterms:modified>
</cp:coreProperties>
</file>