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3" r:id="rId2"/>
    <p:sldId id="26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81"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9B1A216-5FDF-43CC-A0FF-527B3C5A2BD6}"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AF28E5-658D-4869-A05B-0017B8679C66}" type="slidenum">
              <a:rPr lang="tr-TR" smtClean="0"/>
              <a:t>‹#›</a:t>
            </a:fld>
            <a:endParaRPr lang="tr-TR"/>
          </a:p>
        </p:txBody>
      </p:sp>
    </p:spTree>
    <p:extLst>
      <p:ext uri="{BB962C8B-B14F-4D97-AF65-F5344CB8AC3E}">
        <p14:creationId xmlns:p14="http://schemas.microsoft.com/office/powerpoint/2010/main" val="21304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9B1A216-5FDF-43CC-A0FF-527B3C5A2BD6}"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AF28E5-658D-4869-A05B-0017B8679C66}" type="slidenum">
              <a:rPr lang="tr-TR" smtClean="0"/>
              <a:t>‹#›</a:t>
            </a:fld>
            <a:endParaRPr lang="tr-TR"/>
          </a:p>
        </p:txBody>
      </p:sp>
    </p:spTree>
    <p:extLst>
      <p:ext uri="{BB962C8B-B14F-4D97-AF65-F5344CB8AC3E}">
        <p14:creationId xmlns:p14="http://schemas.microsoft.com/office/powerpoint/2010/main" val="2731113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9B1A216-5FDF-43CC-A0FF-527B3C5A2BD6}"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AF28E5-658D-4869-A05B-0017B8679C66}" type="slidenum">
              <a:rPr lang="tr-TR" smtClean="0"/>
              <a:t>‹#›</a:t>
            </a:fld>
            <a:endParaRPr lang="tr-TR"/>
          </a:p>
        </p:txBody>
      </p:sp>
    </p:spTree>
    <p:extLst>
      <p:ext uri="{BB962C8B-B14F-4D97-AF65-F5344CB8AC3E}">
        <p14:creationId xmlns:p14="http://schemas.microsoft.com/office/powerpoint/2010/main" val="236227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9B1A216-5FDF-43CC-A0FF-527B3C5A2BD6}"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AF28E5-658D-4869-A05B-0017B8679C66}" type="slidenum">
              <a:rPr lang="tr-TR" smtClean="0"/>
              <a:t>‹#›</a:t>
            </a:fld>
            <a:endParaRPr lang="tr-TR"/>
          </a:p>
        </p:txBody>
      </p:sp>
    </p:spTree>
    <p:extLst>
      <p:ext uri="{BB962C8B-B14F-4D97-AF65-F5344CB8AC3E}">
        <p14:creationId xmlns:p14="http://schemas.microsoft.com/office/powerpoint/2010/main" val="388440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79B1A216-5FDF-43CC-A0FF-527B3C5A2BD6}"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AF28E5-658D-4869-A05B-0017B8679C66}" type="slidenum">
              <a:rPr lang="tr-TR" smtClean="0"/>
              <a:t>‹#›</a:t>
            </a:fld>
            <a:endParaRPr lang="tr-TR"/>
          </a:p>
        </p:txBody>
      </p:sp>
    </p:spTree>
    <p:extLst>
      <p:ext uri="{BB962C8B-B14F-4D97-AF65-F5344CB8AC3E}">
        <p14:creationId xmlns:p14="http://schemas.microsoft.com/office/powerpoint/2010/main" val="311450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9B1A216-5FDF-43CC-A0FF-527B3C5A2BD6}"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AF28E5-658D-4869-A05B-0017B8679C66}" type="slidenum">
              <a:rPr lang="tr-TR" smtClean="0"/>
              <a:t>‹#›</a:t>
            </a:fld>
            <a:endParaRPr lang="tr-TR"/>
          </a:p>
        </p:txBody>
      </p:sp>
    </p:spTree>
    <p:extLst>
      <p:ext uri="{BB962C8B-B14F-4D97-AF65-F5344CB8AC3E}">
        <p14:creationId xmlns:p14="http://schemas.microsoft.com/office/powerpoint/2010/main" val="370783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9B1A216-5FDF-43CC-A0FF-527B3C5A2BD6}" type="datetimeFigureOut">
              <a:rPr lang="tr-TR" smtClean="0"/>
              <a:t>4.05.2020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2AF28E5-658D-4869-A05B-0017B8679C66}" type="slidenum">
              <a:rPr lang="tr-TR" smtClean="0"/>
              <a:t>‹#›</a:t>
            </a:fld>
            <a:endParaRPr lang="tr-TR"/>
          </a:p>
        </p:txBody>
      </p:sp>
    </p:spTree>
    <p:extLst>
      <p:ext uri="{BB962C8B-B14F-4D97-AF65-F5344CB8AC3E}">
        <p14:creationId xmlns:p14="http://schemas.microsoft.com/office/powerpoint/2010/main" val="182873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9B1A216-5FDF-43CC-A0FF-527B3C5A2BD6}" type="datetimeFigureOut">
              <a:rPr lang="tr-TR" smtClean="0"/>
              <a:t>4.05.2020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2AF28E5-658D-4869-A05B-0017B8679C66}" type="slidenum">
              <a:rPr lang="tr-TR" smtClean="0"/>
              <a:t>‹#›</a:t>
            </a:fld>
            <a:endParaRPr lang="tr-TR"/>
          </a:p>
        </p:txBody>
      </p:sp>
    </p:spTree>
    <p:extLst>
      <p:ext uri="{BB962C8B-B14F-4D97-AF65-F5344CB8AC3E}">
        <p14:creationId xmlns:p14="http://schemas.microsoft.com/office/powerpoint/2010/main" val="70213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9B1A216-5FDF-43CC-A0FF-527B3C5A2BD6}" type="datetimeFigureOut">
              <a:rPr lang="tr-TR" smtClean="0"/>
              <a:t>4.05.2020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2AF28E5-658D-4869-A05B-0017B8679C66}" type="slidenum">
              <a:rPr lang="tr-TR" smtClean="0"/>
              <a:t>‹#›</a:t>
            </a:fld>
            <a:endParaRPr lang="tr-TR"/>
          </a:p>
        </p:txBody>
      </p:sp>
    </p:spTree>
    <p:extLst>
      <p:ext uri="{BB962C8B-B14F-4D97-AF65-F5344CB8AC3E}">
        <p14:creationId xmlns:p14="http://schemas.microsoft.com/office/powerpoint/2010/main" val="320439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9B1A216-5FDF-43CC-A0FF-527B3C5A2BD6}"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AF28E5-658D-4869-A05B-0017B8679C66}" type="slidenum">
              <a:rPr lang="tr-TR" smtClean="0"/>
              <a:t>‹#›</a:t>
            </a:fld>
            <a:endParaRPr lang="tr-TR"/>
          </a:p>
        </p:txBody>
      </p:sp>
    </p:spTree>
    <p:extLst>
      <p:ext uri="{BB962C8B-B14F-4D97-AF65-F5344CB8AC3E}">
        <p14:creationId xmlns:p14="http://schemas.microsoft.com/office/powerpoint/2010/main" val="334282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9B1A216-5FDF-43CC-A0FF-527B3C5A2BD6}"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AF28E5-658D-4869-A05B-0017B8679C66}" type="slidenum">
              <a:rPr lang="tr-TR" smtClean="0"/>
              <a:t>‹#›</a:t>
            </a:fld>
            <a:endParaRPr lang="tr-TR"/>
          </a:p>
        </p:txBody>
      </p:sp>
    </p:spTree>
    <p:extLst>
      <p:ext uri="{BB962C8B-B14F-4D97-AF65-F5344CB8AC3E}">
        <p14:creationId xmlns:p14="http://schemas.microsoft.com/office/powerpoint/2010/main" val="329010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1A216-5FDF-43CC-A0FF-527B3C5A2BD6}" type="datetimeFigureOut">
              <a:rPr lang="tr-TR" smtClean="0"/>
              <a:t>4.05.2020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F28E5-658D-4869-A05B-0017B8679C66}" type="slidenum">
              <a:rPr lang="tr-TR" smtClean="0"/>
              <a:t>‹#›</a:t>
            </a:fld>
            <a:endParaRPr lang="tr-TR"/>
          </a:p>
        </p:txBody>
      </p:sp>
    </p:spTree>
    <p:extLst>
      <p:ext uri="{BB962C8B-B14F-4D97-AF65-F5344CB8AC3E}">
        <p14:creationId xmlns:p14="http://schemas.microsoft.com/office/powerpoint/2010/main" val="36984367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671511" y="300038"/>
            <a:ext cx="3557400" cy="1980000"/>
          </a:xfrm>
          <a:prstGeom prst="rect">
            <a:avLst/>
          </a:prstGeom>
        </p:spPr>
      </p:pic>
      <p:pic>
        <p:nvPicPr>
          <p:cNvPr id="5" name="Resim 4"/>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929308" y="228600"/>
            <a:ext cx="2391280" cy="2232000"/>
          </a:xfrm>
          <a:prstGeom prst="rect">
            <a:avLst/>
          </a:prstGeom>
        </p:spPr>
      </p:pic>
      <p:sp>
        <p:nvSpPr>
          <p:cNvPr id="6" name="Akış Çizelgesi: Delikli Teyp 5"/>
          <p:cNvSpPr/>
          <p:nvPr/>
        </p:nvSpPr>
        <p:spPr>
          <a:xfrm>
            <a:off x="2171700" y="442913"/>
            <a:ext cx="7729538" cy="1843087"/>
          </a:xfrm>
          <a:prstGeom prst="flowChartPunchedTape">
            <a:avLst/>
          </a:prstGeom>
          <a:solidFill>
            <a:srgbClr val="B2B2B2">
              <a:lumMod val="60000"/>
              <a:lumOff val="40000"/>
            </a:srgbClr>
          </a:solidFill>
          <a:ln w="12700" cap="flat" cmpd="sng" algn="ctr">
            <a:solidFill>
              <a:srgbClr val="DDDDDD">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
        <p:nvSpPr>
          <p:cNvPr id="7" name="Dikdörtgen 6"/>
          <p:cNvSpPr/>
          <p:nvPr/>
        </p:nvSpPr>
        <p:spPr>
          <a:xfrm>
            <a:off x="2694411" y="781349"/>
            <a:ext cx="6774611" cy="1200329"/>
          </a:xfrm>
          <a:prstGeom prst="rect">
            <a:avLst/>
          </a:prstGeom>
          <a:noFill/>
        </p:spPr>
        <p:txBody>
          <a:bodyPr wrap="none" lIns="91440" tIns="45720" rIns="91440" bIns="45720">
            <a:spAutoFit/>
          </a:bodyPr>
          <a:lstStyle/>
          <a:p>
            <a:pPr algn="ctr"/>
            <a:r>
              <a:rPr lang="tr-TR" sz="7200" dirty="0">
                <a:ln w="0"/>
                <a:solidFill>
                  <a:prstClr val="black"/>
                </a:solidFill>
                <a:effectLst>
                  <a:outerShdw blurRad="38100" dist="19050" dir="2700000" algn="tl" rotWithShape="0">
                    <a:prstClr val="black">
                      <a:alpha val="40000"/>
                    </a:prstClr>
                  </a:outerShdw>
                </a:effectLst>
                <a:latin typeface="Jokerman" panose="04090605060D06020702" pitchFamily="82" charset="0"/>
              </a:rPr>
              <a:t>Çocuk ve Doğa</a:t>
            </a:r>
          </a:p>
        </p:txBody>
      </p:sp>
      <p:sp>
        <p:nvSpPr>
          <p:cNvPr id="8" name="Dikdörtgen 7"/>
          <p:cNvSpPr/>
          <p:nvPr/>
        </p:nvSpPr>
        <p:spPr>
          <a:xfrm>
            <a:off x="1892347" y="3065025"/>
            <a:ext cx="8493030" cy="175432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Rounded MT Bold" panose="020F0704030504030204" pitchFamily="34" charset="0"/>
              </a:rPr>
              <a:t>Sağlık Bilimleri Fakültesi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Rounded MT Bold" panose="020F0704030504030204" pitchFamily="34" charset="0"/>
              </a:rPr>
              <a:t>Çocuk Gelişimi Bölümü</a:t>
            </a:r>
            <a:endPar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Tree>
    <p:extLst>
      <p:ext uri="{BB962C8B-B14F-4D97-AF65-F5344CB8AC3E}">
        <p14:creationId xmlns:p14="http://schemas.microsoft.com/office/powerpoint/2010/main" val="3490234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6271" y="511811"/>
            <a:ext cx="11839458" cy="5834378"/>
          </a:xfrm>
          <a:prstGeom prst="rect">
            <a:avLst/>
          </a:prstGeom>
        </p:spPr>
      </p:pic>
      <p:sp>
        <p:nvSpPr>
          <p:cNvPr id="5" name="Dikdörtgen 4"/>
          <p:cNvSpPr/>
          <p:nvPr/>
        </p:nvSpPr>
        <p:spPr>
          <a:xfrm>
            <a:off x="361874" y="1861019"/>
            <a:ext cx="11287073" cy="2554545"/>
          </a:xfrm>
          <a:prstGeom prst="rect">
            <a:avLst/>
          </a:prstGeom>
          <a:noFill/>
        </p:spPr>
        <p:txBody>
          <a:bodyPr wrap="square" lIns="91440" tIns="45720" rIns="91440" bIns="45720">
            <a:spAutoFit/>
          </a:bodyPr>
          <a:lstStyle/>
          <a:p>
            <a:pPr algn="just"/>
            <a:r>
              <a:rPr lang="tr-TR" sz="3200" dirty="0">
                <a:ln w="0"/>
                <a:effectLst>
                  <a:outerShdw blurRad="38100" dist="19050" dir="2700000" algn="tl" rotWithShape="0">
                    <a:schemeClr val="dk1">
                      <a:alpha val="40000"/>
                    </a:schemeClr>
                  </a:outerShdw>
                </a:effectLst>
                <a:latin typeface="Calibri" panose="020F0502020204030204"/>
              </a:rPr>
              <a:t>Sürdürülebilir gelişim eğitimi; insanları, yeryüzünü tahrip etmeden yaşam kalitesini iyileştirecek şeyleri bireysel ve kolektif, yerel ve küresel düzeyde gerçekleştirme yönünde bilgi, beceri ve değerleri geliştirmeye, kararlara katılmaya yetenekli kılma süreci olarak tanımlanmaktadır.</a:t>
            </a:r>
            <a:endParaRPr lang="tr-TR"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90390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58574" cy="54578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5278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57588" y="1029237"/>
            <a:ext cx="11229550" cy="5016758"/>
          </a:xfrm>
          <a:prstGeom prst="rect">
            <a:avLst/>
          </a:prstGeom>
          <a:noFill/>
        </p:spPr>
        <p:txBody>
          <a:bodyPr wrap="square" lIns="91440" tIns="45720" rIns="91440" bIns="45720">
            <a:spAutoFit/>
          </a:bodyPr>
          <a:lstStyle/>
          <a:p>
            <a:pPr lvl="0" algn="just"/>
            <a:r>
              <a:rPr lang="tr-TR" sz="3200" dirty="0">
                <a:ln w="0"/>
                <a:effectLst>
                  <a:outerShdw blurRad="38100" dist="19050" dir="2700000" algn="tl" rotWithShape="0">
                    <a:schemeClr val="dk1">
                      <a:alpha val="40000"/>
                    </a:schemeClr>
                  </a:outerShdw>
                </a:effectLst>
                <a:latin typeface="Calibri" panose="020F0502020204030204" pitchFamily="34" charset="0"/>
              </a:rPr>
              <a:t>AB “Sürdürülebilir Kalkınma Çözümleri Stratejisi”</a:t>
            </a:r>
          </a:p>
          <a:p>
            <a:pPr lvl="0" algn="just"/>
            <a:r>
              <a:rPr lang="tr-TR" sz="3200" dirty="0">
                <a:ln w="0"/>
                <a:effectLst>
                  <a:outerShdw blurRad="38100" dist="19050" dir="2700000" algn="tl" rotWithShape="0">
                    <a:schemeClr val="dk1">
                      <a:alpha val="40000"/>
                    </a:schemeClr>
                  </a:outerShdw>
                </a:effectLst>
                <a:latin typeface="Calibri" panose="020F0502020204030204" pitchFamily="34" charset="0"/>
              </a:rPr>
              <a:t>2006</a:t>
            </a:r>
          </a:p>
          <a:p>
            <a:pPr lvl="0" algn="ctr"/>
            <a:endParaRPr lang="tr-TR" sz="3200" dirty="0">
              <a:ln w="0"/>
              <a:effectLst>
                <a:outerShdw blurRad="38100" dist="19050" dir="2700000" algn="tl" rotWithShape="0">
                  <a:schemeClr val="dk1">
                    <a:alpha val="40000"/>
                  </a:schemeClr>
                </a:outerShdw>
              </a:effectLst>
              <a:latin typeface="Calibri" panose="020F0502020204030204" pitchFamily="34" charset="0"/>
            </a:endParaRPr>
          </a:p>
          <a:p>
            <a:pPr lvl="0" algn="just"/>
            <a:r>
              <a:rPr lang="tr-TR" sz="3200" dirty="0">
                <a:ln w="0"/>
                <a:effectLst>
                  <a:outerShdw blurRad="38100" dist="19050" dir="2700000" algn="tl" rotWithShape="0">
                    <a:schemeClr val="dk1">
                      <a:alpha val="40000"/>
                    </a:schemeClr>
                  </a:outerShdw>
                </a:effectLst>
                <a:latin typeface="Arial" panose="020B0604020202020204" pitchFamily="34" charset="0"/>
              </a:rPr>
              <a:t>• </a:t>
            </a:r>
            <a:r>
              <a:rPr lang="tr-TR" sz="3200" dirty="0">
                <a:ln w="0"/>
                <a:effectLst>
                  <a:outerShdw blurRad="38100" dist="19050" dir="2700000" algn="tl" rotWithShape="0">
                    <a:schemeClr val="dk1">
                      <a:alpha val="40000"/>
                    </a:schemeClr>
                  </a:outerShdw>
                </a:effectLst>
                <a:latin typeface="Calibri" panose="020F0502020204030204" pitchFamily="34" charset="0"/>
              </a:rPr>
              <a:t>a) İklim değişikliği ve temiz enerji,</a:t>
            </a:r>
          </a:p>
          <a:p>
            <a:pPr lvl="0" algn="just"/>
            <a:r>
              <a:rPr lang="tr-TR" sz="3200" dirty="0">
                <a:ln w="0"/>
                <a:effectLst>
                  <a:outerShdw blurRad="38100" dist="19050" dir="2700000" algn="tl" rotWithShape="0">
                    <a:schemeClr val="dk1">
                      <a:alpha val="40000"/>
                    </a:schemeClr>
                  </a:outerShdw>
                </a:effectLst>
                <a:latin typeface="Arial" panose="020B0604020202020204" pitchFamily="34" charset="0"/>
              </a:rPr>
              <a:t>• </a:t>
            </a:r>
            <a:r>
              <a:rPr lang="tr-TR" sz="3200" dirty="0">
                <a:ln w="0"/>
                <a:effectLst>
                  <a:outerShdw blurRad="38100" dist="19050" dir="2700000" algn="tl" rotWithShape="0">
                    <a:schemeClr val="dk1">
                      <a:alpha val="40000"/>
                    </a:schemeClr>
                  </a:outerShdw>
                </a:effectLst>
                <a:latin typeface="Calibri" panose="020F0502020204030204" pitchFamily="34" charset="0"/>
              </a:rPr>
              <a:t>b) Sürdürülebilir ulaşım,</a:t>
            </a:r>
          </a:p>
          <a:p>
            <a:pPr lvl="0" algn="just"/>
            <a:r>
              <a:rPr lang="tr-TR" sz="3200" dirty="0">
                <a:ln w="0"/>
                <a:effectLst>
                  <a:outerShdw blurRad="38100" dist="19050" dir="2700000" algn="tl" rotWithShape="0">
                    <a:schemeClr val="dk1">
                      <a:alpha val="40000"/>
                    </a:schemeClr>
                  </a:outerShdw>
                </a:effectLst>
                <a:latin typeface="Arial" panose="020B0604020202020204" pitchFamily="34" charset="0"/>
              </a:rPr>
              <a:t>• </a:t>
            </a:r>
            <a:r>
              <a:rPr lang="tr-TR" sz="3200" dirty="0">
                <a:ln w="0"/>
                <a:effectLst>
                  <a:outerShdw blurRad="38100" dist="19050" dir="2700000" algn="tl" rotWithShape="0">
                    <a:schemeClr val="dk1">
                      <a:alpha val="40000"/>
                    </a:schemeClr>
                  </a:outerShdw>
                </a:effectLst>
                <a:latin typeface="Calibri" panose="020F0502020204030204" pitchFamily="34" charset="0"/>
              </a:rPr>
              <a:t>c) Sürdürülebilir üretim ve tüketim,</a:t>
            </a:r>
          </a:p>
          <a:p>
            <a:pPr lvl="0" algn="just"/>
            <a:r>
              <a:rPr lang="tr-TR" sz="3200" dirty="0">
                <a:ln w="0"/>
                <a:effectLst>
                  <a:outerShdw blurRad="38100" dist="19050" dir="2700000" algn="tl" rotWithShape="0">
                    <a:schemeClr val="dk1">
                      <a:alpha val="40000"/>
                    </a:schemeClr>
                  </a:outerShdw>
                </a:effectLst>
                <a:latin typeface="Arial" panose="020B0604020202020204" pitchFamily="34" charset="0"/>
              </a:rPr>
              <a:t>• </a:t>
            </a:r>
            <a:r>
              <a:rPr lang="tr-TR" sz="3200" dirty="0">
                <a:ln w="0"/>
                <a:effectLst>
                  <a:outerShdw blurRad="38100" dist="19050" dir="2700000" algn="tl" rotWithShape="0">
                    <a:schemeClr val="dk1">
                      <a:alpha val="40000"/>
                    </a:schemeClr>
                  </a:outerShdw>
                </a:effectLst>
                <a:latin typeface="Calibri" panose="020F0502020204030204" pitchFamily="34" charset="0"/>
              </a:rPr>
              <a:t>d) Halk sağlığı tehdidi,</a:t>
            </a:r>
          </a:p>
          <a:p>
            <a:pPr lvl="0" algn="just"/>
            <a:r>
              <a:rPr lang="tr-TR" sz="3200" dirty="0">
                <a:ln w="0"/>
                <a:effectLst>
                  <a:outerShdw blurRad="38100" dist="19050" dir="2700000" algn="tl" rotWithShape="0">
                    <a:schemeClr val="dk1">
                      <a:alpha val="40000"/>
                    </a:schemeClr>
                  </a:outerShdw>
                </a:effectLst>
                <a:latin typeface="Arial" panose="020B0604020202020204" pitchFamily="34" charset="0"/>
              </a:rPr>
              <a:t>• </a:t>
            </a:r>
            <a:r>
              <a:rPr lang="tr-TR" sz="3200" dirty="0">
                <a:ln w="0"/>
                <a:effectLst>
                  <a:outerShdw blurRad="38100" dist="19050" dir="2700000" algn="tl" rotWithShape="0">
                    <a:schemeClr val="dk1">
                      <a:alpha val="40000"/>
                    </a:schemeClr>
                  </a:outerShdw>
                </a:effectLst>
                <a:latin typeface="Calibri" panose="020F0502020204030204" pitchFamily="34" charset="0"/>
              </a:rPr>
              <a:t>e) Doğal kaynakların korunması ve yönetimi,</a:t>
            </a:r>
          </a:p>
          <a:p>
            <a:pPr lvl="0" algn="just"/>
            <a:r>
              <a:rPr lang="tr-TR" sz="3200" dirty="0">
                <a:ln w="0"/>
                <a:effectLst>
                  <a:outerShdw blurRad="38100" dist="19050" dir="2700000" algn="tl" rotWithShape="0">
                    <a:schemeClr val="dk1">
                      <a:alpha val="40000"/>
                    </a:schemeClr>
                  </a:outerShdw>
                </a:effectLst>
                <a:latin typeface="Arial" panose="020B0604020202020204" pitchFamily="34" charset="0"/>
              </a:rPr>
              <a:t>• </a:t>
            </a:r>
            <a:r>
              <a:rPr lang="tr-TR" sz="3200" dirty="0">
                <a:ln w="0"/>
                <a:effectLst>
                  <a:outerShdw blurRad="38100" dist="19050" dir="2700000" algn="tl" rotWithShape="0">
                    <a:schemeClr val="dk1">
                      <a:alpha val="40000"/>
                    </a:schemeClr>
                  </a:outerShdw>
                </a:effectLst>
                <a:latin typeface="Calibri" panose="020F0502020204030204" pitchFamily="34" charset="0"/>
              </a:rPr>
              <a:t>f) Sosyal bütünleşme (entegrasyon), nüfus ve göç,</a:t>
            </a:r>
          </a:p>
          <a:p>
            <a:pPr lvl="0" algn="just"/>
            <a:r>
              <a:rPr lang="tr-TR" sz="3200" dirty="0">
                <a:ln w="0"/>
                <a:effectLst>
                  <a:outerShdw blurRad="38100" dist="19050" dir="2700000" algn="tl" rotWithShape="0">
                    <a:schemeClr val="dk1">
                      <a:alpha val="40000"/>
                    </a:schemeClr>
                  </a:outerShdw>
                </a:effectLst>
                <a:latin typeface="Arial" panose="020B0604020202020204" pitchFamily="34" charset="0"/>
              </a:rPr>
              <a:t>• </a:t>
            </a:r>
            <a:r>
              <a:rPr lang="tr-TR" sz="3200" dirty="0">
                <a:ln w="0"/>
                <a:effectLst>
                  <a:outerShdw blurRad="38100" dist="19050" dir="2700000" algn="tl" rotWithShape="0">
                    <a:schemeClr val="dk1">
                      <a:alpha val="40000"/>
                    </a:schemeClr>
                  </a:outerShdw>
                </a:effectLst>
                <a:latin typeface="Calibri" panose="020F0502020204030204" pitchFamily="34" charset="0"/>
              </a:rPr>
              <a:t>g) Küresel açlığa karşı mücadele</a:t>
            </a:r>
            <a:endParaRPr lang="tr-TR"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05746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6271" y="511811"/>
            <a:ext cx="11839458" cy="5834378"/>
          </a:xfrm>
          <a:prstGeom prst="rect">
            <a:avLst/>
          </a:prstGeom>
        </p:spPr>
      </p:pic>
      <p:sp>
        <p:nvSpPr>
          <p:cNvPr id="3" name="Dikdörtgen 2"/>
          <p:cNvSpPr/>
          <p:nvPr/>
        </p:nvSpPr>
        <p:spPr>
          <a:xfrm>
            <a:off x="210205" y="1626995"/>
            <a:ext cx="11461524" cy="3046988"/>
          </a:xfrm>
          <a:prstGeom prst="rect">
            <a:avLst/>
          </a:prstGeom>
          <a:noFill/>
        </p:spPr>
        <p:txBody>
          <a:bodyPr wrap="square" lIns="91440" tIns="45720" rIns="91440" bIns="45720">
            <a:spAutoFit/>
          </a:bodyPr>
          <a:lstStyle/>
          <a:p>
            <a:pPr lvl="0" algn="just"/>
            <a:r>
              <a:rPr lang="tr-TR" sz="3200" dirty="0">
                <a:ln w="0"/>
                <a:effectLst>
                  <a:outerShdw blurRad="38100" dist="19050" dir="2700000" algn="tl" rotWithShape="0">
                    <a:schemeClr val="dk1">
                      <a:alpha val="40000"/>
                    </a:schemeClr>
                  </a:outerShdw>
                </a:effectLst>
                <a:latin typeface="Calibri" panose="020F0502020204030204" pitchFamily="34" charset="0"/>
              </a:rPr>
              <a:t>İlköğretim programlarında yenilenen Avrupa Birliği Sürdürülebilir Kalkınma Stratejisi’nde yer alan yedi öncelik arasında özellikle (1) iklim değişikliği, (2) sosyal entegrasyon, nüfus ve göç, (3) küresel açlığa karşı mücadele, (4) halk sağlığı tehditleri ve (5) sürdürülebilir ulaşım konularıyla ilişkili konu, ünite ve kazanımların yeteri kadar yer</a:t>
            </a:r>
          </a:p>
          <a:p>
            <a:pPr lvl="0" algn="just"/>
            <a:r>
              <a:rPr lang="tr-TR" sz="3200" dirty="0">
                <a:ln w="0"/>
                <a:effectLst>
                  <a:outerShdw blurRad="38100" dist="19050" dir="2700000" algn="tl" rotWithShape="0">
                    <a:schemeClr val="dk1">
                      <a:alpha val="40000"/>
                    </a:schemeClr>
                  </a:outerShdw>
                </a:effectLst>
                <a:latin typeface="Calibri" panose="020F0502020204030204" pitchFamily="34" charset="0"/>
              </a:rPr>
              <a:t>almadığı ya da çok az yer verildiği görülmektedir.</a:t>
            </a:r>
            <a:endParaRPr lang="tr-TR"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75078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6271" y="511811"/>
            <a:ext cx="11839458" cy="5834378"/>
          </a:xfrm>
          <a:prstGeom prst="rect">
            <a:avLst/>
          </a:prstGeom>
        </p:spPr>
      </p:pic>
      <p:sp>
        <p:nvSpPr>
          <p:cNvPr id="3" name="Dikdörtgen 2"/>
          <p:cNvSpPr/>
          <p:nvPr/>
        </p:nvSpPr>
        <p:spPr>
          <a:xfrm>
            <a:off x="383059" y="2013535"/>
            <a:ext cx="11405287" cy="2554545"/>
          </a:xfrm>
          <a:prstGeom prst="rect">
            <a:avLst/>
          </a:prstGeom>
          <a:noFill/>
        </p:spPr>
        <p:txBody>
          <a:bodyPr wrap="square" lIns="91440" tIns="45720" rIns="91440" bIns="4572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rPr>
              <a:t>Doğal kaynakların korunması ile ilgili olarak</a:t>
            </a:r>
            <a:r>
              <a:rPr kumimoji="0" lang="tr-TR" sz="3200" i="0" u="none" strike="noStrike" kern="0" normalizeH="0" noProof="0" dirty="0">
                <a:ln w="0"/>
                <a:effectLst>
                  <a:outerShdw blurRad="38100" dist="19050" dir="2700000" algn="tl" rotWithShape="0">
                    <a:schemeClr val="dk1">
                      <a:alpha val="40000"/>
                    </a:schemeClr>
                  </a:outerShdw>
                </a:effectLst>
                <a:uLnTx/>
                <a:uFillTx/>
                <a:latin typeface="Calibri" panose="020F0502020204030204" pitchFamily="34" charset="0"/>
              </a:rPr>
              <a:t> </a:t>
            </a:r>
            <a:r>
              <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rPr>
              <a:t>çoğunlukla ekosistem ve biyolojik çeşitlilik</a:t>
            </a:r>
            <a:r>
              <a:rPr kumimoji="0" lang="tr-TR" sz="3200" i="0" u="none" strike="noStrike" kern="0" normalizeH="0" noProof="0" dirty="0">
                <a:ln w="0"/>
                <a:effectLst>
                  <a:outerShdw blurRad="38100" dist="19050" dir="2700000" algn="tl" rotWithShape="0">
                    <a:schemeClr val="dk1">
                      <a:alpha val="40000"/>
                    </a:schemeClr>
                  </a:outerShdw>
                </a:effectLst>
                <a:uLnTx/>
                <a:uFillTx/>
                <a:latin typeface="Calibri" panose="020F0502020204030204" pitchFamily="34" charset="0"/>
              </a:rPr>
              <a:t> </a:t>
            </a:r>
            <a:r>
              <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rPr>
              <a:t>konularında bazı kazanımlara yer verilmiştir</a:t>
            </a:r>
            <a:r>
              <a:rPr lang="tr-TR" sz="3200" kern="0" dirty="0">
                <a:ln w="0"/>
                <a:effectLst>
                  <a:outerShdw blurRad="38100" dist="19050" dir="2700000" algn="tl" rotWithShape="0">
                    <a:schemeClr val="dk1">
                      <a:alpha val="40000"/>
                    </a:schemeClr>
                  </a:outerShdw>
                </a:effectLst>
                <a:latin typeface="Calibri" panose="020F0502020204030204" pitchFamily="34" charset="0"/>
              </a:rPr>
              <a:t>, </a:t>
            </a:r>
            <a:r>
              <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rPr>
              <a:t>ancak stratejide yer alan kimi konular ya sınırlı</a:t>
            </a:r>
            <a:r>
              <a:rPr kumimoji="0" lang="tr-TR" sz="3200" i="0" u="none" strike="noStrike" kern="0" normalizeH="0" noProof="0" dirty="0">
                <a:ln w="0"/>
                <a:effectLst>
                  <a:outerShdw blurRad="38100" dist="19050" dir="2700000" algn="tl" rotWithShape="0">
                    <a:schemeClr val="dk1">
                      <a:alpha val="40000"/>
                    </a:schemeClr>
                  </a:outerShdw>
                </a:effectLst>
                <a:uLnTx/>
                <a:uFillTx/>
                <a:latin typeface="Calibri" panose="020F0502020204030204" pitchFamily="34" charset="0"/>
              </a:rPr>
              <a:t> </a:t>
            </a:r>
            <a:r>
              <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rPr>
              <a:t>sayıdadır (geri dönüşüm) ya da geliştirme değil</a:t>
            </a:r>
            <a:r>
              <a:rPr kumimoji="0" lang="tr-TR" sz="3200" i="0" u="none" strike="noStrike" kern="0" normalizeH="0" noProof="0" dirty="0">
                <a:ln w="0"/>
                <a:effectLst>
                  <a:outerShdw blurRad="38100" dist="19050" dir="2700000" algn="tl" rotWithShape="0">
                    <a:schemeClr val="dk1">
                      <a:alpha val="40000"/>
                    </a:schemeClr>
                  </a:outerShdw>
                </a:effectLst>
                <a:uLnTx/>
                <a:uFillTx/>
                <a:latin typeface="Calibri" panose="020F0502020204030204" pitchFamily="34" charset="0"/>
              </a:rPr>
              <a:t> </a:t>
            </a:r>
            <a:r>
              <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rPr>
              <a:t>koruma odaklıdır (tarım, ormancılık).</a:t>
            </a:r>
            <a:endParaRPr lang="tr-TR"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17629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76271" y="511811"/>
            <a:ext cx="11839458" cy="5834378"/>
          </a:xfrm>
          <a:prstGeom prst="rect">
            <a:avLst/>
          </a:prstGeom>
        </p:spPr>
      </p:pic>
      <p:sp>
        <p:nvSpPr>
          <p:cNvPr id="2" name="Dikdörtgen 1"/>
          <p:cNvSpPr/>
          <p:nvPr/>
        </p:nvSpPr>
        <p:spPr>
          <a:xfrm>
            <a:off x="276096" y="1252393"/>
            <a:ext cx="11598747" cy="3970318"/>
          </a:xfrm>
          <a:prstGeom prst="rect">
            <a:avLst/>
          </a:prstGeom>
        </p:spPr>
        <p:txBody>
          <a:bodyPr wrap="square">
            <a:spAutoFit/>
          </a:bodyPr>
          <a:lstStyle/>
          <a:p>
            <a:pPr lvl="0" algn="just"/>
            <a:r>
              <a:rPr lang="tr-TR" sz="3600" dirty="0">
                <a:ln w="0"/>
                <a:effectLst>
                  <a:outerShdw blurRad="38100" dist="19050" dir="2700000" algn="tl" rotWithShape="0">
                    <a:schemeClr val="dk1">
                      <a:alpha val="40000"/>
                    </a:schemeClr>
                  </a:outerShdw>
                </a:effectLst>
                <a:latin typeface="Calibri" panose="020F0502020204030204" pitchFamily="34" charset="0"/>
              </a:rPr>
              <a:t>Avrupa Birliği anlaşmalarında çevre eğitiminin sürdürülebilir çevre eğitimine dönüştürülmesi önemle vurgulanırken, sürdürülebilir çevre eğitimi henüz bizim eğitim sisteminin bir parçası haline gelmediği görülmektedir. Bazı Avrupa Birliği ülke programlarında çevre eğitimi ayrı bir ders halinde sunulmakta, bazılarında disiplinler arası bir anlayışla ya da farklı derslerle iç içe geçmiş olarak verilmektedir.</a:t>
            </a:r>
            <a:endParaRPr lang="tr-TR" sz="3600" dirty="0">
              <a:ln w="0"/>
              <a:effectLst>
                <a:outerShdw blurRad="38100" dist="19050" dir="2700000" algn="tl" rotWithShape="0">
                  <a:schemeClr val="dk1">
                    <a:alpha val="40000"/>
                  </a:schemeClr>
                </a:outerShdw>
              </a:effectLst>
              <a:latin typeface="Calibri" panose="020F0502020204030204"/>
            </a:endParaRPr>
          </a:p>
        </p:txBody>
      </p:sp>
    </p:spTree>
    <p:extLst>
      <p:ext uri="{BB962C8B-B14F-4D97-AF65-F5344CB8AC3E}">
        <p14:creationId xmlns:p14="http://schemas.microsoft.com/office/powerpoint/2010/main" val="2584167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76271" y="511811"/>
            <a:ext cx="11839458" cy="5834378"/>
          </a:xfrm>
          <a:prstGeom prst="rect">
            <a:avLst/>
          </a:prstGeom>
        </p:spPr>
      </p:pic>
      <p:sp>
        <p:nvSpPr>
          <p:cNvPr id="2" name="Dikdörtgen 1"/>
          <p:cNvSpPr/>
          <p:nvPr/>
        </p:nvSpPr>
        <p:spPr>
          <a:xfrm>
            <a:off x="357188" y="2185246"/>
            <a:ext cx="11658600" cy="1569660"/>
          </a:xfrm>
          <a:prstGeom prst="rect">
            <a:avLst/>
          </a:prstGeom>
        </p:spPr>
        <p:txBody>
          <a:bodyPr wrap="square">
            <a:spAutoFit/>
          </a:bodyPr>
          <a:lstStyle/>
          <a:p>
            <a:pPr lvl="0" algn="just"/>
            <a:r>
              <a:rPr lang="tr-TR" sz="3200" dirty="0">
                <a:ln w="0"/>
                <a:effectLst>
                  <a:outerShdw blurRad="38100" dist="19050" dir="2700000" algn="tl" rotWithShape="0">
                    <a:schemeClr val="dk1">
                      <a:alpha val="40000"/>
                    </a:schemeClr>
                  </a:outerShdw>
                </a:effectLst>
                <a:latin typeface="Calibri" panose="020F0502020204030204" pitchFamily="34" charset="0"/>
              </a:rPr>
              <a:t>Genel olarak çevre eğitimi fen dersleri dışında halk eğitimi, doğa, toplum gibi bazı derslerle disiplinler arası bir yaklaşımla daha kapsamlı olarak yer almaktadır.</a:t>
            </a:r>
            <a:endParaRPr lang="tr-TR" sz="3200" dirty="0">
              <a:ln w="0"/>
              <a:effectLst>
                <a:outerShdw blurRad="38100" dist="19050" dir="2700000" algn="tl" rotWithShape="0">
                  <a:schemeClr val="dk1">
                    <a:alpha val="40000"/>
                  </a:schemeClr>
                </a:outerShdw>
              </a:effectLst>
              <a:latin typeface="Calibri" panose="020F0502020204030204"/>
            </a:endParaRPr>
          </a:p>
        </p:txBody>
      </p:sp>
    </p:spTree>
    <p:extLst>
      <p:ext uri="{BB962C8B-B14F-4D97-AF65-F5344CB8AC3E}">
        <p14:creationId xmlns:p14="http://schemas.microsoft.com/office/powerpoint/2010/main" val="2322421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314" y="542925"/>
            <a:ext cx="4614861" cy="5743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962" y="556188"/>
            <a:ext cx="4741863" cy="57303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0440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B8851B-F055-0044-83D9-D8226F41C5E8}"/>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A015A5CC-134D-D64E-A482-8EDB7549BFCB}"/>
              </a:ext>
            </a:extLst>
          </p:cNvPr>
          <p:cNvGraphicFramePr>
            <a:graphicFrameLocks noGrp="1"/>
          </p:cNvGraphicFramePr>
          <p:nvPr/>
        </p:nvGraphicFramePr>
        <p:xfrm>
          <a:off x="838200" y="3041174"/>
          <a:ext cx="10515600" cy="1920240"/>
        </p:xfrm>
        <a:graphic>
          <a:graphicData uri="http://schemas.openxmlformats.org/drawingml/2006/table">
            <a:tbl>
              <a:tblPr/>
              <a:tblGrid>
                <a:gridCol w="10515600">
                  <a:extLst>
                    <a:ext uri="{9D8B030D-6E8A-4147-A177-3AD203B41FA5}">
                      <a16:colId xmlns:a16="http://schemas.microsoft.com/office/drawing/2014/main" val="2159667174"/>
                    </a:ext>
                  </a:extLst>
                </a:gridCol>
              </a:tblGrid>
              <a:tr h="0">
                <a:tc>
                  <a:txBody>
                    <a:bodyPr/>
                    <a:lstStyle/>
                    <a:p>
                      <a:r>
                        <a:rPr lang="tr-TR">
                          <a:effectLst/>
                        </a:rPr>
                        <a:t>Atasoy, E. (2006). Çevre için eğitim: Çocuk doğa etkileşimi. Bursa: Ezgi Kitabevi. </a:t>
                      </a:r>
                    </a:p>
                  </a:txBody>
                  <a:tcPr marL="0" marR="0" marT="0" marB="0" anchor="ctr">
                    <a:lnL>
                      <a:noFill/>
                    </a:lnL>
                    <a:lnR>
                      <a:noFill/>
                    </a:lnR>
                    <a:lnT>
                      <a:noFill/>
                    </a:lnT>
                    <a:lnB>
                      <a:noFill/>
                    </a:lnB>
                  </a:tcPr>
                </a:tc>
                <a:extLst>
                  <a:ext uri="{0D108BD9-81ED-4DB2-BD59-A6C34878D82A}">
                    <a16:rowId xmlns:a16="http://schemas.microsoft.com/office/drawing/2014/main" val="4052185391"/>
                  </a:ext>
                </a:extLst>
              </a:tr>
              <a:tr h="0">
                <a:tc>
                  <a:txBody>
                    <a:bodyPr/>
                    <a:lstStyle/>
                    <a:p>
                      <a:r>
                        <a:rPr lang="tr-TR">
                          <a:effectLst/>
                        </a:rPr>
                        <a:t>Büyüktaşkapu, S., Öztürk Samur, A., Koçyiğit, S., ve Özenoğlu Kiremit, H. (2013). Çocuk ve çevre. Ankara: Vize Yayıncılık. </a:t>
                      </a:r>
                    </a:p>
                  </a:txBody>
                  <a:tcPr marL="0" marR="0" marT="0" marB="0" anchor="ctr">
                    <a:lnL>
                      <a:noFill/>
                    </a:lnL>
                    <a:lnR>
                      <a:noFill/>
                    </a:lnR>
                    <a:lnT>
                      <a:noFill/>
                    </a:lnT>
                    <a:lnB>
                      <a:noFill/>
                    </a:lnB>
                  </a:tcPr>
                </a:tc>
                <a:extLst>
                  <a:ext uri="{0D108BD9-81ED-4DB2-BD59-A6C34878D82A}">
                    <a16:rowId xmlns:a16="http://schemas.microsoft.com/office/drawing/2014/main" val="2192302795"/>
                  </a:ext>
                </a:extLst>
              </a:tr>
              <a:tr h="0">
                <a:tc>
                  <a:txBody>
                    <a:bodyPr/>
                    <a:lstStyle/>
                    <a:p>
                      <a:r>
                        <a:rPr lang="tr-TR">
                          <a:effectLst/>
                        </a:rPr>
                        <a:t>Kansu, N. (2012). Çocuğumla doğadayız. Ankara: Elma Yayınevi. </a:t>
                      </a:r>
                    </a:p>
                  </a:txBody>
                  <a:tcPr marL="0" marR="0" marT="0" marB="0" anchor="ctr">
                    <a:lnL>
                      <a:noFill/>
                    </a:lnL>
                    <a:lnR>
                      <a:noFill/>
                    </a:lnR>
                    <a:lnT>
                      <a:noFill/>
                    </a:lnT>
                    <a:lnB>
                      <a:noFill/>
                    </a:lnB>
                  </a:tcPr>
                </a:tc>
                <a:extLst>
                  <a:ext uri="{0D108BD9-81ED-4DB2-BD59-A6C34878D82A}">
                    <a16:rowId xmlns:a16="http://schemas.microsoft.com/office/drawing/2014/main" val="1585516800"/>
                  </a:ext>
                </a:extLst>
              </a:tr>
              <a:tr h="0">
                <a:tc>
                  <a:txBody>
                    <a:bodyPr/>
                    <a:lstStyle/>
                    <a:p>
                      <a:r>
                        <a:rPr lang="tr-TR">
                          <a:effectLst/>
                        </a:rPr>
                        <a:t>Louv, R. (2010). Doğadaki son çocuk. (Çev. C. Temürcü). Ankara: Tübitak Yayınları. </a:t>
                      </a:r>
                    </a:p>
                  </a:txBody>
                  <a:tcPr marL="0" marR="0" marT="0" marB="0" anchor="ctr">
                    <a:lnL>
                      <a:noFill/>
                    </a:lnL>
                    <a:lnR>
                      <a:noFill/>
                    </a:lnR>
                    <a:lnT>
                      <a:noFill/>
                    </a:lnT>
                    <a:lnB>
                      <a:noFill/>
                    </a:lnB>
                  </a:tcPr>
                </a:tc>
                <a:extLst>
                  <a:ext uri="{0D108BD9-81ED-4DB2-BD59-A6C34878D82A}">
                    <a16:rowId xmlns:a16="http://schemas.microsoft.com/office/drawing/2014/main" val="190482993"/>
                  </a:ext>
                </a:extLst>
              </a:tr>
              <a:tr h="0">
                <a:tc>
                  <a:txBody>
                    <a:bodyPr/>
                    <a:lstStyle/>
                    <a:p>
                      <a:r>
                        <a:rPr lang="tr-TR" dirty="0">
                          <a:effectLst/>
                        </a:rPr>
                        <a:t>Önder, A. ve Özkan, B. (2013). Sürdürülebilir çocuk gelişimi: Okul öncesinde etkinliklerle çevre eğitimi. Ankara: Anı Yayıncılık. </a:t>
                      </a:r>
                    </a:p>
                  </a:txBody>
                  <a:tcPr marL="0" marR="0" marT="0" marB="0" anchor="ctr">
                    <a:lnL>
                      <a:noFill/>
                    </a:lnL>
                    <a:lnR>
                      <a:noFill/>
                    </a:lnR>
                    <a:lnT>
                      <a:noFill/>
                    </a:lnT>
                    <a:lnB>
                      <a:noFill/>
                    </a:lnB>
                  </a:tcPr>
                </a:tc>
                <a:extLst>
                  <a:ext uri="{0D108BD9-81ED-4DB2-BD59-A6C34878D82A}">
                    <a16:rowId xmlns:a16="http://schemas.microsoft.com/office/drawing/2014/main" val="1263023871"/>
                  </a:ext>
                </a:extLst>
              </a:tr>
            </a:tbl>
          </a:graphicData>
        </a:graphic>
      </p:graphicFrame>
    </p:spTree>
    <p:extLst>
      <p:ext uri="{BB962C8B-B14F-4D97-AF65-F5344CB8AC3E}">
        <p14:creationId xmlns:p14="http://schemas.microsoft.com/office/powerpoint/2010/main" val="1258505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ulut Belirtme Çizgisi 3"/>
          <p:cNvSpPr/>
          <p:nvPr/>
        </p:nvSpPr>
        <p:spPr>
          <a:xfrm>
            <a:off x="257175" y="128588"/>
            <a:ext cx="11401425" cy="5486400"/>
          </a:xfrm>
          <a:prstGeom prst="cloudCallout">
            <a:avLst>
              <a:gd name="adj1" fmla="val -27475"/>
              <a:gd name="adj2" fmla="val 68750"/>
            </a:avLst>
          </a:prstGeom>
          <a:solidFill>
            <a:schemeClr val="bg2">
              <a:lumMod val="9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5" name="Dikdörtgen 4"/>
          <p:cNvSpPr/>
          <p:nvPr/>
        </p:nvSpPr>
        <p:spPr>
          <a:xfrm>
            <a:off x="1530784" y="974809"/>
            <a:ext cx="8921930" cy="3416320"/>
          </a:xfrm>
          <a:prstGeom prst="rect">
            <a:avLst/>
          </a:prstGeom>
          <a:noFill/>
        </p:spPr>
        <p:txBody>
          <a:bodyPr wrap="none" lIns="91440" tIns="45720" rIns="91440" bIns="45720">
            <a:spAutoFit/>
          </a:bodyPr>
          <a:lstStyle/>
          <a:p>
            <a:pPr algn="ctr"/>
            <a:r>
              <a:rPr lang="tr-TR" sz="7200" dirty="0">
                <a:ln w="0"/>
                <a:effectLst>
                  <a:outerShdw blurRad="38100" dist="19050" dir="2700000" algn="tl" rotWithShape="0">
                    <a:schemeClr val="dk1">
                      <a:alpha val="40000"/>
                    </a:schemeClr>
                  </a:outerShdw>
                </a:effectLst>
                <a:latin typeface="Calibri" panose="020F0502020204030204"/>
              </a:rPr>
              <a:t>Çevre Duyarlılığı </a:t>
            </a:r>
          </a:p>
          <a:p>
            <a:pPr algn="ctr"/>
            <a:r>
              <a:rPr lang="tr-TR" sz="7200" dirty="0">
                <a:ln w="0"/>
                <a:effectLst>
                  <a:outerShdw blurRad="38100" dist="19050" dir="2700000" algn="tl" rotWithShape="0">
                    <a:schemeClr val="dk1">
                      <a:alpha val="40000"/>
                    </a:schemeClr>
                  </a:outerShdw>
                </a:effectLst>
                <a:latin typeface="Calibri" panose="020F0502020204030204"/>
              </a:rPr>
              <a:t>ve </a:t>
            </a:r>
          </a:p>
          <a:p>
            <a:pPr algn="ctr"/>
            <a:r>
              <a:rPr lang="tr-TR" sz="7200" dirty="0">
                <a:ln w="0"/>
                <a:effectLst>
                  <a:outerShdw blurRad="38100" dist="19050" dir="2700000" algn="tl" rotWithShape="0">
                    <a:schemeClr val="dk1">
                      <a:alpha val="40000"/>
                    </a:schemeClr>
                  </a:outerShdw>
                </a:effectLst>
                <a:latin typeface="Calibri" panose="020F0502020204030204"/>
              </a:rPr>
              <a:t>Sürdürülebilir Kalkınma</a:t>
            </a:r>
          </a:p>
        </p:txBody>
      </p:sp>
    </p:spTree>
    <p:extLst>
      <p:ext uri="{BB962C8B-B14F-4D97-AF65-F5344CB8AC3E}">
        <p14:creationId xmlns:p14="http://schemas.microsoft.com/office/powerpoint/2010/main" val="250077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öşeleri Yuvarlanmış Dikdörtgen Belirtme Çizgisi 1"/>
          <p:cNvSpPr/>
          <p:nvPr/>
        </p:nvSpPr>
        <p:spPr>
          <a:xfrm>
            <a:off x="222422" y="556054"/>
            <a:ext cx="11825416" cy="516512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432485" y="1398413"/>
            <a:ext cx="11427041" cy="3539430"/>
          </a:xfrm>
          <a:prstGeom prst="rect">
            <a:avLst/>
          </a:prstGeom>
          <a:noFill/>
        </p:spPr>
        <p:txBody>
          <a:bodyPr wrap="square" lIns="91440" tIns="45720" rIns="91440" bIns="45720">
            <a:spAutoFit/>
          </a:bodyPr>
          <a:lstStyle/>
          <a:p>
            <a:pPr algn="just"/>
            <a:r>
              <a:rPr lang="tr-TR" sz="3200" dirty="0">
                <a:ln w="0"/>
                <a:effectLst>
                  <a:outerShdw blurRad="38100" dist="19050" dir="2700000" algn="tl" rotWithShape="0">
                    <a:schemeClr val="dk1">
                      <a:alpha val="40000"/>
                    </a:schemeClr>
                  </a:outerShdw>
                </a:effectLst>
              </a:rPr>
              <a:t>Çevre; birey dışında her şey olarak tanımlanıyor. Bu tanım, hem doğal ve yapılı çevreyi, hem de toplumsal çevreyi içerir. Çevrenin ölçeği değişkendir. Dolayısıyla çevre, bireyin odası, ev, apartman, mahalle, semt, kent, bölge, ülke hatta dünya olarak tanımlanabileceği gibi; kişilik özellikleri, aile ilişkileri, komşuluk, hemşerilik, vatandaşlık gibi çeşitli düzeylerdeki sosyal ilişkileri de kapsamaktadır.</a:t>
            </a:r>
          </a:p>
        </p:txBody>
      </p:sp>
    </p:spTree>
    <p:extLst>
      <p:ext uri="{BB962C8B-B14F-4D97-AF65-F5344CB8AC3E}">
        <p14:creationId xmlns:p14="http://schemas.microsoft.com/office/powerpoint/2010/main" val="627132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76271" y="511811"/>
            <a:ext cx="11839458" cy="5834378"/>
          </a:xfrm>
          <a:prstGeom prst="rect">
            <a:avLst/>
          </a:prstGeom>
        </p:spPr>
      </p:pic>
      <p:sp>
        <p:nvSpPr>
          <p:cNvPr id="4" name="Dikdörtgen 3"/>
          <p:cNvSpPr/>
          <p:nvPr/>
        </p:nvSpPr>
        <p:spPr>
          <a:xfrm>
            <a:off x="217882" y="1130711"/>
            <a:ext cx="11862907" cy="4031873"/>
          </a:xfrm>
          <a:prstGeom prst="rect">
            <a:avLst/>
          </a:prstGeom>
          <a:noFill/>
        </p:spPr>
        <p:txBody>
          <a:bodyPr wrap="square" lIns="91440" tIns="45720" rIns="91440" bIns="45720">
            <a:spAutoFit/>
          </a:bodyPr>
          <a:lstStyle/>
          <a:p>
            <a:pPr algn="just"/>
            <a:r>
              <a:rPr lang="tr-TR" sz="3200" dirty="0">
                <a:ln w="0"/>
                <a:effectLst>
                  <a:outerShdw blurRad="38100" dist="19050" dir="2700000" algn="tl" rotWithShape="0">
                    <a:schemeClr val="dk1">
                      <a:alpha val="40000"/>
                    </a:schemeClr>
                  </a:outerShdw>
                </a:effectLst>
                <a:latin typeface="Calibri" panose="020F0502020204030204"/>
              </a:rPr>
              <a:t>Birey, kendi varlığı dışında bu sınırsız ortam ile sürekli bir iletişim halindedir, ondan sonsuz sayıda girdi alır, etkilenir, değişir, çevresini de değiştirir. Bu sürekli etkileşim süreci içinde birey, çevrenin kendisi için bir nedenle anlamlı olan elemanları algılar. Onları kodlar, sınıflandırır, test eder, kullanır ve girdiler giderek bilgi haline dönüşür. Sonuçta birey, tümüyle ne bilebileceği, ne de denetleyebileceği çevrenin, kendine ait, öznel bir modelini zihinsel olarak oluşturur. Bu model, bireyin çevre ile baş edebilmesinin aracıdır.</a:t>
            </a:r>
            <a:endParaRPr lang="tr-TR"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5699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855" y="300038"/>
            <a:ext cx="4569270" cy="57068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183" y="300038"/>
            <a:ext cx="4650953" cy="57068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8220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6271" y="511811"/>
            <a:ext cx="11839458" cy="5834378"/>
          </a:xfrm>
          <a:prstGeom prst="rect">
            <a:avLst/>
          </a:prstGeom>
        </p:spPr>
      </p:pic>
      <p:sp>
        <p:nvSpPr>
          <p:cNvPr id="5" name="Dikdörtgen 4"/>
          <p:cNvSpPr/>
          <p:nvPr/>
        </p:nvSpPr>
        <p:spPr>
          <a:xfrm>
            <a:off x="304005" y="854657"/>
            <a:ext cx="11287920" cy="4031873"/>
          </a:xfrm>
          <a:prstGeom prst="rect">
            <a:avLst/>
          </a:prstGeom>
          <a:noFill/>
        </p:spPr>
        <p:txBody>
          <a:bodyPr wrap="square" lIns="91440" tIns="45720" rIns="91440" bIns="45720">
            <a:spAutoFit/>
          </a:bodyPr>
          <a:lstStyle/>
          <a:p>
            <a:pPr algn="just"/>
            <a:r>
              <a:rPr lang="tr-TR" sz="3200" dirty="0">
                <a:ln w="0"/>
                <a:effectLst>
                  <a:outerShdw blurRad="38100" dist="19050" dir="2700000" algn="tl" rotWithShape="0">
                    <a:schemeClr val="dk1">
                      <a:alpha val="40000"/>
                    </a:schemeClr>
                  </a:outerShdw>
                </a:effectLst>
                <a:latin typeface="Calibri" panose="020F0502020204030204"/>
              </a:rPr>
              <a:t>Duyarlılık ise; bireyin çevresi ve çevre ile ilişkilerinin farkında olma düzeyidir. Yani birey, çevresinde neyi bilip neyi bilmediğinin, ne kadar bildiğinin, niçin bildiğinin ve bu bilgiyi nasıl kullandığının ne ölçüde bilincindedir? Bu anlamda duyarlılık, bilinç düzeyi olarak tanımlanabilir ve ölçütü bilgi düzeyidir. Bu durumda çevre duyarlılığını geliştirecek eğitim, öncelikle çevreye ilişkin bilgi düzeyini arttırmayı, buna koşut olarak da, edinilen bilgilerin farkında olunmasını sağlayacak araçları geliştirmeyi amaçlamalıdır.</a:t>
            </a:r>
            <a:endParaRPr lang="tr-TR"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1176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 y="685800"/>
            <a:ext cx="11472863" cy="5443538"/>
          </a:xfrm>
          <a:prstGeom prst="rect">
            <a:avLst/>
          </a:prstGeom>
        </p:spPr>
      </p:pic>
    </p:spTree>
    <p:extLst>
      <p:ext uri="{BB962C8B-B14F-4D97-AF65-F5344CB8AC3E}">
        <p14:creationId xmlns:p14="http://schemas.microsoft.com/office/powerpoint/2010/main" val="251603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960776" y="2410123"/>
            <a:ext cx="184731" cy="1107996"/>
          </a:xfrm>
          <a:prstGeom prst="rect">
            <a:avLst/>
          </a:prstGeom>
          <a:solidFill>
            <a:srgbClr val="92D050"/>
          </a:solidFill>
        </p:spPr>
        <p:txBody>
          <a:bodyPr wrap="none" lIns="91440" tIns="45720" rIns="91440" bIns="45720">
            <a:spAutoFit/>
          </a:bodyPr>
          <a:lstStyle/>
          <a:p>
            <a:pPr algn="ctr"/>
            <a:endParaRPr lang="tr-TR" sz="6600"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a:endParaRPr>
          </a:p>
        </p:txBody>
      </p:sp>
      <p:sp>
        <p:nvSpPr>
          <p:cNvPr id="6" name="Bulut Belirtme Çizgisi 5"/>
          <p:cNvSpPr/>
          <p:nvPr/>
        </p:nvSpPr>
        <p:spPr>
          <a:xfrm>
            <a:off x="428625" y="528638"/>
            <a:ext cx="11458575" cy="50006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555866" y="2410123"/>
            <a:ext cx="9194569" cy="1200329"/>
          </a:xfrm>
          <a:prstGeom prst="rect">
            <a:avLst/>
          </a:prstGeom>
          <a:noFill/>
        </p:spPr>
        <p:txBody>
          <a:bodyPr wrap="none" lIns="91440" tIns="45720" rIns="91440" bIns="45720">
            <a:spAutoFit/>
          </a:bodyPr>
          <a:lstStyle/>
          <a:p>
            <a:pPr algn="ctr"/>
            <a:r>
              <a:rPr lang="tr-TR" sz="7200" dirty="0">
                <a:ln w="0"/>
                <a:effectLst>
                  <a:outerShdw blurRad="38100" dist="19050" dir="2700000" algn="tl" rotWithShape="0">
                    <a:schemeClr val="dk1">
                      <a:alpha val="40000"/>
                    </a:schemeClr>
                  </a:outerShdw>
                </a:effectLst>
                <a:latin typeface="Calibri" panose="020F0502020204030204"/>
              </a:rPr>
              <a:t>Sürdürülebilir Kalkınma</a:t>
            </a:r>
            <a:endParaRPr lang="tr-TR" sz="7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4389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6271" y="511811"/>
            <a:ext cx="11839458" cy="5834378"/>
          </a:xfrm>
          <a:prstGeom prst="rect">
            <a:avLst/>
          </a:prstGeom>
        </p:spPr>
      </p:pic>
      <p:sp>
        <p:nvSpPr>
          <p:cNvPr id="4" name="Dikdörtgen 3"/>
          <p:cNvSpPr/>
          <p:nvPr/>
        </p:nvSpPr>
        <p:spPr>
          <a:xfrm>
            <a:off x="383833" y="1454712"/>
            <a:ext cx="11658599" cy="3539430"/>
          </a:xfrm>
          <a:prstGeom prst="rect">
            <a:avLst/>
          </a:prstGeom>
          <a:noFill/>
        </p:spPr>
        <p:txBody>
          <a:bodyPr wrap="square" lIns="91440" tIns="45720" rIns="91440" bIns="45720">
            <a:spAutoFit/>
          </a:bodyPr>
          <a:lstStyle/>
          <a:p>
            <a:pPr lvl="0" algn="just"/>
            <a:r>
              <a:rPr lang="tr-TR" sz="3200" dirty="0">
                <a:ln w="0"/>
                <a:effectLst>
                  <a:outerShdw blurRad="38100" dist="19050" dir="2700000" algn="tl" rotWithShape="0">
                    <a:schemeClr val="dk1">
                      <a:alpha val="40000"/>
                    </a:schemeClr>
                  </a:outerShdw>
                </a:effectLst>
                <a:latin typeface="Calibri" panose="020F0502020204030204"/>
              </a:rPr>
              <a:t>Sürdürülebilir gelişim; mevcut kaynakları gelecek kuşakların gereksinmelerine göre- tahrip etmeden ve tüketmeden- kullanma zorunluluğu nedeniyle, çevrenin korunmasına odaklanan bir eylem ya da geliştirme süreci olarak tanımlanır. Dolayısıyla, sürdürülebilir gelişim; toplumsal, ekonomik ve çevresel etkenleri bir arada , birbirine bağlı olarak dikkate alır. Yani; çevre ekonomi ve toplum arasındaki yapay sınırları ortadan kaldırmaktır.</a:t>
            </a:r>
            <a:endParaRPr lang="tr-TR"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08880478"/>
      </p:ext>
    </p:extLst>
  </p:cSld>
  <p:clrMapOvr>
    <a:masterClrMapping/>
  </p:clrMapOvr>
</p:sld>
</file>

<file path=ppt/theme/theme1.xml><?xml version="1.0" encoding="utf-8"?>
<a:theme xmlns:a="http://schemas.openxmlformats.org/drawingml/2006/main" name="Office Teması">
  <a:themeElements>
    <a:clrScheme name="Özel 5">
      <a:dk1>
        <a:sysClr val="windowText" lastClr="000000"/>
      </a:dk1>
      <a:lt1>
        <a:sysClr val="window" lastClr="FFFFFF"/>
      </a:lt1>
      <a:dk2>
        <a:srgbClr val="000000"/>
      </a:dk2>
      <a:lt2>
        <a:srgbClr val="F8F8F8"/>
      </a:lt2>
      <a:accent1>
        <a:srgbClr val="DDDDDD"/>
      </a:accent1>
      <a:accent2>
        <a:srgbClr val="B2B2B2"/>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TotalTime>
  <Words>730</Words>
  <Application>Microsoft Macintosh PowerPoint</Application>
  <PresentationFormat>Geniş ekran</PresentationFormat>
  <Paragraphs>33</Paragraphs>
  <Slides>18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vt:i4>
      </vt:variant>
    </vt:vector>
  </HeadingPairs>
  <TitlesOfParts>
    <vt:vector size="24" baseType="lpstr">
      <vt:lpstr>Arial</vt:lpstr>
      <vt:lpstr>Arial Rounded MT Bold</vt:lpstr>
      <vt:lpstr>Calibri</vt:lpstr>
      <vt:lpstr>Calibri Light</vt:lpstr>
      <vt:lpstr>Jokerman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12</cp:revision>
  <dcterms:created xsi:type="dcterms:W3CDTF">2017-12-02T17:15:33Z</dcterms:created>
  <dcterms:modified xsi:type="dcterms:W3CDTF">2020-05-04T20:26:28Z</dcterms:modified>
</cp:coreProperties>
</file>