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6" r:id="rId5"/>
    <p:sldId id="267" r:id="rId6"/>
    <p:sldId id="259" r:id="rId7"/>
    <p:sldId id="260" r:id="rId8"/>
    <p:sldId id="261" r:id="rId9"/>
    <p:sldId id="263" r:id="rId10"/>
    <p:sldId id="264" r:id="rId11"/>
    <p:sldId id="268" r:id="rId12"/>
    <p:sldId id="269" r:id="rId13"/>
    <p:sldId id="270"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52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7" name="İkizkenar Üçgen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Başlık 7"/>
          <p:cNvSpPr>
            <a:spLocks noGrp="1"/>
          </p:cNvSpPr>
          <p:nvPr>
            <p:ph type="ctrTitle"/>
          </p:nvPr>
        </p:nvSpPr>
        <p:spPr>
          <a:xfrm>
            <a:off x="540544" y="776288"/>
            <a:ext cx="8062912" cy="1470025"/>
          </a:xfrm>
        </p:spPr>
        <p:txBody>
          <a:bodyPr anchor="b">
            <a:normAutofit/>
          </a:bodyPr>
          <a:lstStyle>
            <a:lvl1pPr algn="r">
              <a:defRPr sz="4400"/>
            </a:lvl1pPr>
          </a:lstStyle>
          <a:p>
            <a:r>
              <a:rPr kumimoji="0" lang="tr-TR" smtClean="0"/>
              <a:t>Asıl başlık stili için tıklatın</a:t>
            </a:r>
            <a:endParaRPr kumimoji="0" lang="en-US"/>
          </a:p>
        </p:txBody>
      </p:sp>
      <p:sp>
        <p:nvSpPr>
          <p:cNvPr id="9" name="Alt Başlık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Veri Yer Tutucusu 27"/>
          <p:cNvSpPr>
            <a:spLocks noGrp="1"/>
          </p:cNvSpPr>
          <p:nvPr>
            <p:ph type="dt" sz="half" idx="10"/>
          </p:nvPr>
        </p:nvSpPr>
        <p:spPr>
          <a:xfrm>
            <a:off x="1371600" y="6012656"/>
            <a:ext cx="5791200" cy="365125"/>
          </a:xfrm>
        </p:spPr>
        <p:txBody>
          <a:bodyPr tIns="0" bIns="0" anchor="t"/>
          <a:lstStyle>
            <a:lvl1pPr algn="r">
              <a:defRPr sz="1000"/>
            </a:lvl1pPr>
          </a:lstStyle>
          <a:p>
            <a:fld id="{A23720DD-5B6D-40BF-8493-A6B52D484E6B}" type="datetimeFigureOut">
              <a:rPr lang="tr-TR" smtClean="0"/>
              <a:t>8 Oca 2024</a:t>
            </a:fld>
            <a:endParaRPr lang="tr-TR"/>
          </a:p>
        </p:txBody>
      </p:sp>
      <p:sp>
        <p:nvSpPr>
          <p:cNvPr id="17" name="Altbilgi Yer Tutucusu 16"/>
          <p:cNvSpPr>
            <a:spLocks noGrp="1"/>
          </p:cNvSpPr>
          <p:nvPr>
            <p:ph type="ftr" sz="quarter" idx="11"/>
          </p:nvPr>
        </p:nvSpPr>
        <p:spPr>
          <a:xfrm>
            <a:off x="1371600" y="5650704"/>
            <a:ext cx="5791200" cy="365125"/>
          </a:xfrm>
        </p:spPr>
        <p:txBody>
          <a:bodyPr tIns="0" bIns="0" anchor="b"/>
          <a:lstStyle>
            <a:lvl1pPr algn="r">
              <a:defRPr sz="1100"/>
            </a:lvl1pPr>
          </a:lstStyle>
          <a:p>
            <a:endParaRPr lang="tr-TR"/>
          </a:p>
        </p:txBody>
      </p:sp>
      <p:sp>
        <p:nvSpPr>
          <p:cNvPr id="29" name="Slayt Numarası Yer Tutucusu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8 Oca 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781800" y="381000"/>
            <a:ext cx="1905000" cy="5486400"/>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381000"/>
            <a:ext cx="6248400" cy="5486400"/>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8 Oca 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67494"/>
            <a:ext cx="8229600" cy="1399032"/>
          </a:xfrm>
        </p:spPr>
        <p:txBody>
          <a:bodyPr/>
          <a:lstStyle/>
          <a:p>
            <a:r>
              <a:rPr kumimoji="0" lang="tr-TR" smtClean="0"/>
              <a:t>Asıl başlık stili için tıklatın</a:t>
            </a:r>
            <a:endParaRPr kumimoji="0" lang="en-US"/>
          </a:p>
        </p:txBody>
      </p:sp>
      <p:sp>
        <p:nvSpPr>
          <p:cNvPr id="3" name="İçerik Yer Tutucusu 2"/>
          <p:cNvSpPr>
            <a:spLocks noGrp="1"/>
          </p:cNvSpPr>
          <p:nvPr>
            <p:ph idx="1"/>
          </p:nvPr>
        </p:nvSpPr>
        <p:spPr>
          <a:xfrm>
            <a:off x="457200" y="1882808"/>
            <a:ext cx="8229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a:xfrm>
            <a:off x="4791456" y="6480048"/>
            <a:ext cx="2133600" cy="301752"/>
          </a:xfrm>
        </p:spPr>
        <p:txBody>
          <a:bodyPr/>
          <a:lstStyle/>
          <a:p>
            <a:fld id="{A23720DD-5B6D-40BF-8493-A6B52D484E6B}" type="datetimeFigureOut">
              <a:rPr lang="tr-TR" smtClean="0"/>
              <a:t>8 Oca 2024</a:t>
            </a:fld>
            <a:endParaRPr lang="tr-TR"/>
          </a:p>
        </p:txBody>
      </p:sp>
      <p:sp>
        <p:nvSpPr>
          <p:cNvPr id="5" name="Altbilgi Yer Tutucusu 4"/>
          <p:cNvSpPr>
            <a:spLocks noGrp="1"/>
          </p:cNvSpPr>
          <p:nvPr>
            <p:ph type="ftr" sz="quarter" idx="11"/>
          </p:nvPr>
        </p:nvSpPr>
        <p:spPr>
          <a:xfrm>
            <a:off x="457200" y="6480969"/>
            <a:ext cx="4260056" cy="300831"/>
          </a:xfrm>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2">
        <a:schemeClr val="bg1"/>
      </p:bgRef>
    </p:bg>
    <p:spTree>
      <p:nvGrpSpPr>
        <p:cNvPr id="1" name=""/>
        <p:cNvGrpSpPr/>
        <p:nvPr/>
      </p:nvGrpSpPr>
      <p:grpSpPr>
        <a:xfrm>
          <a:off x="0" y="0"/>
          <a:ext cx="0" cy="0"/>
          <a:chOff x="0" y="0"/>
          <a:chExt cx="0" cy="0"/>
        </a:xfrm>
      </p:grpSpPr>
      <p:sp>
        <p:nvSpPr>
          <p:cNvPr id="9" name="Dik Üçgen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kizkenar Üçgen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Veri Yer Tutucusu 3"/>
          <p:cNvSpPr>
            <a:spLocks noGrp="1"/>
          </p:cNvSpPr>
          <p:nvPr>
            <p:ph type="dt" sz="half" idx="10"/>
          </p:nvPr>
        </p:nvSpPr>
        <p:spPr>
          <a:xfrm>
            <a:off x="6955632" y="6477000"/>
            <a:ext cx="2133600" cy="304800"/>
          </a:xfrm>
        </p:spPr>
        <p:txBody>
          <a:bodyPr/>
          <a:lstStyle/>
          <a:p>
            <a:fld id="{A23720DD-5B6D-40BF-8493-A6B52D484E6B}" type="datetimeFigureOut">
              <a:rPr lang="tr-TR" smtClean="0"/>
              <a:t>8 Oca 2024</a:t>
            </a:fld>
            <a:endParaRPr lang="tr-TR"/>
          </a:p>
        </p:txBody>
      </p:sp>
      <p:sp>
        <p:nvSpPr>
          <p:cNvPr id="5" name="Altbilgi Yer Tutucusu 4"/>
          <p:cNvSpPr>
            <a:spLocks noGrp="1"/>
          </p:cNvSpPr>
          <p:nvPr>
            <p:ph type="ftr" sz="quarter" idx="11"/>
          </p:nvPr>
        </p:nvSpPr>
        <p:spPr>
          <a:xfrm>
            <a:off x="2619376" y="6480969"/>
            <a:ext cx="4260056" cy="300831"/>
          </a:xfrm>
        </p:spPr>
        <p:txBody>
          <a:bodyPr/>
          <a:lstStyle/>
          <a:p>
            <a:endParaRPr lang="tr-TR"/>
          </a:p>
        </p:txBody>
      </p:sp>
      <p:sp>
        <p:nvSpPr>
          <p:cNvPr id="6" name="Slayt Numarası Yer Tutucusu 5"/>
          <p:cNvSpPr>
            <a:spLocks noGrp="1"/>
          </p:cNvSpPr>
          <p:nvPr>
            <p:ph type="sldNum" sz="quarter" idx="12"/>
          </p:nvPr>
        </p:nvSpPr>
        <p:spPr>
          <a:xfrm>
            <a:off x="8451056" y="809624"/>
            <a:ext cx="502920" cy="300831"/>
          </a:xfrm>
        </p:spPr>
        <p:txBody>
          <a:bodyPr/>
          <a:lstStyle/>
          <a:p>
            <a:fld id="{F302176B-0E47-46AC-8F43-DAB4B8A37D06}" type="slidenum">
              <a:rPr lang="tr-TR" smtClean="0"/>
              <a:t>‹#›</a:t>
            </a:fld>
            <a:endParaRPr lang="tr-TR"/>
          </a:p>
        </p:txBody>
      </p:sp>
      <p:cxnSp>
        <p:nvCxnSpPr>
          <p:cNvPr id="11" name="Düz Bağlayıcı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Düz Bağlayıcı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Başlık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marL="0" algn="l">
              <a:defRPr/>
            </a:lvl1pPr>
          </a:lstStyle>
          <a:p>
            <a:r>
              <a:rPr kumimoji="0" lang="tr-TR" smtClean="0"/>
              <a:t>Asıl başlık stili için tıklatın</a:t>
            </a:r>
            <a:endParaRPr kumimoji="0" lang="en-US"/>
          </a:p>
        </p:txBody>
      </p:sp>
      <p:sp>
        <p:nvSpPr>
          <p:cNvPr id="3" name="İçerik Yer Tutucusu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İçerik Yer Tutucusu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a:xfrm>
            <a:off x="4791456" y="6480969"/>
            <a:ext cx="2133600" cy="301752"/>
          </a:xfrm>
        </p:spPr>
        <p:txBody>
          <a:bodyPr/>
          <a:lstStyle/>
          <a:p>
            <a:fld id="{A23720DD-5B6D-40BF-8493-A6B52D484E6B}" type="datetimeFigureOut">
              <a:rPr lang="tr-TR" smtClean="0"/>
              <a:t>8 Oca 2024</a:t>
            </a:fld>
            <a:endParaRPr lang="tr-TR"/>
          </a:p>
        </p:txBody>
      </p:sp>
      <p:sp>
        <p:nvSpPr>
          <p:cNvPr id="6" name="Altbilgi Yer Tutucusu 5"/>
          <p:cNvSpPr>
            <a:spLocks noGrp="1"/>
          </p:cNvSpPr>
          <p:nvPr>
            <p:ph type="ftr" sz="quarter" idx="11"/>
          </p:nvPr>
        </p:nvSpPr>
        <p:spPr>
          <a:xfrm>
            <a:off x="457200" y="6480969"/>
            <a:ext cx="4260056" cy="301752"/>
          </a:xfrm>
        </p:spPr>
        <p:txBody>
          <a:bodyPr/>
          <a:lstStyle/>
          <a:p>
            <a:endParaRPr lang="tr-TR"/>
          </a:p>
        </p:txBody>
      </p:sp>
      <p:sp>
        <p:nvSpPr>
          <p:cNvPr id="7" name="Slayt Numarası Yer Tutucusu 6"/>
          <p:cNvSpPr>
            <a:spLocks noGrp="1"/>
          </p:cNvSpPr>
          <p:nvPr>
            <p:ph type="sldNum" sz="quarter" idx="12"/>
          </p:nvPr>
        </p:nvSpPr>
        <p:spPr>
          <a:xfrm>
            <a:off x="7589520" y="6480969"/>
            <a:ext cx="502920" cy="301752"/>
          </a:xfrm>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2">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Metin Yer Tutucusu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İçerik Yer Tutucusu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İçerik Yer Tutucusu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0"/>
          </p:nvPr>
        </p:nvSpPr>
        <p:spPr>
          <a:xfrm>
            <a:off x="4791456" y="6480969"/>
            <a:ext cx="2130552" cy="301752"/>
          </a:xfrm>
        </p:spPr>
        <p:txBody>
          <a:bodyPr/>
          <a:lstStyle/>
          <a:p>
            <a:fld id="{A23720DD-5B6D-40BF-8493-A6B52D484E6B}" type="datetimeFigureOut">
              <a:rPr lang="tr-TR" smtClean="0"/>
              <a:t>8 Oca 2024</a:t>
            </a:fld>
            <a:endParaRPr lang="tr-TR"/>
          </a:p>
        </p:txBody>
      </p:sp>
      <p:sp>
        <p:nvSpPr>
          <p:cNvPr id="8" name="Altbilgi Yer Tutucusu 7"/>
          <p:cNvSpPr>
            <a:spLocks noGrp="1"/>
          </p:cNvSpPr>
          <p:nvPr>
            <p:ph type="ftr" sz="quarter" idx="11"/>
          </p:nvPr>
        </p:nvSpPr>
        <p:spPr>
          <a:xfrm>
            <a:off x="457200" y="6480969"/>
            <a:ext cx="4261104" cy="301752"/>
          </a:xfrm>
        </p:spPr>
        <p:txBody>
          <a:bodyPr/>
          <a:lstStyle/>
          <a:p>
            <a:endParaRPr lang="tr-TR"/>
          </a:p>
        </p:txBody>
      </p:sp>
      <p:sp>
        <p:nvSpPr>
          <p:cNvPr id="9" name="Slayt Numarası Yer Tutucusu 8"/>
          <p:cNvSpPr>
            <a:spLocks noGrp="1"/>
          </p:cNvSpPr>
          <p:nvPr>
            <p:ph type="sldNum" sz="quarter" idx="12"/>
          </p:nvPr>
        </p:nvSpPr>
        <p:spPr>
          <a:xfrm>
            <a:off x="7589520" y="6483096"/>
            <a:ext cx="502920" cy="301752"/>
          </a:xfrm>
        </p:spPr>
        <p:txBody>
          <a:bodyPr/>
          <a:lstStyle>
            <a:lvl1pPr algn="ctr">
              <a:defRPr/>
            </a:lvl1pPr>
          </a:lstStyle>
          <a:p>
            <a:fld id="{F302176B-0E47-46AC-8F43-DAB4B8A37D06}"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b="0"/>
            </a:lvl1pPr>
          </a:lstStyle>
          <a:p>
            <a:r>
              <a:rPr kumimoji="0" lang="tr-TR" smtClean="0"/>
              <a:t>Asıl başlık stili için tıklatın</a:t>
            </a:r>
            <a:endParaRPr kumimoji="0" lang="en-US"/>
          </a:p>
        </p:txBody>
      </p:sp>
      <p:sp>
        <p:nvSpPr>
          <p:cNvPr id="3" name="Veri Yer Tutucusu 2"/>
          <p:cNvSpPr>
            <a:spLocks noGrp="1"/>
          </p:cNvSpPr>
          <p:nvPr>
            <p:ph type="dt" sz="half" idx="10"/>
          </p:nvPr>
        </p:nvSpPr>
        <p:spPr/>
        <p:txBody>
          <a:bodyPr/>
          <a:lstStyle/>
          <a:p>
            <a:fld id="{A23720DD-5B6D-40BF-8493-A6B52D484E6B}" type="datetimeFigureOut">
              <a:rPr lang="tr-TR" smtClean="0"/>
              <a:t>8 Oca 2024</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a:xfrm>
            <a:off x="4791456" y="6480969"/>
            <a:ext cx="2133600" cy="301752"/>
          </a:xfrm>
        </p:spPr>
        <p:txBody>
          <a:bodyPr/>
          <a:lstStyle/>
          <a:p>
            <a:fld id="{A23720DD-5B6D-40BF-8493-A6B52D484E6B}" type="datetimeFigureOut">
              <a:rPr lang="tr-TR" smtClean="0"/>
              <a:t>8 Oca 2024</a:t>
            </a:fld>
            <a:endParaRPr lang="tr-TR"/>
          </a:p>
        </p:txBody>
      </p:sp>
      <p:sp>
        <p:nvSpPr>
          <p:cNvPr id="3" name="Altbilgi Yer Tutucusu 2"/>
          <p:cNvSpPr>
            <a:spLocks noGrp="1"/>
          </p:cNvSpPr>
          <p:nvPr>
            <p:ph type="ftr" sz="quarter" idx="11"/>
          </p:nvPr>
        </p:nvSpPr>
        <p:spPr>
          <a:xfrm>
            <a:off x="457200" y="6481890"/>
            <a:ext cx="4260056" cy="300831"/>
          </a:xfrm>
        </p:spPr>
        <p:txBody>
          <a:bodyPr/>
          <a:lstStyle/>
          <a:p>
            <a:endParaRPr lang="tr-TR"/>
          </a:p>
        </p:txBody>
      </p:sp>
      <p:sp>
        <p:nvSpPr>
          <p:cNvPr id="4" name="Slayt Numarası Yer Tutucusu 3"/>
          <p:cNvSpPr>
            <a:spLocks noGrp="1"/>
          </p:cNvSpPr>
          <p:nvPr>
            <p:ph type="sldNum" sz="quarter" idx="12"/>
          </p:nvPr>
        </p:nvSpPr>
        <p:spPr>
          <a:xfrm>
            <a:off x="7589520" y="6480969"/>
            <a:ext cx="502920" cy="301752"/>
          </a:xfrm>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2">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4" name="İçerik Yer Tutucusu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a:xfrm>
            <a:off x="6278976" y="6556248"/>
            <a:ext cx="2133600" cy="301752"/>
          </a:xfrm>
        </p:spPr>
        <p:txBody>
          <a:bodyPr/>
          <a:lstStyle>
            <a:lvl1pPr>
              <a:defRPr sz="900"/>
            </a:lvl1pPr>
          </a:lstStyle>
          <a:p>
            <a:fld id="{A23720DD-5B6D-40BF-8493-A6B52D484E6B}" type="datetimeFigureOut">
              <a:rPr lang="tr-TR" smtClean="0"/>
              <a:t>8 Oca 2024</a:t>
            </a:fld>
            <a:endParaRPr lang="tr-TR"/>
          </a:p>
        </p:txBody>
      </p:sp>
      <p:sp>
        <p:nvSpPr>
          <p:cNvPr id="6" name="Altbilgi Yer Tutucusu 5"/>
          <p:cNvSpPr>
            <a:spLocks noGrp="1"/>
          </p:cNvSpPr>
          <p:nvPr>
            <p:ph type="ftr" sz="quarter" idx="11"/>
          </p:nvPr>
        </p:nvSpPr>
        <p:spPr>
          <a:xfrm>
            <a:off x="1135856" y="6556248"/>
            <a:ext cx="5143120" cy="301752"/>
          </a:xfrm>
        </p:spPr>
        <p:txBody>
          <a:bodyPr/>
          <a:lstStyle>
            <a:lvl1pPr>
              <a:defRPr sz="900"/>
            </a:lvl1pPr>
          </a:lstStyle>
          <a:p>
            <a:endParaRPr lang="tr-TR"/>
          </a:p>
        </p:txBody>
      </p:sp>
      <p:sp>
        <p:nvSpPr>
          <p:cNvPr id="7" name="Slayt Numarası Yer Tutucusu 6"/>
          <p:cNvSpPr>
            <a:spLocks noGrp="1"/>
          </p:cNvSpPr>
          <p:nvPr>
            <p:ph type="sldNum" sz="quarter" idx="12"/>
          </p:nvPr>
        </p:nvSpPr>
        <p:spPr>
          <a:xfrm>
            <a:off x="8410576" y="6556248"/>
            <a:ext cx="502920" cy="301752"/>
          </a:xfrm>
        </p:spPr>
        <p:txBody>
          <a:bodyPr/>
          <a:lstStyle>
            <a:lvl1pPr>
              <a:defRPr sz="900"/>
            </a:lvl1pPr>
          </a:lstStyle>
          <a:p>
            <a:fld id="{F302176B-0E47-46AC-8F43-DAB4B8A37D06}"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tr-TR" smtClean="0"/>
              <a:t>Asıl başlık stili için tıklatın</a:t>
            </a:r>
            <a:endParaRPr kumimoji="0" lang="en-US"/>
          </a:p>
        </p:txBody>
      </p:sp>
      <p:sp>
        <p:nvSpPr>
          <p:cNvPr id="3" name="Resim Yer Tutucusu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tr-TR" smtClean="0"/>
              <a:t>Resim eklemek için simgeyi tıklatın</a:t>
            </a:r>
            <a:endParaRPr kumimoji="0" lang="en-US" dirty="0"/>
          </a:p>
        </p:txBody>
      </p:sp>
      <p:sp>
        <p:nvSpPr>
          <p:cNvPr id="4" name="Metin Yer Tutucusu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Veri Yer Tutucusu 4"/>
          <p:cNvSpPr>
            <a:spLocks noGrp="1"/>
          </p:cNvSpPr>
          <p:nvPr>
            <p:ph type="dt" sz="half" idx="10"/>
          </p:nvPr>
        </p:nvSpPr>
        <p:spPr>
          <a:xfrm>
            <a:off x="6108192" y="6556248"/>
            <a:ext cx="2103120" cy="301752"/>
          </a:xfrm>
        </p:spPr>
        <p:txBody>
          <a:bodyPr/>
          <a:lstStyle>
            <a:lvl1pPr>
              <a:defRPr sz="900"/>
            </a:lvl1pPr>
          </a:lstStyle>
          <a:p>
            <a:fld id="{A23720DD-5B6D-40BF-8493-A6B52D484E6B}" type="datetimeFigureOut">
              <a:rPr lang="tr-TR" smtClean="0"/>
              <a:t>8 Oca 2024</a:t>
            </a:fld>
            <a:endParaRPr lang="tr-TR"/>
          </a:p>
        </p:txBody>
      </p:sp>
      <p:sp>
        <p:nvSpPr>
          <p:cNvPr id="6" name="Altbilgi Yer Tutucusu 5"/>
          <p:cNvSpPr>
            <a:spLocks noGrp="1"/>
          </p:cNvSpPr>
          <p:nvPr>
            <p:ph type="ftr" sz="quarter" idx="11"/>
          </p:nvPr>
        </p:nvSpPr>
        <p:spPr>
          <a:xfrm>
            <a:off x="1170432" y="6557169"/>
            <a:ext cx="4948072" cy="301752"/>
          </a:xfrm>
        </p:spPr>
        <p:txBody>
          <a:bodyPr/>
          <a:lstStyle>
            <a:lvl1pPr>
              <a:defRPr sz="900"/>
            </a:lvl1pPr>
          </a:lstStyle>
          <a:p>
            <a:endParaRPr lang="tr-TR"/>
          </a:p>
        </p:txBody>
      </p:sp>
      <p:sp>
        <p:nvSpPr>
          <p:cNvPr id="7" name="Slayt Numarası Yer Tutucusu 6"/>
          <p:cNvSpPr>
            <a:spLocks noGrp="1"/>
          </p:cNvSpPr>
          <p:nvPr>
            <p:ph type="sldNum" sz="quarter" idx="12"/>
          </p:nvPr>
        </p:nvSpPr>
        <p:spPr>
          <a:xfrm>
            <a:off x="8217192" y="6556248"/>
            <a:ext cx="365760" cy="301752"/>
          </a:xfrm>
        </p:spPr>
        <p:txBody>
          <a:bodyPr/>
          <a:lstStyle>
            <a:lvl1pPr algn="ctr">
              <a:defRPr sz="900"/>
            </a:lvl1pPr>
          </a:lstStyle>
          <a:p>
            <a:fld id="{F302176B-0E47-46AC-8F43-DAB4B8A37D06}"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Dik Üçgen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Düz Bağlayıcı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Düz Bağlayıcı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Başlık Yer Tutucusu 21"/>
          <p:cNvSpPr>
            <a:spLocks noGrp="1"/>
          </p:cNvSpPr>
          <p:nvPr>
            <p:ph type="title"/>
          </p:nvPr>
        </p:nvSpPr>
        <p:spPr>
          <a:xfrm>
            <a:off x="457200" y="267494"/>
            <a:ext cx="8229600" cy="1399032"/>
          </a:xfrm>
          <a:prstGeom prst="rect">
            <a:avLst/>
          </a:prstGeom>
        </p:spPr>
        <p:txBody>
          <a:bodyPr vert="horz" anchor="ctr">
            <a:normAutofit/>
          </a:bodyPr>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Veri Yer Tutucusu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A23720DD-5B6D-40BF-8493-A6B52D484E6B}" type="datetimeFigureOut">
              <a:rPr lang="tr-TR" smtClean="0"/>
              <a:t>8 Oca 2024</a:t>
            </a:fld>
            <a:endParaRPr lang="tr-TR"/>
          </a:p>
        </p:txBody>
      </p:sp>
      <p:sp>
        <p:nvSpPr>
          <p:cNvPr id="3" name="Altbilgi Yer Tutucusu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tr-TR"/>
          </a:p>
        </p:txBody>
      </p:sp>
      <p:sp>
        <p:nvSpPr>
          <p:cNvPr id="23" name="Slayt Numarası Yer Tutucusu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F302176B-0E47-46AC-8F43-DAB4B8A37D06}" type="slidenum">
              <a:rPr lang="tr-TR" smtClean="0"/>
              <a:t>‹#›</a:t>
            </a:fld>
            <a:endParaRPr lang="tr-T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sciencedirect.com/topics/psychology/decision-making"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sciencedirect.com/science/article/pii/S2352250X23001264#bib2" TargetMode="External"/><Relationship Id="rId2" Type="http://schemas.openxmlformats.org/officeDocument/2006/relationships/hyperlink" Target="https://www.sciencedirect.com/science/article/pii/S2352250X23001264#fn1"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sciencedirect.com/topics/psychology/sensation-of-hearing"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sciencedirect.com/topics/psychology/cognitive-psychology" TargetMode="External"/><Relationship Id="rId2" Type="http://schemas.openxmlformats.org/officeDocument/2006/relationships/hyperlink" Target="https://www.sciencedirect.com/topics/psychology/intention" TargetMode="External"/><Relationship Id="rId1" Type="http://schemas.openxmlformats.org/officeDocument/2006/relationships/slideLayout" Target="../slideLayouts/slideLayout2.xml"/><Relationship Id="rId4" Type="http://schemas.openxmlformats.org/officeDocument/2006/relationships/hyperlink" Target="https://www.sciencedirect.com/topics/psychology/mindfulness"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ctrTitle"/>
          </p:nvPr>
        </p:nvSpPr>
        <p:spPr>
          <a:xfrm>
            <a:off x="4932040" y="776288"/>
            <a:ext cx="3671416" cy="3804840"/>
          </a:xfrm>
        </p:spPr>
        <p:txBody>
          <a:bodyPr>
            <a:normAutofit/>
          </a:bodyPr>
          <a:lstStyle/>
          <a:p>
            <a:pPr algn="ctr"/>
            <a:r>
              <a:rPr lang="tr-TR" sz="4800" dirty="0" err="1" smtClean="0"/>
              <a:t>DiNLEME:Olumlu</a:t>
            </a:r>
            <a:r>
              <a:rPr lang="tr-TR" sz="4800" dirty="0" smtClean="0"/>
              <a:t> Bir İletişim Sür</a:t>
            </a:r>
            <a:r>
              <a:rPr lang="tr-TR" sz="6000" dirty="0" smtClean="0"/>
              <a:t>eci</a:t>
            </a:r>
            <a:endParaRPr lang="tr-TR" sz="6000" dirty="0"/>
          </a:p>
        </p:txBody>
      </p:sp>
      <p:pic>
        <p:nvPicPr>
          <p:cNvPr id="1026" name="Picture 2" descr="C:\Users\User\Desktop\depositphotos_146512671-stock-photo-female-chemist-checking-blood-pressur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290140"/>
            <a:ext cx="4680520" cy="63734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12969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Araştırmalara göre;</a:t>
            </a:r>
            <a:endParaRPr lang="tr-TR" dirty="0"/>
          </a:p>
        </p:txBody>
      </p:sp>
      <p:sp>
        <p:nvSpPr>
          <p:cNvPr id="6" name="İçerik Yer Tutucusu 5"/>
          <p:cNvSpPr>
            <a:spLocks noGrp="1"/>
          </p:cNvSpPr>
          <p:nvPr>
            <p:ph idx="1"/>
          </p:nvPr>
        </p:nvSpPr>
        <p:spPr>
          <a:xfrm>
            <a:off x="467544" y="1556792"/>
            <a:ext cx="8229600" cy="4572000"/>
          </a:xfrm>
        </p:spPr>
        <p:txBody>
          <a:bodyPr>
            <a:normAutofit/>
          </a:bodyPr>
          <a:lstStyle/>
          <a:p>
            <a:r>
              <a:rPr lang="tr-TR" sz="4000" dirty="0" smtClean="0"/>
              <a:t>İyi ve anlayışlı bir dinleyicinin kurduğu iletişimin diğer iletişimlere göre çözümde başarıya ulaşma oranı %70e kadar daha fazladır.</a:t>
            </a:r>
            <a:endParaRPr lang="tr-TR" sz="4000" dirty="0"/>
          </a:p>
        </p:txBody>
      </p:sp>
    </p:spTree>
    <p:extLst>
      <p:ext uri="{BB962C8B-B14F-4D97-AF65-F5344CB8AC3E}">
        <p14:creationId xmlns:p14="http://schemas.microsoft.com/office/powerpoint/2010/main" val="30181408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ÇÖZüM</a:t>
            </a:r>
            <a:endParaRPr lang="tr-TR" dirty="0"/>
          </a:p>
        </p:txBody>
      </p:sp>
      <p:sp>
        <p:nvSpPr>
          <p:cNvPr id="3" name="İçerik Yer Tutucusu 2"/>
          <p:cNvSpPr>
            <a:spLocks noGrp="1"/>
          </p:cNvSpPr>
          <p:nvPr>
            <p:ph idx="1"/>
          </p:nvPr>
        </p:nvSpPr>
        <p:spPr>
          <a:xfrm>
            <a:off x="457200" y="1484784"/>
            <a:ext cx="8229600" cy="4970024"/>
          </a:xfrm>
        </p:spPr>
        <p:txBody>
          <a:bodyPr>
            <a:normAutofit fontScale="55000" lnSpcReduction="20000"/>
          </a:bodyPr>
          <a:lstStyle/>
          <a:p>
            <a:pPr marL="64008" indent="0">
              <a:buNone/>
            </a:pPr>
            <a:endParaRPr lang="tr-TR" dirty="0"/>
          </a:p>
          <a:p>
            <a:r>
              <a:rPr lang="tr-TR" dirty="0"/>
              <a:t>İletişim perspektifinden bakıldığında, "insanlar dinlediğinde, yalnızca bilişsel olarak bilgi üzerinde çalışmakla kalmaz, aynı zamanda bir başkasına yönelik de hareket ederler" </a:t>
            </a:r>
            <a:r>
              <a:rPr lang="tr-TR" dirty="0" smtClean="0"/>
              <a:t>.</a:t>
            </a:r>
            <a:r>
              <a:rPr lang="tr-TR" dirty="0"/>
              <a:t> Başka bir deyişle, dinlemek yalnızca bir davranış değil, büyük ölçüde içinde gerçekleştiği bağlam nedeniyle anlamını kazanan anlamlı bir eylemdir. Odak noktası ister iki kişi arasındaki etkileşim, ister gruplar arasında müzakereye dayalı </a:t>
            </a:r>
            <a:r>
              <a:rPr lang="tr-TR" dirty="0">
                <a:hlinkClick r:id="rId2" tooltip="ScienceDirect'in yapay zeka tarafından oluşturulan Konu Sayfalarından karar verme hakkında daha fazla bilgi edinin"/>
              </a:rPr>
              <a:t>karar alma olsun</a:t>
            </a:r>
            <a:r>
              <a:rPr lang="tr-TR" dirty="0"/>
              <a:t> , bu çalışmanın değeri, bu yapının doğasında olan karmaşıklığın ve onun yaşamları değiştirme ve insanların birbirleriyle iletişim kurmasına olanak tanıyan türden organizasyonlar ve toplumlar inşa etme potansiyelinin takdir edilmesinden kaynaklanmaktadır. gelişmek. Bu karmaşıklık çok yönlüdür, ancak çağdaş bilimin iki yönü onu açığa çıkarmaya başlıyor. Birincisi, ikili dinlemenin dinamik doğasını ciddiye alan çalışmadır. Başkalarını dinlerken herhangi bir davranışı sergileme özgürlüğüne sahip değiliz; daha doğrusu, belirli dinleme eylemleri konuşmacıların eylemleriyle mümkün kılınır (veya kısıtlanır). İkili dinleme dinamiklerini incelemeye yönelik yeni yöntemler, konuşmacıların ve dinleyicilerin adım adım değişimini ve konuşma sonuçlarının zaman içinde nasıl ortaya çıktığını açıklayabilen iletişim teorilerinin daha incelikli testlerine olanak tanıyor </a:t>
            </a:r>
            <a:r>
              <a:rPr lang="tr-TR" dirty="0" smtClean="0"/>
              <a:t>.</a:t>
            </a:r>
            <a:r>
              <a:rPr lang="tr-TR" dirty="0"/>
              <a:t> İkincisi, konuşmacılara faydalarını kabul ederken bile, yüksek kaliteli dinlemenin olası olumsuz sonuçlarını da tanıyan çalışmadır </a:t>
            </a:r>
            <a:r>
              <a:rPr lang="tr-TR" dirty="0" smtClean="0"/>
              <a:t>.</a:t>
            </a:r>
            <a:r>
              <a:rPr lang="tr-TR" dirty="0"/>
              <a:t> Araştırmadaki bu iki yeni yön, "iyi" dinlemenin ne olduğuna dair fikirlerimizi genişletme konusunda büyük umut vaat ediyor.</a:t>
            </a:r>
          </a:p>
          <a:p>
            <a:endParaRPr lang="tr-TR" dirty="0"/>
          </a:p>
        </p:txBody>
      </p:sp>
    </p:spTree>
    <p:extLst>
      <p:ext uri="{BB962C8B-B14F-4D97-AF65-F5344CB8AC3E}">
        <p14:creationId xmlns:p14="http://schemas.microsoft.com/office/powerpoint/2010/main" val="36373447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76672"/>
            <a:ext cx="8229600" cy="5978136"/>
          </a:xfrm>
        </p:spPr>
        <p:txBody>
          <a:bodyPr>
            <a:normAutofit fontScale="85000" lnSpcReduction="20000"/>
          </a:bodyPr>
          <a:lstStyle/>
          <a:p>
            <a:r>
              <a:rPr lang="tr-TR" dirty="0"/>
              <a:t>Birincisi, ikili dinlemenin dinamik doğasını ciddiye alan çalışmadır. Başkalarını dinlerken herhangi bir davranışı sergileme özgürlüğüne sahip değiliz; daha doğrusu, belirli dinleme eylemleri konuşmacıların eylemleriyle mümkün kılınır (veya kısıtlanır). İkili dinleme dinamiklerini incelemeye yönelik yeni yöntemler, konuşmacıların ve dinleyicilerin adım adım değişimini ve konuşma sonuçlarının zaman içinde nasıl ortaya çıktığını açıklayabilen iletişim teorilerinin daha incelikli testlerine olanak tanıyor . İkincisi, konuşmacılara faydalarını kabul ederken bile, yüksek kaliteli dinlemenin olası olumsuz sonuçlarını da tanıyan çalışmadır . Araştırmadaki bu iki yeni yön, "iyi" dinlemenin ne olduğuna dair fikirlerimizi genişletme konusunda büyük umut vaat ediyor.</a:t>
            </a:r>
          </a:p>
          <a:p>
            <a:endParaRPr lang="tr-TR" dirty="0"/>
          </a:p>
        </p:txBody>
      </p:sp>
    </p:spTree>
    <p:extLst>
      <p:ext uri="{BB962C8B-B14F-4D97-AF65-F5344CB8AC3E}">
        <p14:creationId xmlns:p14="http://schemas.microsoft.com/office/powerpoint/2010/main" val="25230260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Sorular</a:t>
            </a:r>
            <a:endParaRPr lang="tr-TR" dirty="0"/>
          </a:p>
        </p:txBody>
      </p:sp>
      <p:sp>
        <p:nvSpPr>
          <p:cNvPr id="3" name="İçerik Yer Tutucusu 2"/>
          <p:cNvSpPr>
            <a:spLocks noGrp="1"/>
          </p:cNvSpPr>
          <p:nvPr>
            <p:ph idx="1"/>
          </p:nvPr>
        </p:nvSpPr>
        <p:spPr/>
        <p:txBody>
          <a:bodyPr/>
          <a:lstStyle/>
          <a:p>
            <a:r>
              <a:rPr lang="tr-TR" dirty="0" smtClean="0"/>
              <a:t>Etkili bir dinleyici olmak için sahip olunması gereken özellikler arasında hangisi yoktur?</a:t>
            </a:r>
            <a:br>
              <a:rPr lang="tr-TR" dirty="0" smtClean="0"/>
            </a:br>
            <a:r>
              <a:rPr lang="tr-TR" dirty="0" smtClean="0"/>
              <a:t>A)Hasta ile göz kontağı kurmak</a:t>
            </a:r>
            <a:br>
              <a:rPr lang="tr-TR" dirty="0" smtClean="0"/>
            </a:br>
            <a:r>
              <a:rPr lang="tr-TR" dirty="0" smtClean="0"/>
              <a:t>B)Hasta ile konuşurken jest kullanmak</a:t>
            </a:r>
            <a:br>
              <a:rPr lang="tr-TR" dirty="0" smtClean="0"/>
            </a:br>
            <a:r>
              <a:rPr lang="tr-TR" dirty="0" smtClean="0"/>
              <a:t>C)Hastaya konu ile ilgili sorular sormak</a:t>
            </a:r>
            <a:br>
              <a:rPr lang="tr-TR" dirty="0" smtClean="0"/>
            </a:br>
            <a:r>
              <a:rPr lang="tr-TR" dirty="0" smtClean="0"/>
              <a:t>D)Hastadan reçeteyi alıp </a:t>
            </a:r>
            <a:r>
              <a:rPr lang="tr-TR" smtClean="0"/>
              <a:t>bilgisayarla ilgilenmek</a:t>
            </a:r>
            <a:endParaRPr lang="tr-TR" dirty="0"/>
          </a:p>
        </p:txBody>
      </p:sp>
    </p:spTree>
    <p:extLst>
      <p:ext uri="{BB962C8B-B14F-4D97-AF65-F5344CB8AC3E}">
        <p14:creationId xmlns:p14="http://schemas.microsoft.com/office/powerpoint/2010/main" val="26385017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Eczanede Olumlu Bir İletişim Döngüsü İçin Önce İyi Bir Dinleyici Olmak Gerekir.</a:t>
            </a:r>
            <a:endParaRPr lang="tr-TR" dirty="0"/>
          </a:p>
        </p:txBody>
      </p:sp>
      <p:sp>
        <p:nvSpPr>
          <p:cNvPr id="3" name="İçerik Yer Tutucusu 2"/>
          <p:cNvSpPr>
            <a:spLocks noGrp="1"/>
          </p:cNvSpPr>
          <p:nvPr>
            <p:ph idx="1"/>
          </p:nvPr>
        </p:nvSpPr>
        <p:spPr/>
        <p:txBody>
          <a:bodyPr>
            <a:normAutofit/>
          </a:bodyPr>
          <a:lstStyle/>
          <a:p>
            <a:pPr marL="64008" indent="0">
              <a:buNone/>
            </a:pPr>
            <a:endParaRPr lang="tr-TR" dirty="0"/>
          </a:p>
          <a:p>
            <a:r>
              <a:rPr lang="tr-TR" dirty="0" smtClean="0"/>
              <a:t>Hasta ve eczacı-eczane çalışanları arasında güvenilirliğin sağlanması ve tedavi için izlenmesi gerekli sürecin başlaması ve verimli bir yanıt alınması için ilk koşul koşulsuz olumlu bir iletişim olacaktır.</a:t>
            </a:r>
            <a:endParaRPr lang="tr-TR" dirty="0"/>
          </a:p>
        </p:txBody>
      </p:sp>
    </p:spTree>
    <p:extLst>
      <p:ext uri="{BB962C8B-B14F-4D97-AF65-F5344CB8AC3E}">
        <p14:creationId xmlns:p14="http://schemas.microsoft.com/office/powerpoint/2010/main" val="6285634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260648"/>
            <a:ext cx="8229600" cy="6264696"/>
          </a:xfrm>
        </p:spPr>
        <p:txBody>
          <a:bodyPr>
            <a:normAutofit fontScale="85000" lnSpcReduction="20000"/>
          </a:bodyPr>
          <a:lstStyle/>
          <a:p>
            <a:r>
              <a:rPr lang="tr-TR" dirty="0" smtClean="0"/>
              <a:t>Hastayla kurulan göz kontağıyla başlayan iletişim yerini anlayışlı bir dinlemeye bıraktığı anda hasta kendini daha doğru ifade </a:t>
            </a:r>
            <a:r>
              <a:rPr lang="tr-TR" dirty="0" err="1" smtClean="0"/>
              <a:t>edecek;var</a:t>
            </a:r>
            <a:r>
              <a:rPr lang="tr-TR" dirty="0" smtClean="0"/>
              <a:t> olan problemin sebepleri daha iyi analiz edilebilecektir.</a:t>
            </a:r>
            <a:r>
              <a:rPr lang="tr-TR" dirty="0"/>
              <a:t> bu anlatıların en güçlüsü Uluslararası Dinleme Derneği'nin (ILA) web sitesinde bulunabilir; burada şöyle yazıyor: " Uluslararası Dinleme Derneği'nin kurulmasından önce 25 yıldan fazla bir süre boyunca </a:t>
            </a:r>
            <a:r>
              <a:rPr lang="tr-TR" i="1" dirty="0"/>
              <a:t>tüm</a:t>
            </a:r>
            <a:r>
              <a:rPr lang="tr-TR" dirty="0"/>
              <a:t> dinleme yolları Minnesota Üniversitesi'ne gidiyordu. Dr. </a:t>
            </a:r>
            <a:r>
              <a:rPr lang="tr-TR" dirty="0" err="1"/>
              <a:t>Nichols</a:t>
            </a:r>
            <a:r>
              <a:rPr lang="tr-TR" dirty="0"/>
              <a:t> öncülük etti, popülerleştirdi ve eksik "L" harfini dünya çapında öğrenmeye geri döndürdü." </a:t>
            </a:r>
            <a:r>
              <a:rPr lang="tr-TR" baseline="30000" dirty="0">
                <a:hlinkClick r:id="rId2"/>
              </a:rPr>
              <a:t>1</a:t>
            </a:r>
            <a:r>
              <a:rPr lang="tr-TR" dirty="0"/>
              <a:t> Aslında, </a:t>
            </a:r>
            <a:r>
              <a:rPr lang="tr-TR" dirty="0" err="1"/>
              <a:t>Nichols'un</a:t>
            </a:r>
            <a:r>
              <a:rPr lang="tr-TR" dirty="0"/>
              <a:t> çalışması, başkaları bu yolu önceden belirlemeye yardımcı olsa bile, insan iletişiminin ayrı bir yönü olarak dinlemenin incelenmesine alan sağlamada etkili oldu [ </a:t>
            </a:r>
            <a:r>
              <a:rPr lang="tr-TR" dirty="0">
                <a:hlinkClick r:id="rId3"/>
              </a:rPr>
              <a:t>2</a:t>
            </a:r>
            <a:r>
              <a:rPr lang="tr-TR" dirty="0"/>
              <a:t> </a:t>
            </a:r>
            <a:r>
              <a:rPr lang="tr-TR" dirty="0" smtClean="0"/>
              <a:t>]. </a:t>
            </a:r>
            <a:r>
              <a:rPr lang="tr-TR" dirty="0"/>
              <a:t> </a:t>
            </a:r>
            <a:r>
              <a:rPr lang="tr-TR" dirty="0" smtClean="0"/>
              <a:t/>
            </a:r>
            <a:br>
              <a:rPr lang="tr-TR" dirty="0" smtClean="0"/>
            </a:br>
            <a:endParaRPr lang="tr-TR" dirty="0"/>
          </a:p>
        </p:txBody>
      </p:sp>
    </p:spTree>
    <p:extLst>
      <p:ext uri="{BB962C8B-B14F-4D97-AF65-F5344CB8AC3E}">
        <p14:creationId xmlns:p14="http://schemas.microsoft.com/office/powerpoint/2010/main" val="19370483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620688"/>
            <a:ext cx="8229600" cy="5834120"/>
          </a:xfrm>
        </p:spPr>
        <p:txBody>
          <a:bodyPr>
            <a:normAutofit fontScale="85000" lnSpcReduction="10000"/>
          </a:bodyPr>
          <a:lstStyle/>
          <a:p>
            <a:r>
              <a:rPr lang="tr-TR" dirty="0"/>
              <a:t> Özellikle, </a:t>
            </a:r>
            <a:r>
              <a:rPr lang="tr-TR" dirty="0" err="1"/>
              <a:t>Nichols'un</a:t>
            </a:r>
            <a:r>
              <a:rPr lang="tr-TR" dirty="0"/>
              <a:t> çalışması, Brown-</a:t>
            </a:r>
            <a:r>
              <a:rPr lang="tr-TR" dirty="0" err="1"/>
              <a:t>Carlsen</a:t>
            </a:r>
            <a:r>
              <a:rPr lang="tr-TR" dirty="0"/>
              <a:t> Dinleme Testi ,</a:t>
            </a:r>
            <a:r>
              <a:rPr lang="tr-TR" dirty="0" smtClean="0"/>
              <a:t> </a:t>
            </a:r>
            <a:r>
              <a:rPr lang="tr-TR" dirty="0"/>
              <a:t>Kentucky Kapsamlı Dinleme Testi </a:t>
            </a:r>
            <a:r>
              <a:rPr lang="tr-TR" dirty="0" smtClean="0"/>
              <a:t>ve </a:t>
            </a:r>
            <a:r>
              <a:rPr lang="tr-TR" dirty="0"/>
              <a:t>Watson-</a:t>
            </a:r>
            <a:r>
              <a:rPr lang="tr-TR" dirty="0" err="1"/>
              <a:t>Barker</a:t>
            </a:r>
            <a:r>
              <a:rPr lang="tr-TR" dirty="0"/>
              <a:t> Dinleme dahil olmak üzere dinlediğini anlamanın çok faktörlü doğasını ölçmek için standartlaştırılmış bir test geliştirmeye yönelik çeşitli girişimlere yol açtı. </a:t>
            </a:r>
            <a:r>
              <a:rPr lang="tr-TR" dirty="0" smtClean="0"/>
              <a:t>Test</a:t>
            </a:r>
            <a:r>
              <a:rPr lang="tr-TR" dirty="0"/>
              <a:t> 1990'lar boyunca ve 2000'lerin başında dinlediğini anlama üzerine yapılan çalışmaları temel olarak kullanan akademisyenler dikkatlerini, yapıya odaklanan iletişim odaklı odağı, örneğin dinleme uzmanları ve konuşma patologlarının çalışmalarından ayıran dinleme tanımları oluşturmaya yönelttiler. </a:t>
            </a:r>
            <a:r>
              <a:rPr lang="tr-TR" dirty="0">
                <a:hlinkClick r:id="rId2" tooltip="ScienceDirect'in yapay zeka tarafından oluşturulan Konu Sayfalarından haber alma hakkında daha fazla bilgi edinin"/>
              </a:rPr>
              <a:t>işitme</a:t>
            </a:r>
            <a:r>
              <a:rPr lang="tr-TR" dirty="0"/>
              <a:t> ve müzikal beğeninin gelişimine odaklanan müzikologların </a:t>
            </a:r>
            <a:r>
              <a:rPr lang="tr-TR" dirty="0" smtClean="0"/>
              <a:t>çalışmaları da bizim için veri kaynağıdır.</a:t>
            </a:r>
            <a:endParaRPr lang="tr-TR" dirty="0"/>
          </a:p>
        </p:txBody>
      </p:sp>
    </p:spTree>
    <p:extLst>
      <p:ext uri="{BB962C8B-B14F-4D97-AF65-F5344CB8AC3E}">
        <p14:creationId xmlns:p14="http://schemas.microsoft.com/office/powerpoint/2010/main" val="40088491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332656"/>
            <a:ext cx="8229600" cy="6122152"/>
          </a:xfrm>
        </p:spPr>
        <p:txBody>
          <a:bodyPr>
            <a:normAutofit fontScale="55000" lnSpcReduction="20000"/>
          </a:bodyPr>
          <a:lstStyle/>
          <a:p>
            <a:r>
              <a:rPr lang="tr-TR" sz="7700" dirty="0"/>
              <a:t>Dinlemenin doğasını incelemek</a:t>
            </a:r>
          </a:p>
          <a:p>
            <a:r>
              <a:rPr lang="tr-TR" dirty="0"/>
              <a:t>Dinleme terimini kullanırken, akademisyenler en kolay şekilde insanların işitsel bilgiyi işlerken gerçekleştirdikleri dikkat, kavrama, yorumlama ve değerlendirme gibi bir dizi bilişsel eyleme atıfta bulunmaktadırlar </a:t>
            </a:r>
            <a:r>
              <a:rPr lang="tr-TR" dirty="0" smtClean="0"/>
              <a:t>.</a:t>
            </a:r>
            <a:r>
              <a:rPr lang="tr-TR" dirty="0"/>
              <a:t> Bu kavramsallaştırmayı kullanarak, yetkin dinleme, hem mesajın içeriğini (söylenenleri) hem de ilişkisel amacını </a:t>
            </a:r>
            <a:r>
              <a:rPr lang="tr-TR" dirty="0">
                <a:hlinkClick r:id="rId2" tooltip="ScienceDirect'in yapay zeka tarafından oluşturulan Konu Sayfalarından amaç hakkında daha fazla bilgi edinin"/>
              </a:rPr>
              <a:t>( </a:t>
            </a:r>
            <a:r>
              <a:rPr lang="tr-TR" dirty="0"/>
              <a:t>ne kastedildiğini) en iyi şekilde koruyacak şekilde mevcut tüm bilgilere dikkat etmek olarak tanımlanır. Dinlemenin bu bilişsel bileşenlerini incelerken, iletişim akademisyenleri ağırlıklı olarak </a:t>
            </a:r>
            <a:r>
              <a:rPr lang="tr-TR" dirty="0">
                <a:hlinkClick r:id="rId3" tooltip="ScienceDirect'in yapay zeka tarafından oluşturulan Konu Sayfalarından bilişsel psikoloji hakkında daha fazla bilgi edinin"/>
              </a:rPr>
              <a:t>bilişsel psikolojiden</a:t>
            </a:r>
            <a:r>
              <a:rPr lang="tr-TR" dirty="0"/>
              <a:t> ödünç alırlar ve literatürlerinde pek çok ortak nokta </a:t>
            </a:r>
            <a:r>
              <a:rPr lang="tr-TR" dirty="0" smtClean="0"/>
              <a:t>vardır</a:t>
            </a:r>
            <a:r>
              <a:rPr lang="tr-TR" dirty="0"/>
              <a:t> Psikoloji eğitimi almış meslektaşlarına benzer şekilde, bazı iletişim bilimcileri aynı zamanda konuşma duyarlılığı </a:t>
            </a:r>
            <a:r>
              <a:rPr lang="tr-TR" dirty="0" smtClean="0"/>
              <a:t> </a:t>
            </a:r>
            <a:r>
              <a:rPr lang="tr-TR" dirty="0"/>
              <a:t>veya </a:t>
            </a:r>
            <a:r>
              <a:rPr lang="tr-TR" dirty="0" smtClean="0">
                <a:hlinkClick r:id="rId4" tooltip="ScienceDirect'in yapay zeka tarafından oluşturulan Konu Sayfalarından farkındalık hakkında daha fazla bilgi edinin"/>
              </a:rPr>
              <a:t>farkındalık</a:t>
            </a:r>
            <a:r>
              <a:rPr lang="tr-TR" dirty="0" smtClean="0"/>
              <a:t> </a:t>
            </a:r>
            <a:r>
              <a:rPr lang="tr-TR" dirty="0"/>
              <a:t>gibi kişinin “iyi dinleme” yeteneğini geliştiren çeşitli duygusal öncüllerin yanı sıra yetkin dinlemeyi </a:t>
            </a:r>
            <a:r>
              <a:rPr lang="tr-TR" dirty="0" smtClean="0"/>
              <a:t>engelleyebilecek </a:t>
            </a:r>
            <a:r>
              <a:rPr lang="tr-TR" dirty="0"/>
              <a:t>araştırıyorlar. . Dahası, diğer bilişsel temelli fenomenler gibi dinleme de "hedefe yönelik" olarak kabul edilir </a:t>
            </a:r>
            <a:r>
              <a:rPr lang="tr-TR" dirty="0" smtClean="0"/>
              <a:t>; </a:t>
            </a:r>
            <a:r>
              <a:rPr lang="tr-TR" dirty="0"/>
              <a:t>bu, dinleyicilerin bir eleştiri sunmak için az çok duygusal bilgilere ve ilişkiler kurmaya veya gerçekler ve ayrıntılara odaklanabileceği anlamına gelir</a:t>
            </a:r>
            <a:r>
              <a:rPr lang="tr-TR" dirty="0" smtClean="0"/>
              <a:t>.</a:t>
            </a:r>
            <a:r>
              <a:rPr lang="tr-TR" dirty="0"/>
              <a:t> Dinlemedeki bu bireysel farklılıkların, aynı bilgiye maruz kalan iki kişinin neden farklı yorumlara yol açabileceğini en azından kısmen açıkladığı </a:t>
            </a:r>
            <a:r>
              <a:rPr lang="tr-TR" dirty="0" smtClean="0"/>
              <a:t>düşünülmektedir.</a:t>
            </a:r>
            <a:endParaRPr lang="tr-TR" dirty="0"/>
          </a:p>
        </p:txBody>
      </p:sp>
    </p:spTree>
    <p:extLst>
      <p:ext uri="{BB962C8B-B14F-4D97-AF65-F5344CB8AC3E}">
        <p14:creationId xmlns:p14="http://schemas.microsoft.com/office/powerpoint/2010/main" val="41230921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11560" y="692696"/>
            <a:ext cx="8208912" cy="5708104"/>
          </a:xfrm>
        </p:spPr>
      </p:pic>
    </p:spTree>
    <p:extLst>
      <p:ext uri="{BB962C8B-B14F-4D97-AF65-F5344CB8AC3E}">
        <p14:creationId xmlns:p14="http://schemas.microsoft.com/office/powerpoint/2010/main" val="31497765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268760"/>
            <a:ext cx="8229600" cy="5186048"/>
          </a:xfrm>
        </p:spPr>
        <p:txBody>
          <a:bodyPr>
            <a:normAutofit/>
          </a:bodyPr>
          <a:lstStyle/>
          <a:p>
            <a:r>
              <a:rPr lang="tr-TR" dirty="0" smtClean="0"/>
              <a:t>Anlayışlı ve ilgili bir tutumla dinlemek ve yeri geldiğinde bunu sorularla desteklemek hastanın güven duygusunu ve anlaşılma beklentisini karşılayacaktır.</a:t>
            </a:r>
            <a:endParaRPr lang="tr-TR" dirty="0"/>
          </a:p>
        </p:txBody>
      </p:sp>
    </p:spTree>
    <p:extLst>
      <p:ext uri="{BB962C8B-B14F-4D97-AF65-F5344CB8AC3E}">
        <p14:creationId xmlns:p14="http://schemas.microsoft.com/office/powerpoint/2010/main" val="39527517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052736"/>
            <a:ext cx="8229600" cy="4572000"/>
          </a:xfrm>
        </p:spPr>
        <p:txBody>
          <a:bodyPr>
            <a:noAutofit/>
          </a:bodyPr>
          <a:lstStyle/>
          <a:p>
            <a:r>
              <a:rPr lang="tr-TR" sz="3200" dirty="0" smtClean="0"/>
              <a:t>Yaş grubu ve cinsiyet gibi faktörlere göre dinleme ve reaksiyon verme şekillerimiz de </a:t>
            </a:r>
            <a:r>
              <a:rPr lang="tr-TR" sz="3200" dirty="0" err="1" smtClean="0"/>
              <a:t>değişmelidir.Kendini</a:t>
            </a:r>
            <a:r>
              <a:rPr lang="tr-TR" sz="3200" dirty="0" smtClean="0"/>
              <a:t> ifadede daha zorlanan çocuk yaş grubu için oyun arkadaşı gibi bir tutum takınmak yararlı olacakken geriatri grubuna daha halk ağzıyla konuşup onları destekleyici bir tavır sergilemek olumlu bir dönüt almanızı sağlayacaktır.</a:t>
            </a:r>
            <a:endParaRPr lang="tr-TR" sz="3200" dirty="0"/>
          </a:p>
        </p:txBody>
      </p:sp>
    </p:spTree>
    <p:extLst>
      <p:ext uri="{BB962C8B-B14F-4D97-AF65-F5344CB8AC3E}">
        <p14:creationId xmlns:p14="http://schemas.microsoft.com/office/powerpoint/2010/main" val="4741086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484784"/>
            <a:ext cx="8229600" cy="5040560"/>
          </a:xfrm>
        </p:spPr>
        <p:txBody>
          <a:bodyPr>
            <a:normAutofit/>
          </a:bodyPr>
          <a:lstStyle/>
          <a:p>
            <a:r>
              <a:rPr lang="tr-TR" dirty="0" smtClean="0"/>
              <a:t>Olumlu bir çözüm sürecinin ilk aşaması anlaşılmaktan geçer ve </a:t>
            </a:r>
            <a:r>
              <a:rPr lang="tr-TR" dirty="0" err="1" smtClean="0"/>
              <a:t>tabiki</a:t>
            </a:r>
            <a:r>
              <a:rPr lang="tr-TR" dirty="0" smtClean="0"/>
              <a:t> dinlemek bunda en büyük rol </a:t>
            </a:r>
            <a:r>
              <a:rPr lang="tr-TR" dirty="0" err="1" smtClean="0"/>
              <a:t>oynar.Jest</a:t>
            </a:r>
            <a:r>
              <a:rPr lang="tr-TR" dirty="0" smtClean="0"/>
              <a:t> ve mimiklerle anlatılana anlayışlı ve tebessümlü bir tepki iletişimin akıcılığı ve hastanın rahatlığı hususunda büyük önem taşır.</a:t>
            </a:r>
            <a:endParaRPr lang="tr-TR" dirty="0"/>
          </a:p>
        </p:txBody>
      </p:sp>
    </p:spTree>
    <p:extLst>
      <p:ext uri="{BB962C8B-B14F-4D97-AF65-F5344CB8AC3E}">
        <p14:creationId xmlns:p14="http://schemas.microsoft.com/office/powerpoint/2010/main" val="342590464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nlı">
  <a:themeElements>
    <a:clrScheme name="Canlı">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Canlı">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Canlı">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82</TotalTime>
  <Words>950</Words>
  <Application>Microsoft Office PowerPoint</Application>
  <PresentationFormat>Ekran Gösterisi (4:3)</PresentationFormat>
  <Paragraphs>19</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Century Gothic</vt:lpstr>
      <vt:lpstr>Verdana</vt:lpstr>
      <vt:lpstr>Wingdings 2</vt:lpstr>
      <vt:lpstr>Canlı</vt:lpstr>
      <vt:lpstr>DiNLEME:Olumlu Bir İletişim Süreci</vt:lpstr>
      <vt:lpstr>Eczanede Olumlu Bir İletişim Döngüsü İçin Önce İyi Bir Dinleyici Olmak Gerekir.</vt:lpstr>
      <vt:lpstr>PowerPoint Sunusu</vt:lpstr>
      <vt:lpstr>PowerPoint Sunusu</vt:lpstr>
      <vt:lpstr>PowerPoint Sunusu</vt:lpstr>
      <vt:lpstr>PowerPoint Sunusu</vt:lpstr>
      <vt:lpstr>PowerPoint Sunusu</vt:lpstr>
      <vt:lpstr>PowerPoint Sunusu</vt:lpstr>
      <vt:lpstr>PowerPoint Sunusu</vt:lpstr>
      <vt:lpstr>Araştırmalara göre;</vt:lpstr>
      <vt:lpstr>ÇÖZüM</vt:lpstr>
      <vt:lpstr>PowerPoint Sunusu</vt:lpstr>
      <vt:lpstr>Sorular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ROTA VİRÜSÜ</dc:title>
  <dc:creator>User</dc:creator>
  <cp:lastModifiedBy>gülbin özçelikay</cp:lastModifiedBy>
  <cp:revision>11</cp:revision>
  <dcterms:created xsi:type="dcterms:W3CDTF">2023-11-09T10:25:24Z</dcterms:created>
  <dcterms:modified xsi:type="dcterms:W3CDTF">2024-01-08T10:57:32Z</dcterms:modified>
</cp:coreProperties>
</file>